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74" r:id="rId10"/>
    <p:sldId id="290" r:id="rId11"/>
    <p:sldId id="291" r:id="rId12"/>
    <p:sldId id="275" r:id="rId13"/>
    <p:sldId id="279" r:id="rId14"/>
    <p:sldId id="281" r:id="rId15"/>
    <p:sldId id="296" r:id="rId16"/>
    <p:sldId id="293" r:id="rId17"/>
    <p:sldId id="295" r:id="rId18"/>
    <p:sldId id="294" r:id="rId19"/>
    <p:sldId id="282" r:id="rId20"/>
    <p:sldId id="286" r:id="rId21"/>
    <p:sldId id="280" r:id="rId22"/>
    <p:sldId id="285" r:id="rId23"/>
    <p:sldId id="292" r:id="rId24"/>
    <p:sldId id="278" r:id="rId25"/>
    <p:sldId id="287" r:id="rId26"/>
    <p:sldId id="288" r:id="rId27"/>
    <p:sldId id="283" r:id="rId28"/>
    <p:sldId id="284" r:id="rId29"/>
    <p:sldId id="289" r:id="rId30"/>
    <p:sldId id="266" r:id="rId31"/>
    <p:sldId id="267" r:id="rId32"/>
    <p:sldId id="271" r:id="rId33"/>
    <p:sldId id="268" r:id="rId34"/>
    <p:sldId id="269"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FC2D4-A2B6-40F1-A486-439D09AD5709}" type="datetimeFigureOut">
              <a:rPr lang="en-US" smtClean="0"/>
              <a:pPr/>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3376E-62B2-4463-A978-3E63AE4078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61FD99-6BDD-40D9-A851-2CC6C0967D04}" type="slidenum">
              <a:rPr lang="en-US"/>
              <a:pPr/>
              <a:t>11</a:t>
            </a:fld>
            <a:endParaRPr lang="en-US"/>
          </a:p>
        </p:txBody>
      </p:sp>
      <p:sp>
        <p:nvSpPr>
          <p:cNvPr id="6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A0FF4B-4522-424F-9AF4-6CC1401D60E6}" type="slidenum">
              <a:rPr lang="en-GB" sz="1200">
                <a:latin typeface="Calibri" pitchFamily="34" charset="0"/>
              </a:rPr>
              <a:pPr algn="r"/>
              <a:t>11</a:t>
            </a:fld>
            <a:endParaRPr lang="en-GB" sz="1200">
              <a:latin typeface="Calibri"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3C41D-514D-4F06-A643-3D4823F093E8}"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C41D-514D-4F06-A643-3D4823F093E8}"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C41D-514D-4F06-A643-3D4823F093E8}"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C41D-514D-4F06-A643-3D4823F093E8}"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3C41D-514D-4F06-A643-3D4823F093E8}"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3C41D-514D-4F06-A643-3D4823F093E8}"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3C41D-514D-4F06-A643-3D4823F093E8}"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3C41D-514D-4F06-A643-3D4823F093E8}"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3C41D-514D-4F06-A643-3D4823F093E8}"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3C41D-514D-4F06-A643-3D4823F093E8}"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3C41D-514D-4F06-A643-3D4823F093E8}"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5D6F9-CDD2-4B62-B5B4-0078D52503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3C41D-514D-4F06-A643-3D4823F093E8}" type="datetimeFigureOut">
              <a:rPr lang="en-US" smtClean="0"/>
              <a:pPr/>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5D6F9-CDD2-4B62-B5B4-0078D52503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ussiapedia.rt.com/prominent-russians/history-and-mythology/aleksey-stakhanov/"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etyakovgallerymagazine.com/articles/1-2011-30/alexander-deineka-artist-through-time"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Wol9bqfZGi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viuDEDZXRT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www.aslamazyanmuseum.com/collection/maria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museum.mfah.org/objects/32916/orchestra-white-sea-canal;jsessionid=D459730D5CED912CF2D99D3F19A8DAB5"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socijalistički realizam</a:t>
            </a:r>
            <a:endParaRPr lang="en-US" dirty="0"/>
          </a:p>
        </p:txBody>
      </p:sp>
      <p:sp>
        <p:nvSpPr>
          <p:cNvPr id="3" name="Subtitle 2"/>
          <p:cNvSpPr>
            <a:spLocks noGrp="1"/>
          </p:cNvSpPr>
          <p:nvPr>
            <p:ph type="subTitle" idx="1"/>
          </p:nvPr>
        </p:nvSpPr>
        <p:spPr/>
        <p:txBody>
          <a:bodyPr>
            <a:normAutofit fontScale="92500"/>
          </a:bodyPr>
          <a:lstStyle/>
          <a:p>
            <a:r>
              <a:rPr lang="en-US" dirty="0" smtClean="0"/>
              <a:t>L</a:t>
            </a:r>
            <a:r>
              <a:rPr lang="sr-Latn-RS" dirty="0" smtClean="0"/>
              <a:t>iteratura:</a:t>
            </a:r>
          </a:p>
          <a:p>
            <a:r>
              <a:rPr lang="sr-Latn-RS" dirty="0" smtClean="0"/>
              <a:t>1. A. </a:t>
            </a:r>
            <a:r>
              <a:rPr lang="sr-Latn-RS" dirty="0" smtClean="0"/>
              <a:t>Mitrović, Angažovano i lepo, Bepgrad 2011, (peto poglavje, 126-147</a:t>
            </a:r>
          </a:p>
          <a:p>
            <a:pPr marL="514350" indent="-514350">
              <a:buAutoNum type="alphaUcPeriod"/>
            </a:pPr>
            <a:endParaRPr lang="sr-Latn-R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sr-Latn-CS" dirty="0" smtClean="0"/>
              <a:t>Umetnička dela nisu prikazivala svakodnevnu realnost već socijalističku realnost: pogled na svet interpretiran iz ugla socijalizma definisanog od strane Komunističke partije. Za razliku od peredvižnjika čiji je realizam kritikovao carsku Rusiju, umetnici socijalističkog realizma su prikazivali najbolje aspekte svog trenutka, oblikovane silama progresa koje su sovjetsko društvo vodile u budućnost. Teorija socijalističkog realizma insistirala je da isključivo Komunistička partija poseduje moć da identifikuje i kontroliše pravac ovog istorijskog napretka. Za svoje teoretičare, socijalistički realizam nije retrogradan ili antimodernistički jer se on temelji na četiri univerzalna principa:</a:t>
            </a:r>
          </a:p>
          <a:p>
            <a:pPr marL="514350" indent="-514350">
              <a:buAutoNum type="arabicPeriod"/>
            </a:pPr>
            <a:r>
              <a:rPr lang="sr-Latn-CS" dirty="0" smtClean="0"/>
              <a:t>klasnost (izražavanje klasnih interesa),</a:t>
            </a:r>
          </a:p>
          <a:p>
            <a:pPr marL="514350" indent="-514350">
              <a:buAutoNum type="arabicPeriod"/>
            </a:pPr>
            <a:r>
              <a:rPr lang="sr-Latn-CS" dirty="0" smtClean="0"/>
              <a:t>partijnost (izražavanje vernosti stavovima Partije),</a:t>
            </a:r>
          </a:p>
          <a:p>
            <a:pPr marL="514350" indent="-514350">
              <a:buAutoNum type="arabicPeriod"/>
            </a:pPr>
            <a:r>
              <a:rPr lang="sr-Latn-CS" dirty="0" smtClean="0"/>
              <a:t>idejnost (korišćenje teme koje su u vezi za konkretnim problemima)</a:t>
            </a:r>
          </a:p>
          <a:p>
            <a:pPr marL="514350" indent="-514350">
              <a:buAutoNum type="arabicPeriod"/>
            </a:pPr>
            <a:r>
              <a:rPr lang="sr-Latn-CS" dirty="0" smtClean="0"/>
              <a:t>narodnost (pristupačnost široj publici i reflektovanje njenih problema, interesa)</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orelov 1935_0"/>
          <p:cNvPicPr>
            <a:picLocks noChangeAspect="1" noChangeArrowheads="1"/>
          </p:cNvPicPr>
          <p:nvPr/>
        </p:nvPicPr>
        <p:blipFill>
          <a:blip r:embed="rId3"/>
          <a:srcRect/>
          <a:stretch>
            <a:fillRect/>
          </a:stretch>
        </p:blipFill>
        <p:spPr bwMode="auto">
          <a:xfrm>
            <a:off x="0" y="620713"/>
            <a:ext cx="9155113"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a:blip r:embed="rId2"/>
          <a:srcRect/>
          <a:stretch>
            <a:fillRect/>
          </a:stretch>
        </p:blipFill>
        <p:spPr bwMode="auto">
          <a:xfrm>
            <a:off x="76200" y="102869"/>
            <a:ext cx="5109320" cy="3783331"/>
          </a:xfrm>
          <a:prstGeom prst="rect">
            <a:avLst/>
          </a:prstGeom>
          <a:noFill/>
        </p:spPr>
      </p:pic>
      <p:sp>
        <p:nvSpPr>
          <p:cNvPr id="3" name="Rectangle 2"/>
          <p:cNvSpPr/>
          <p:nvPr/>
        </p:nvSpPr>
        <p:spPr>
          <a:xfrm>
            <a:off x="152400" y="4114800"/>
            <a:ext cx="5029200" cy="1200329"/>
          </a:xfrm>
          <a:prstGeom prst="rect">
            <a:avLst/>
          </a:prstGeom>
        </p:spPr>
        <p:txBody>
          <a:bodyPr wrap="square">
            <a:spAutoFit/>
          </a:bodyPr>
          <a:lstStyle/>
          <a:p>
            <a:r>
              <a:rPr lang="en-US" dirty="0" smtClean="0"/>
              <a:t>Leonid </a:t>
            </a:r>
            <a:r>
              <a:rPr lang="en-US" dirty="0" err="1" smtClean="0"/>
              <a:t>Kotl</a:t>
            </a:r>
            <a:r>
              <a:rPr lang="sr-Latn-RS" dirty="0" smtClean="0"/>
              <a:t>ij</a:t>
            </a:r>
            <a:r>
              <a:rPr lang="en-US" dirty="0" err="1" smtClean="0"/>
              <a:t>arov</a:t>
            </a:r>
            <a:r>
              <a:rPr lang="en-US" dirty="0" smtClean="0"/>
              <a:t>, </a:t>
            </a:r>
            <a:r>
              <a:rPr lang="en-US" i="1" dirty="0" err="1" smtClean="0"/>
              <a:t>Portr</a:t>
            </a:r>
            <a:r>
              <a:rPr lang="sr-Latn-RS" i="1" dirty="0" smtClean="0"/>
              <a:t>e</a:t>
            </a:r>
            <a:r>
              <a:rPr lang="en-US" i="1" dirty="0" smtClean="0"/>
              <a:t>t </a:t>
            </a:r>
            <a:r>
              <a:rPr lang="en-US" i="1" dirty="0" err="1" smtClean="0"/>
              <a:t>Stahanov</a:t>
            </a:r>
            <a:r>
              <a:rPr lang="en-US" dirty="0" smtClean="0"/>
              <a:t>, 1938, </a:t>
            </a:r>
            <a:r>
              <a:rPr lang="sr-Latn-RS" dirty="0" smtClean="0"/>
              <a:t>ulje na platnu</a:t>
            </a:r>
            <a:r>
              <a:rPr lang="en-US" dirty="0" smtClean="0"/>
              <a:t>, 98x 130 cm</a:t>
            </a:r>
            <a:endParaRPr lang="sr-Latn-RS" dirty="0" smtClean="0"/>
          </a:p>
          <a:p>
            <a:r>
              <a:rPr lang="en-US" dirty="0" smtClean="0"/>
              <a:t>V</a:t>
            </a:r>
            <a:r>
              <a:rPr lang="sr-Latn-RS" dirty="0" smtClean="0"/>
              <a:t>ideti: </a:t>
            </a:r>
            <a:r>
              <a:rPr lang="en-US" dirty="0" smtClean="0">
                <a:hlinkClick r:id="rId3"/>
              </a:rPr>
              <a:t>https://russiapedia.rt.com/prominent-russians/history-and-mythology/aleksey-stakhanov/</a:t>
            </a:r>
            <a:endParaRPr lang="en-US" dirty="0"/>
          </a:p>
        </p:txBody>
      </p:sp>
      <p:pic>
        <p:nvPicPr>
          <p:cNvPr id="2052" name="Picture 4" descr="https://upload.wikimedia.org/wikipedia/en/2/28/Time_-_Stakhanov.jpg"/>
          <p:cNvPicPr>
            <a:picLocks noChangeAspect="1" noChangeArrowheads="1"/>
          </p:cNvPicPr>
          <p:nvPr/>
        </p:nvPicPr>
        <p:blipFill>
          <a:blip r:embed="rId4"/>
          <a:srcRect/>
          <a:stretch>
            <a:fillRect/>
          </a:stretch>
        </p:blipFill>
        <p:spPr bwMode="auto">
          <a:xfrm>
            <a:off x="5334000" y="1838324"/>
            <a:ext cx="3810000" cy="5019676"/>
          </a:xfrm>
          <a:prstGeom prst="rect">
            <a:avLst/>
          </a:prstGeom>
          <a:noFill/>
        </p:spPr>
      </p:pic>
      <p:sp>
        <p:nvSpPr>
          <p:cNvPr id="5" name="Rectangle 4"/>
          <p:cNvSpPr/>
          <p:nvPr/>
        </p:nvSpPr>
        <p:spPr>
          <a:xfrm>
            <a:off x="6019800" y="1030069"/>
            <a:ext cx="3048000" cy="646331"/>
          </a:xfrm>
          <a:prstGeom prst="rect">
            <a:avLst/>
          </a:prstGeom>
        </p:spPr>
        <p:txBody>
          <a:bodyPr wrap="square">
            <a:spAutoFit/>
          </a:bodyPr>
          <a:lstStyle/>
          <a:p>
            <a:pPr algn="r"/>
            <a:r>
              <a:rPr lang="en-US" dirty="0" err="1" smtClean="0"/>
              <a:t>Stahanov</a:t>
            </a:r>
            <a:r>
              <a:rPr lang="en-US" dirty="0" smtClean="0"/>
              <a:t> </a:t>
            </a:r>
            <a:r>
              <a:rPr lang="sr-Latn-RS" dirty="0" smtClean="0"/>
              <a:t>na naslovnici </a:t>
            </a:r>
            <a:r>
              <a:rPr lang="sr-Latn-RS" i="1" dirty="0" smtClean="0"/>
              <a:t>Time Magazine</a:t>
            </a:r>
            <a:r>
              <a:rPr lang="en-US" dirty="0" smtClean="0"/>
              <a:t>, 16 December 1935</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danzink.files.wordpress.com/2011/11/alexandersamokhvalovweaving.jpg"/>
          <p:cNvPicPr>
            <a:picLocks noChangeAspect="1" noChangeArrowheads="1"/>
          </p:cNvPicPr>
          <p:nvPr/>
        </p:nvPicPr>
        <p:blipFill>
          <a:blip r:embed="rId2"/>
          <a:srcRect/>
          <a:stretch>
            <a:fillRect/>
          </a:stretch>
        </p:blipFill>
        <p:spPr bwMode="auto">
          <a:xfrm>
            <a:off x="1828800" y="1447800"/>
            <a:ext cx="5000625" cy="40100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www.culturematters.org.uk/media/k2/items/cache/d56e0f0e5b1f2c75b0798bb2b0a4e90d_XL.jpg"/>
          <p:cNvPicPr>
            <a:picLocks noChangeAspect="1" noChangeArrowheads="1"/>
          </p:cNvPicPr>
          <p:nvPr/>
        </p:nvPicPr>
        <p:blipFill>
          <a:blip r:embed="rId2"/>
          <a:srcRect/>
          <a:stretch>
            <a:fillRect/>
          </a:stretch>
        </p:blipFill>
        <p:spPr bwMode="auto">
          <a:xfrm>
            <a:off x="1143000" y="0"/>
            <a:ext cx="6667500" cy="5857876"/>
          </a:xfrm>
          <a:prstGeom prst="rect">
            <a:avLst/>
          </a:prstGeom>
          <a:noFill/>
        </p:spPr>
      </p:pic>
      <p:sp>
        <p:nvSpPr>
          <p:cNvPr id="3" name="Rectangle 2"/>
          <p:cNvSpPr/>
          <p:nvPr/>
        </p:nvSpPr>
        <p:spPr>
          <a:xfrm>
            <a:off x="1066800" y="5943600"/>
            <a:ext cx="7086600" cy="923330"/>
          </a:xfrm>
          <a:prstGeom prst="rect">
            <a:avLst/>
          </a:prstGeom>
        </p:spPr>
        <p:txBody>
          <a:bodyPr wrap="square">
            <a:spAutoFit/>
          </a:bodyPr>
          <a:lstStyle/>
          <a:p>
            <a:r>
              <a:rPr lang="en-US" dirty="0" smtClean="0"/>
              <a:t>Alexander </a:t>
            </a:r>
            <a:r>
              <a:rPr lang="en-US" dirty="0" smtClean="0"/>
              <a:t>De</a:t>
            </a:r>
            <a:r>
              <a:rPr lang="sr-Latn-RS" dirty="0" smtClean="0"/>
              <a:t>jnek</a:t>
            </a:r>
            <a:r>
              <a:rPr lang="en-US" dirty="0" smtClean="0"/>
              <a:t> –</a:t>
            </a:r>
            <a:r>
              <a:rPr lang="sr-Latn-RS" dirty="0" smtClean="0"/>
              <a:t>Tekstilne radnice</a:t>
            </a:r>
            <a:r>
              <a:rPr lang="en-US" dirty="0" smtClean="0"/>
              <a:t> </a:t>
            </a:r>
            <a:r>
              <a:rPr lang="en-US" dirty="0" smtClean="0"/>
              <a:t>(1927), </a:t>
            </a:r>
            <a:r>
              <a:rPr lang="en-US" dirty="0" err="1" smtClean="0"/>
              <a:t>Tret</a:t>
            </a:r>
            <a:r>
              <a:rPr lang="sr-Latn-RS" dirty="0" smtClean="0"/>
              <a:t>j</a:t>
            </a:r>
            <a:r>
              <a:rPr lang="en-US" dirty="0" err="1" smtClean="0"/>
              <a:t>akov</a:t>
            </a:r>
            <a:r>
              <a:rPr lang="sr-Latn-RS" dirty="0" smtClean="0"/>
              <a:t>ska</a:t>
            </a:r>
            <a:r>
              <a:rPr lang="en-US" dirty="0" smtClean="0"/>
              <a:t> </a:t>
            </a:r>
            <a:r>
              <a:rPr lang="en-US" dirty="0" err="1" smtClean="0"/>
              <a:t>Galer</a:t>
            </a:r>
            <a:r>
              <a:rPr lang="sr-Latn-RS" dirty="0" smtClean="0"/>
              <a:t>ija, Moskva</a:t>
            </a:r>
            <a:endParaRPr lang="sr-Latn-RS" dirty="0" smtClean="0"/>
          </a:p>
          <a:p>
            <a:r>
              <a:rPr lang="en-US" dirty="0" smtClean="0"/>
              <a:t>V</a:t>
            </a:r>
            <a:r>
              <a:rPr lang="sr-Latn-RS" dirty="0" smtClean="0"/>
              <a:t>ideti na: </a:t>
            </a:r>
            <a:r>
              <a:rPr lang="en-US" dirty="0" smtClean="0">
                <a:hlinkClick r:id="rId3"/>
              </a:rPr>
              <a:t>https://www.tretyakovgallerymagazine.com/articles/1-2011-30/alexander-deineka-artist-through-time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ll of the above by Serafima Vasilyevna Ryangina: History ..."/>
          <p:cNvPicPr>
            <a:picLocks noChangeAspect="1" noChangeArrowheads="1"/>
          </p:cNvPicPr>
          <p:nvPr/>
        </p:nvPicPr>
        <p:blipFill>
          <a:blip r:embed="rId2"/>
          <a:srcRect/>
          <a:stretch>
            <a:fillRect/>
          </a:stretch>
        </p:blipFill>
        <p:spPr bwMode="auto">
          <a:xfrm>
            <a:off x="228600" y="228600"/>
            <a:ext cx="4584863" cy="6400800"/>
          </a:xfrm>
          <a:prstGeom prst="rect">
            <a:avLst/>
          </a:prstGeom>
          <a:noFill/>
        </p:spPr>
      </p:pic>
      <p:sp>
        <p:nvSpPr>
          <p:cNvPr id="3" name="Rectangle 2"/>
          <p:cNvSpPr/>
          <p:nvPr/>
        </p:nvSpPr>
        <p:spPr>
          <a:xfrm>
            <a:off x="4953000" y="5715000"/>
            <a:ext cx="3962400" cy="923330"/>
          </a:xfrm>
          <a:prstGeom prst="rect">
            <a:avLst/>
          </a:prstGeom>
        </p:spPr>
        <p:txBody>
          <a:bodyPr wrap="square">
            <a:spAutoFit/>
          </a:bodyPr>
          <a:lstStyle/>
          <a:p>
            <a:r>
              <a:rPr lang="en-US" dirty="0" err="1" smtClean="0"/>
              <a:t>Serafima</a:t>
            </a:r>
            <a:r>
              <a:rPr lang="en-US" dirty="0" smtClean="0"/>
              <a:t> R</a:t>
            </a:r>
            <a:r>
              <a:rPr lang="sr-Latn-RS" dirty="0" smtClean="0"/>
              <a:t>ij</a:t>
            </a:r>
            <a:r>
              <a:rPr lang="en-US" dirty="0" smtClean="0"/>
              <a:t>angina</a:t>
            </a:r>
            <a:r>
              <a:rPr lang="sr-Latn-RS" dirty="0" smtClean="0"/>
              <a:t>, Sve više i više, 1934, 149x100sm, Državni muzej ruske umetnosti, Kijev</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Alexander Nikolaevich Samokhvalov. Carrying reb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Alexander Nikolaevich Samokhvalov. Carrying reb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0" name="Picture 6" descr="Carrying rebar by Alexander Nikolaevich Samokhvalov: History ..."/>
          <p:cNvPicPr>
            <a:picLocks noChangeAspect="1" noChangeArrowheads="1"/>
          </p:cNvPicPr>
          <p:nvPr/>
        </p:nvPicPr>
        <p:blipFill>
          <a:blip r:embed="rId2"/>
          <a:srcRect/>
          <a:stretch>
            <a:fillRect/>
          </a:stretch>
        </p:blipFill>
        <p:spPr bwMode="auto">
          <a:xfrm>
            <a:off x="0" y="0"/>
            <a:ext cx="4084797" cy="6858000"/>
          </a:xfrm>
          <a:prstGeom prst="rect">
            <a:avLst/>
          </a:prstGeom>
          <a:noFill/>
        </p:spPr>
      </p:pic>
      <p:sp>
        <p:nvSpPr>
          <p:cNvPr id="5" name="Rectangle 4"/>
          <p:cNvSpPr/>
          <p:nvPr/>
        </p:nvSpPr>
        <p:spPr>
          <a:xfrm>
            <a:off x="4267200" y="228600"/>
            <a:ext cx="4572000" cy="646331"/>
          </a:xfrm>
          <a:prstGeom prst="rect">
            <a:avLst/>
          </a:prstGeom>
        </p:spPr>
        <p:txBody>
          <a:bodyPr>
            <a:spAutoFit/>
          </a:bodyPr>
          <a:lstStyle/>
          <a:p>
            <a:r>
              <a:rPr lang="sr-Latn-RS" dirty="0" smtClean="0"/>
              <a:t>Aleksandar Samohvalov, </a:t>
            </a:r>
            <a:r>
              <a:rPr lang="sr-Latn-RS" i="1" dirty="0" smtClean="0"/>
              <a:t>Nošenje armature</a:t>
            </a:r>
            <a:r>
              <a:rPr lang="sr-Latn-RS" dirty="0" smtClean="0"/>
              <a:t>,</a:t>
            </a:r>
            <a:r>
              <a:rPr lang="sr-Latn-RS" i="1" dirty="0" smtClean="0"/>
              <a:t> </a:t>
            </a:r>
            <a:r>
              <a:rPr lang="en-US" dirty="0" err="1" smtClean="0"/>
              <a:t>Iz</a:t>
            </a:r>
            <a:r>
              <a:rPr lang="en-US" dirty="0" smtClean="0"/>
              <a:t> </a:t>
            </a:r>
            <a:r>
              <a:rPr lang="sr-Latn-RS" dirty="0" smtClean="0"/>
              <a:t>ciklusa</a:t>
            </a:r>
            <a:r>
              <a:rPr lang="en-US" dirty="0" smtClean="0"/>
              <a:t> “</a:t>
            </a:r>
            <a:r>
              <a:rPr lang="sr-Latn-RS" dirty="0" smtClean="0"/>
              <a:t>Graditeljkse metroa</a:t>
            </a:r>
            <a:r>
              <a:rPr lang="en-US" dirty="0" smtClean="0"/>
              <a:t>"</a:t>
            </a:r>
            <a:r>
              <a:rPr lang="sr-Latn-RS" dirty="0" smtClean="0"/>
              <a:t> </a:t>
            </a:r>
            <a:r>
              <a:rPr lang="en-US" dirty="0" smtClean="0"/>
              <a:t>1934</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USSR. Alexander Nikolayevich Samokhvalov (1894-1971). &quot;With a ..."/>
          <p:cNvPicPr>
            <a:picLocks noChangeAspect="1" noChangeArrowheads="1"/>
          </p:cNvPicPr>
          <p:nvPr/>
        </p:nvPicPr>
        <p:blipFill>
          <a:blip r:embed="rId2"/>
          <a:srcRect/>
          <a:stretch>
            <a:fillRect/>
          </a:stretch>
        </p:blipFill>
        <p:spPr bwMode="auto">
          <a:xfrm>
            <a:off x="0" y="0"/>
            <a:ext cx="4114800" cy="6675120"/>
          </a:xfrm>
          <a:prstGeom prst="rect">
            <a:avLst/>
          </a:prstGeom>
          <a:noFill/>
        </p:spPr>
      </p:pic>
      <p:pic>
        <p:nvPicPr>
          <p:cNvPr id="56324" name="Picture 4" descr="Метростроевка со сверлом - Виртуальный Pусский музей"/>
          <p:cNvPicPr>
            <a:picLocks noChangeAspect="1" noChangeArrowheads="1"/>
          </p:cNvPicPr>
          <p:nvPr/>
        </p:nvPicPr>
        <p:blipFill>
          <a:blip r:embed="rId3"/>
          <a:srcRect/>
          <a:stretch>
            <a:fillRect/>
          </a:stretch>
        </p:blipFill>
        <p:spPr bwMode="auto">
          <a:xfrm>
            <a:off x="5572125" y="0"/>
            <a:ext cx="3571875" cy="5715000"/>
          </a:xfrm>
          <a:prstGeom prst="rect">
            <a:avLst/>
          </a:prstGeom>
          <a:noFill/>
        </p:spPr>
      </p:pic>
      <p:sp>
        <p:nvSpPr>
          <p:cNvPr id="4" name="Rectangle 3"/>
          <p:cNvSpPr/>
          <p:nvPr/>
        </p:nvSpPr>
        <p:spPr>
          <a:xfrm>
            <a:off x="5562600" y="5715000"/>
            <a:ext cx="3581400" cy="923330"/>
          </a:xfrm>
          <a:prstGeom prst="rect">
            <a:avLst/>
          </a:prstGeom>
        </p:spPr>
        <p:txBody>
          <a:bodyPr wrap="square">
            <a:spAutoFit/>
          </a:bodyPr>
          <a:lstStyle/>
          <a:p>
            <a:pPr algn="r"/>
            <a:r>
              <a:rPr lang="sr-Latn-RS" dirty="0" smtClean="0"/>
              <a:t>A. Samohvalov, Graditeljka metroa sa bušilicom, </a:t>
            </a:r>
            <a:r>
              <a:rPr lang="en-US" dirty="0" smtClean="0"/>
              <a:t>1937</a:t>
            </a:r>
            <a:r>
              <a:rPr lang="sr-Latn-RS" dirty="0" smtClean="0"/>
              <a:t>, ulje na platnu,</a:t>
            </a:r>
            <a:r>
              <a:rPr lang="en-US" dirty="0" smtClean="0"/>
              <a:t> 205 х 130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Самохвалов А.Н. У лебедки. Из серии &quot;Девушки метростроя&quot;. 1934"/>
          <p:cNvPicPr>
            <a:picLocks noChangeAspect="1" noChangeArrowheads="1"/>
          </p:cNvPicPr>
          <p:nvPr/>
        </p:nvPicPr>
        <p:blipFill>
          <a:blip r:embed="rId2"/>
          <a:srcRect/>
          <a:stretch>
            <a:fillRect/>
          </a:stretch>
        </p:blipFill>
        <p:spPr bwMode="auto">
          <a:xfrm>
            <a:off x="381000" y="304800"/>
            <a:ext cx="3705225" cy="6096001"/>
          </a:xfrm>
          <a:prstGeom prst="rect">
            <a:avLst/>
          </a:prstGeom>
          <a:noFill/>
        </p:spPr>
      </p:pic>
      <p:sp>
        <p:nvSpPr>
          <p:cNvPr id="3" name="Rectangle 2"/>
          <p:cNvSpPr/>
          <p:nvPr/>
        </p:nvSpPr>
        <p:spPr>
          <a:xfrm>
            <a:off x="4267200" y="5715000"/>
            <a:ext cx="4572000" cy="646331"/>
          </a:xfrm>
          <a:prstGeom prst="rect">
            <a:avLst/>
          </a:prstGeom>
        </p:spPr>
        <p:txBody>
          <a:bodyPr>
            <a:spAutoFit/>
          </a:bodyPr>
          <a:lstStyle/>
          <a:p>
            <a:r>
              <a:rPr lang="sr-Latn-RS" dirty="0" smtClean="0"/>
              <a:t>A. </a:t>
            </a:r>
            <a:r>
              <a:rPr lang="en-US" dirty="0" err="1" smtClean="0"/>
              <a:t>Samohvalov</a:t>
            </a:r>
            <a:r>
              <a:rPr lang="sr-Latn-RS" dirty="0" smtClean="0"/>
              <a:t>,</a:t>
            </a:r>
            <a:r>
              <a:rPr lang="en-US" dirty="0" smtClean="0"/>
              <a:t> </a:t>
            </a:r>
            <a:r>
              <a:rPr lang="en-US" i="1" dirty="0" smtClean="0"/>
              <a:t>Na </a:t>
            </a:r>
            <a:r>
              <a:rPr lang="en-US" i="1" dirty="0" err="1" smtClean="0"/>
              <a:t>vitlu</a:t>
            </a:r>
            <a:r>
              <a:rPr lang="sr-Latn-RS" i="1" dirty="0" smtClean="0"/>
              <a:t>, </a:t>
            </a:r>
            <a:r>
              <a:rPr lang="en-US" dirty="0" err="1" smtClean="0"/>
              <a:t>Iz</a:t>
            </a:r>
            <a:r>
              <a:rPr lang="en-US" dirty="0" smtClean="0"/>
              <a:t> </a:t>
            </a:r>
            <a:r>
              <a:rPr lang="sr-Latn-RS" dirty="0" smtClean="0"/>
              <a:t>ciklusa</a:t>
            </a:r>
            <a:r>
              <a:rPr lang="en-US" dirty="0" smtClean="0"/>
              <a:t> “</a:t>
            </a:r>
            <a:r>
              <a:rPr lang="sr-Latn-RS" dirty="0" smtClean="0"/>
              <a:t>Graditeljkse metroa</a:t>
            </a:r>
            <a:r>
              <a:rPr lang="en-US" dirty="0" smtClean="0"/>
              <a:t>". 1934</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5638800"/>
            <a:ext cx="6019800" cy="923330"/>
          </a:xfrm>
          <a:prstGeom prst="rect">
            <a:avLst/>
          </a:prstGeom>
        </p:spPr>
        <p:txBody>
          <a:bodyPr wrap="square">
            <a:spAutoFit/>
          </a:bodyPr>
          <a:lstStyle/>
          <a:p>
            <a:pPr algn="ctr"/>
            <a:r>
              <a:rPr lang="sr-Latn-RS" dirty="0" smtClean="0"/>
              <a:t>J</a:t>
            </a:r>
            <a:r>
              <a:rPr lang="en-US" dirty="0" err="1" smtClean="0"/>
              <a:t>uri</a:t>
            </a:r>
            <a:r>
              <a:rPr lang="en-US" dirty="0" smtClean="0"/>
              <a:t> </a:t>
            </a:r>
            <a:r>
              <a:rPr lang="en-US" dirty="0" err="1" smtClean="0"/>
              <a:t>Pimenov</a:t>
            </a:r>
            <a:r>
              <a:rPr lang="en-US" dirty="0" smtClean="0"/>
              <a:t>, </a:t>
            </a:r>
            <a:r>
              <a:rPr lang="sr-Latn-RS" i="1" dirty="0" smtClean="0"/>
              <a:t>Nova Moskva</a:t>
            </a:r>
            <a:r>
              <a:rPr lang="sr-Latn-RS" dirty="0" smtClean="0"/>
              <a:t>,</a:t>
            </a:r>
            <a:r>
              <a:rPr lang="en-US" dirty="0" smtClean="0"/>
              <a:t> 1937, </a:t>
            </a:r>
            <a:r>
              <a:rPr lang="sr-Latn-RS" dirty="0" smtClean="0"/>
              <a:t>ulje na platnu</a:t>
            </a:r>
            <a:r>
              <a:rPr lang="en-US" dirty="0" smtClean="0"/>
              <a:t>, 140 x 170 cm (State </a:t>
            </a:r>
            <a:r>
              <a:rPr lang="en-US" dirty="0" err="1" smtClean="0"/>
              <a:t>Tretiakov</a:t>
            </a:r>
            <a:r>
              <a:rPr lang="en-US" dirty="0" smtClean="0"/>
              <a:t> Gallery, Moscow)</a:t>
            </a:r>
            <a:endParaRPr lang="sr-Latn-RS" dirty="0" smtClean="0"/>
          </a:p>
          <a:p>
            <a:pPr algn="ctr"/>
            <a:r>
              <a:rPr lang="en-US" dirty="0" smtClean="0">
                <a:hlinkClick r:id="rId2"/>
              </a:rPr>
              <a:t>https://www.youtube.com/watch?v=Wol9bqfZGiI</a:t>
            </a:r>
            <a:endParaRPr lang="en-US" dirty="0" smtClean="0"/>
          </a:p>
        </p:txBody>
      </p:sp>
      <p:pic>
        <p:nvPicPr>
          <p:cNvPr id="39938" name="Picture 2" descr="http://russianartgallery.org/img/content/famous/soviet/sov-01.jpg"/>
          <p:cNvPicPr>
            <a:picLocks noChangeAspect="1" noChangeArrowheads="1"/>
          </p:cNvPicPr>
          <p:nvPr/>
        </p:nvPicPr>
        <p:blipFill>
          <a:blip r:embed="rId3"/>
          <a:srcRect/>
          <a:stretch>
            <a:fillRect/>
          </a:stretch>
        </p:blipFill>
        <p:spPr bwMode="auto">
          <a:xfrm>
            <a:off x="1371600" y="304800"/>
            <a:ext cx="6096000" cy="49433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800px-White_Sea_Canal_map"/>
          <p:cNvPicPr>
            <a:picLocks noChangeAspect="1" noChangeArrowheads="1"/>
          </p:cNvPicPr>
          <p:nvPr/>
        </p:nvPicPr>
        <p:blipFill>
          <a:blip r:embed="rId2"/>
          <a:srcRect/>
          <a:stretch>
            <a:fillRect/>
          </a:stretch>
        </p:blipFill>
        <p:spPr bwMode="auto">
          <a:xfrm>
            <a:off x="0" y="0"/>
            <a:ext cx="5242357" cy="4495800"/>
          </a:xfrm>
          <a:prstGeom prst="rect">
            <a:avLst/>
          </a:prstGeom>
          <a:noFill/>
        </p:spPr>
      </p:pic>
      <p:pic>
        <p:nvPicPr>
          <p:cNvPr id="13318" name="Picture 6" descr="BBK_poster"/>
          <p:cNvPicPr>
            <a:picLocks noChangeAspect="1" noChangeArrowheads="1"/>
          </p:cNvPicPr>
          <p:nvPr/>
        </p:nvPicPr>
        <p:blipFill>
          <a:blip r:embed="rId3"/>
          <a:srcRect/>
          <a:stretch>
            <a:fillRect/>
          </a:stretch>
        </p:blipFill>
        <p:spPr bwMode="auto">
          <a:xfrm>
            <a:off x="6172200" y="457200"/>
            <a:ext cx="2551785" cy="3962400"/>
          </a:xfrm>
          <a:prstGeom prst="rect">
            <a:avLst/>
          </a:prstGeom>
          <a:noFill/>
        </p:spPr>
      </p:pic>
      <p:sp>
        <p:nvSpPr>
          <p:cNvPr id="13319" name="Rectangle 7"/>
          <p:cNvSpPr>
            <a:spLocks noChangeArrowheads="1"/>
          </p:cNvSpPr>
          <p:nvPr/>
        </p:nvSpPr>
        <p:spPr bwMode="auto">
          <a:xfrm>
            <a:off x="5638800" y="4648200"/>
            <a:ext cx="3505200" cy="2031325"/>
          </a:xfrm>
          <a:prstGeom prst="rect">
            <a:avLst/>
          </a:prstGeom>
          <a:noFill/>
          <a:ln w="9525">
            <a:noFill/>
            <a:miter lim="800000"/>
            <a:headEnd/>
            <a:tailEnd/>
          </a:ln>
          <a:effectLst/>
        </p:spPr>
        <p:txBody>
          <a:bodyPr wrap="square" anchor="ctr">
            <a:spAutoFit/>
          </a:bodyPr>
          <a:lstStyle/>
          <a:p>
            <a:r>
              <a:rPr lang="sr-Latn-CS" dirty="0">
                <a:latin typeface="Calibri" pitchFamily="34" charset="0"/>
              </a:rPr>
              <a:t>agitprop </a:t>
            </a:r>
            <a:r>
              <a:rPr lang="en-US" dirty="0" err="1" smtClean="0">
                <a:latin typeface="Calibri" pitchFamily="34" charset="0"/>
              </a:rPr>
              <a:t>propagand</a:t>
            </a:r>
            <a:r>
              <a:rPr lang="sr-Latn-RS" dirty="0" smtClean="0">
                <a:latin typeface="Calibri" pitchFamily="34" charset="0"/>
              </a:rPr>
              <a:t>ni poster sa motivacionom porukom zatvorenicima radnih logora angažovaim na izgradnj</a:t>
            </a:r>
            <a:r>
              <a:rPr lang="sr-Cyrl-RS" dirty="0" smtClean="0">
                <a:latin typeface="Calibri" pitchFamily="34" charset="0"/>
              </a:rPr>
              <a:t>и</a:t>
            </a:r>
            <a:r>
              <a:rPr lang="sr-Latn-RS" dirty="0" smtClean="0">
                <a:latin typeface="Calibri" pitchFamily="34" charset="0"/>
              </a:rPr>
              <a:t> belomorsko-baltičkog kanala: “Kanalski vojniče</a:t>
            </a:r>
            <a:r>
              <a:rPr lang="en-US" dirty="0" smtClean="0">
                <a:latin typeface="Calibri" pitchFamily="34" charset="0"/>
              </a:rPr>
              <a:t>! </a:t>
            </a:r>
            <a:r>
              <a:rPr lang="sr-Latn-RS" dirty="0" smtClean="0">
                <a:latin typeface="Calibri" pitchFamily="34" charset="0"/>
              </a:rPr>
              <a:t>Vrelina</a:t>
            </a:r>
            <a:r>
              <a:rPr lang="vi-VN" dirty="0" smtClean="0">
                <a:latin typeface="Calibri" pitchFamily="34" charset="0"/>
              </a:rPr>
              <a:t> </a:t>
            </a:r>
            <a:r>
              <a:rPr lang="sr-Latn-RS" dirty="0" smtClean="0">
                <a:latin typeface="Calibri" pitchFamily="34" charset="0"/>
              </a:rPr>
              <a:t>tvog</a:t>
            </a:r>
            <a:r>
              <a:rPr lang="vi-VN" dirty="0" smtClean="0">
                <a:latin typeface="Calibri" pitchFamily="34" charset="0"/>
              </a:rPr>
              <a:t> rada rastopiće </a:t>
            </a:r>
            <a:r>
              <a:rPr lang="sr-Latn-RS" dirty="0" smtClean="0">
                <a:latin typeface="Calibri" pitchFamily="34" charset="0"/>
              </a:rPr>
              <a:t>tvoju </a:t>
            </a:r>
            <a:r>
              <a:rPr lang="vi-VN" dirty="0" smtClean="0">
                <a:latin typeface="Calibri" pitchFamily="34" charset="0"/>
              </a:rPr>
              <a:t>zatvorsku kaznu</a:t>
            </a:r>
            <a:r>
              <a:rPr lang="en-US" dirty="0" smtClean="0">
                <a:latin typeface="Calibri" pitchFamily="34" charset="0"/>
              </a:rPr>
              <a:t>!' </a:t>
            </a:r>
            <a:endParaRPr lang="en-US" dirty="0">
              <a:latin typeface="Calibri" pitchFamily="34" charset="0"/>
            </a:endParaRPr>
          </a:p>
        </p:txBody>
      </p:sp>
      <p:sp>
        <p:nvSpPr>
          <p:cNvPr id="7" name="Rectangle 6"/>
          <p:cNvSpPr/>
          <p:nvPr/>
        </p:nvSpPr>
        <p:spPr>
          <a:xfrm>
            <a:off x="381000" y="6019800"/>
            <a:ext cx="4572000" cy="646331"/>
          </a:xfrm>
          <a:prstGeom prst="rect">
            <a:avLst/>
          </a:prstGeom>
        </p:spPr>
        <p:txBody>
          <a:bodyPr>
            <a:spAutoFit/>
          </a:bodyPr>
          <a:lstStyle/>
          <a:p>
            <a:r>
              <a:rPr lang="en-US" dirty="0" smtClean="0">
                <a:hlinkClick r:id="rId4"/>
              </a:rPr>
              <a:t>https://www.youtube.com/watch?v=viuDEDZXRTg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russianartgallery.org/img/content/famous/soviet/sov-2.jpg"/>
          <p:cNvPicPr>
            <a:picLocks noChangeAspect="1" noChangeArrowheads="1"/>
          </p:cNvPicPr>
          <p:nvPr/>
        </p:nvPicPr>
        <p:blipFill>
          <a:blip r:embed="rId2"/>
          <a:srcRect/>
          <a:stretch>
            <a:fillRect/>
          </a:stretch>
        </p:blipFill>
        <p:spPr bwMode="auto">
          <a:xfrm>
            <a:off x="381000" y="762000"/>
            <a:ext cx="4953000" cy="5503333"/>
          </a:xfrm>
          <a:prstGeom prst="rect">
            <a:avLst/>
          </a:prstGeom>
          <a:noFill/>
        </p:spPr>
      </p:pic>
      <p:sp>
        <p:nvSpPr>
          <p:cNvPr id="3" name="Rectangle 2"/>
          <p:cNvSpPr/>
          <p:nvPr/>
        </p:nvSpPr>
        <p:spPr>
          <a:xfrm>
            <a:off x="5791200" y="4800600"/>
            <a:ext cx="2819400" cy="1477328"/>
          </a:xfrm>
          <a:prstGeom prst="rect">
            <a:avLst/>
          </a:prstGeom>
        </p:spPr>
        <p:txBody>
          <a:bodyPr wrap="square">
            <a:spAutoFit/>
          </a:bodyPr>
          <a:lstStyle/>
          <a:p>
            <a:r>
              <a:rPr lang="sr-Latn-RS" dirty="0" smtClean="0"/>
              <a:t>Juri Primenov, Venčanje na sutrašnjoj ulici,</a:t>
            </a:r>
            <a:r>
              <a:rPr lang="en-US" dirty="0" smtClean="0"/>
              <a:t> 1962, </a:t>
            </a:r>
            <a:r>
              <a:rPr lang="sr-Latn-RS" dirty="0" smtClean="0"/>
              <a:t>ulje na platnu</a:t>
            </a:r>
            <a:r>
              <a:rPr lang="en-US" dirty="0" smtClean="0"/>
              <a:t>, 86 x 80 cm</a:t>
            </a:r>
          </a:p>
          <a:p>
            <a:r>
              <a:rPr lang="en-US" dirty="0" err="1" smtClean="0"/>
              <a:t>Tret</a:t>
            </a:r>
            <a:r>
              <a:rPr lang="sr-Latn-RS" dirty="0" smtClean="0"/>
              <a:t>j</a:t>
            </a:r>
            <a:r>
              <a:rPr lang="en-US" dirty="0" err="1" smtClean="0"/>
              <a:t>akov</a:t>
            </a:r>
            <a:r>
              <a:rPr lang="sr-Latn-RS" dirty="0" smtClean="0"/>
              <a:t>ska</a:t>
            </a:r>
            <a:r>
              <a:rPr lang="en-US" dirty="0" smtClean="0"/>
              <a:t> </a:t>
            </a:r>
            <a:r>
              <a:rPr lang="en-US" dirty="0" err="1" smtClean="0"/>
              <a:t>Galer</a:t>
            </a:r>
            <a:r>
              <a:rPr lang="sr-Latn-RS" dirty="0" smtClean="0"/>
              <a:t>ija</a:t>
            </a:r>
            <a:r>
              <a:rPr lang="en-US" dirty="0" smtClean="0"/>
              <a:t>, </a:t>
            </a:r>
            <a:r>
              <a:rPr lang="en-US" dirty="0" err="1" smtClean="0"/>
              <a:t>Mos</a:t>
            </a:r>
            <a:r>
              <a:rPr lang="sr-Latn-RS" dirty="0" smtClean="0"/>
              <a:t>kva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esthousepinner.com/wp-content/uploads/2019/01/Picture1.png"/>
          <p:cNvPicPr>
            <a:picLocks noChangeAspect="1" noChangeArrowheads="1"/>
          </p:cNvPicPr>
          <p:nvPr/>
        </p:nvPicPr>
        <p:blipFill>
          <a:blip r:embed="rId2"/>
          <a:srcRect/>
          <a:stretch>
            <a:fillRect/>
          </a:stretch>
        </p:blipFill>
        <p:spPr bwMode="auto">
          <a:xfrm>
            <a:off x="914400" y="838200"/>
            <a:ext cx="7419975" cy="4457700"/>
          </a:xfrm>
          <a:prstGeom prst="rect">
            <a:avLst/>
          </a:prstGeom>
          <a:noFill/>
        </p:spPr>
      </p:pic>
      <p:sp>
        <p:nvSpPr>
          <p:cNvPr id="3" name="Rectangle 2"/>
          <p:cNvSpPr/>
          <p:nvPr/>
        </p:nvSpPr>
        <p:spPr>
          <a:xfrm>
            <a:off x="1066800" y="5867400"/>
            <a:ext cx="6896888" cy="369332"/>
          </a:xfrm>
          <a:prstGeom prst="rect">
            <a:avLst/>
          </a:prstGeom>
        </p:spPr>
        <p:txBody>
          <a:bodyPr wrap="none">
            <a:spAutoFit/>
          </a:bodyPr>
          <a:lstStyle/>
          <a:p>
            <a:r>
              <a:rPr lang="sr-Latn-RS" dirty="0" smtClean="0"/>
              <a:t>Tatjana Jablonskaja</a:t>
            </a:r>
            <a:r>
              <a:rPr lang="sr-Latn-RS" i="1" dirty="0" smtClean="0"/>
              <a:t>, Žito, </a:t>
            </a:r>
            <a:r>
              <a:rPr lang="en-US" dirty="0" smtClean="0"/>
              <a:t>1949,</a:t>
            </a:r>
            <a:r>
              <a:rPr lang="sr-Latn-RS" dirty="0" smtClean="0"/>
              <a:t> 2 x 3,7 m, </a:t>
            </a:r>
            <a:r>
              <a:rPr lang="en-US" dirty="0" err="1" smtClean="0"/>
              <a:t>Tret</a:t>
            </a:r>
            <a:r>
              <a:rPr lang="sr-Latn-RS" dirty="0" smtClean="0"/>
              <a:t>j</a:t>
            </a:r>
            <a:r>
              <a:rPr lang="en-US" dirty="0" err="1" smtClean="0"/>
              <a:t>akov</a:t>
            </a:r>
            <a:r>
              <a:rPr lang="sr-Latn-RS" dirty="0" smtClean="0"/>
              <a:t>ska</a:t>
            </a:r>
            <a:r>
              <a:rPr lang="en-US" dirty="0" smtClean="0"/>
              <a:t> </a:t>
            </a:r>
            <a:r>
              <a:rPr lang="en-US" dirty="0" err="1" smtClean="0"/>
              <a:t>Galer</a:t>
            </a:r>
            <a:r>
              <a:rPr lang="sr-Latn-RS" dirty="0" smtClean="0"/>
              <a:t>ija, Moskva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russianartgallery.org/img/content/famous/soviet/sov-3.jpg"/>
          <p:cNvPicPr>
            <a:picLocks noChangeAspect="1" noChangeArrowheads="1"/>
          </p:cNvPicPr>
          <p:nvPr/>
        </p:nvPicPr>
        <p:blipFill>
          <a:blip r:embed="rId2"/>
          <a:srcRect/>
          <a:stretch>
            <a:fillRect/>
          </a:stretch>
        </p:blipFill>
        <p:spPr bwMode="auto">
          <a:xfrm>
            <a:off x="1295400" y="1295400"/>
            <a:ext cx="6216243" cy="3876675"/>
          </a:xfrm>
          <a:prstGeom prst="rect">
            <a:avLst/>
          </a:prstGeom>
          <a:noFill/>
        </p:spPr>
      </p:pic>
      <p:sp>
        <p:nvSpPr>
          <p:cNvPr id="41987" name="Rectangle 3"/>
          <p:cNvSpPr>
            <a:spLocks noChangeArrowheads="1"/>
          </p:cNvSpPr>
          <p:nvPr/>
        </p:nvSpPr>
        <p:spPr bwMode="auto">
          <a:xfrm>
            <a:off x="0" y="0"/>
            <a:ext cx="9144000" cy="0"/>
          </a:xfrm>
          <a:prstGeom prst="rect">
            <a:avLst/>
          </a:prstGeom>
          <a:solidFill>
            <a:srgbClr val="222222"/>
          </a:solidFill>
          <a:ln w="9525">
            <a:noFill/>
            <a:miter lim="800000"/>
            <a:headEnd/>
            <a:tailEnd/>
          </a:ln>
          <a:effectLst/>
        </p:spPr>
        <p:txBody>
          <a:bodyPr vert="horz" wrap="none" lIns="91440" tIns="76176"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B3B1B0"/>
                </a:solidFill>
                <a:effectLst/>
                <a:latin typeface="inherit"/>
                <a:cs typeface="Arial" pitchFamily="34" charset="0"/>
              </a:rPr>
              <a:t>Sergey Gerasimov (1885-1885)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0" i="0" u="none" strike="noStrike" cap="none" normalizeH="0" baseline="0" smtClean="0">
                <a:ln>
                  <a:noFill/>
                </a:ln>
                <a:solidFill>
                  <a:srgbClr val="BA834E"/>
                </a:solidFill>
                <a:effectLst/>
                <a:latin typeface="Helvetica Neue"/>
                <a:cs typeface="Arial" pitchFamily="34" charset="0"/>
              </a:rPr>
              <a:t>  </a:t>
            </a:r>
            <a:endParaRPr kumimoji="0" lang="en-US" sz="1000" b="0" i="0" u="none" strike="noStrike" cap="none" normalizeH="0" baseline="0" smtClean="0">
              <a:ln>
                <a:noFill/>
              </a:ln>
              <a:solidFill>
                <a:srgbClr val="B3B1B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B3B1B0"/>
                </a:solidFill>
                <a:effectLst/>
                <a:latin typeface="Helvetica Neue"/>
                <a:cs typeface="Arial" pitchFamily="34" charset="0"/>
              </a:rPr>
              <a:t>A Kolkhoz Celebration, 1937, Oil on canvas, 234 x 372 cm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B3B1B0"/>
                </a:solidFill>
                <a:effectLst/>
                <a:latin typeface="Helvetica Neue"/>
                <a:cs typeface="Arial" pitchFamily="34" charset="0"/>
              </a:rPr>
              <a:t>The State Tretyakov Gallery, Moscow,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500" b="0" i="0" u="none" strike="noStrike" cap="none" normalizeH="0" baseline="0" smtClean="0">
              <a:ln>
                <a:noFill/>
              </a:ln>
              <a:solidFill>
                <a:srgbClr val="BA834E"/>
              </a:solidFill>
              <a:effectLst/>
              <a:latin typeface="Helvetica Neue"/>
              <a:cs typeface="Arial" pitchFamily="34" charset="0"/>
            </a:endParaRPr>
          </a:p>
        </p:txBody>
      </p:sp>
      <p:sp>
        <p:nvSpPr>
          <p:cNvPr id="5" name="Rectangle 4"/>
          <p:cNvSpPr/>
          <p:nvPr/>
        </p:nvSpPr>
        <p:spPr>
          <a:xfrm>
            <a:off x="2286000" y="5334000"/>
            <a:ext cx="4572000" cy="923330"/>
          </a:xfrm>
          <a:prstGeom prst="rect">
            <a:avLst/>
          </a:prstGeom>
        </p:spPr>
        <p:txBody>
          <a:bodyPr>
            <a:spAutoFit/>
          </a:bodyPr>
          <a:lstStyle/>
          <a:p>
            <a:pPr algn="ctr"/>
            <a:r>
              <a:rPr lang="sr-Latn-RS" dirty="0" smtClean="0"/>
              <a:t>Sergej Gerasimov, </a:t>
            </a:r>
            <a:r>
              <a:rPr lang="sr-Latn-RS" i="1" dirty="0" smtClean="0"/>
              <a:t>Proslava u k</a:t>
            </a:r>
            <a:r>
              <a:rPr lang="en-US" i="1" dirty="0" err="1" smtClean="0"/>
              <a:t>olkhoz</a:t>
            </a:r>
            <a:r>
              <a:rPr lang="sr-Latn-RS" i="1" dirty="0" smtClean="0"/>
              <a:t>u</a:t>
            </a:r>
            <a:r>
              <a:rPr lang="en-US" i="1" dirty="0" smtClean="0"/>
              <a:t> </a:t>
            </a:r>
            <a:r>
              <a:rPr lang="sr-Latn-RS" dirty="0" smtClean="0"/>
              <a:t>,</a:t>
            </a:r>
            <a:r>
              <a:rPr lang="en-US" dirty="0" smtClean="0"/>
              <a:t> 1937, </a:t>
            </a:r>
            <a:r>
              <a:rPr lang="sr-Latn-RS" dirty="0" smtClean="0"/>
              <a:t>ulje na platnu</a:t>
            </a:r>
            <a:r>
              <a:rPr lang="en-US" dirty="0" smtClean="0"/>
              <a:t>, 234 x 372 cm</a:t>
            </a:r>
          </a:p>
          <a:p>
            <a:pPr algn="ctr"/>
            <a:r>
              <a:rPr lang="sr-Latn-RS" dirty="0" smtClean="0"/>
              <a:t>Tretjakovska galerija, Moskva</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heaestheticoftriumph.weebly.com/uploads/2/7/1/4/27143001/5045627_orig.jpg?386"/>
          <p:cNvPicPr>
            <a:picLocks noChangeAspect="1" noChangeArrowheads="1"/>
          </p:cNvPicPr>
          <p:nvPr/>
        </p:nvPicPr>
        <p:blipFill>
          <a:blip r:embed="rId2"/>
          <a:srcRect/>
          <a:stretch>
            <a:fillRect/>
          </a:stretch>
        </p:blipFill>
        <p:spPr bwMode="auto">
          <a:xfrm>
            <a:off x="762000" y="152400"/>
            <a:ext cx="7764945" cy="5715000"/>
          </a:xfrm>
          <a:prstGeom prst="rect">
            <a:avLst/>
          </a:prstGeom>
          <a:noFill/>
        </p:spPr>
      </p:pic>
      <p:sp>
        <p:nvSpPr>
          <p:cNvPr id="3" name="Rectangle 2"/>
          <p:cNvSpPr/>
          <p:nvPr/>
        </p:nvSpPr>
        <p:spPr>
          <a:xfrm>
            <a:off x="1676400" y="5934670"/>
            <a:ext cx="6172200" cy="646331"/>
          </a:xfrm>
          <a:prstGeom prst="rect">
            <a:avLst/>
          </a:prstGeom>
        </p:spPr>
        <p:txBody>
          <a:bodyPr wrap="square">
            <a:spAutoFit/>
          </a:bodyPr>
          <a:lstStyle/>
          <a:p>
            <a:pPr algn="ctr"/>
            <a:r>
              <a:rPr lang="en-US" dirty="0" smtClean="0"/>
              <a:t>Boris Jo</a:t>
            </a:r>
            <a:r>
              <a:rPr lang="sr-Latn-RS" dirty="0" smtClean="0"/>
              <a:t>g</a:t>
            </a:r>
            <a:r>
              <a:rPr lang="en-US" dirty="0" err="1" smtClean="0"/>
              <a:t>anson</a:t>
            </a:r>
            <a:r>
              <a:rPr lang="en-US" dirty="0" smtClean="0"/>
              <a:t>,</a:t>
            </a:r>
            <a:r>
              <a:rPr lang="sr-Latn-RS" i="1" dirty="0" smtClean="0"/>
              <a:t> Policija carske Rusije saslušava komuniste</a:t>
            </a:r>
            <a:r>
              <a:rPr lang="en-US" dirty="0" smtClean="0"/>
              <a:t>, 1933, </a:t>
            </a:r>
            <a:r>
              <a:rPr lang="sr-Latn-RS" dirty="0" smtClean="0"/>
              <a:t>ulje na platnu</a:t>
            </a:r>
            <a:r>
              <a:rPr lang="en-US" dirty="0" smtClean="0"/>
              <a:t>, 211x270cm, </a:t>
            </a:r>
            <a:r>
              <a:rPr lang="sr-Latn-RS" dirty="0" smtClean="0"/>
              <a:t>Tretjakovska galerija, Moskva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
          <p:cNvPicPr>
            <a:picLocks noChangeAspect="1" noChangeArrowheads="1"/>
          </p:cNvPicPr>
          <p:nvPr/>
        </p:nvPicPr>
        <p:blipFill>
          <a:blip r:embed="rId2"/>
          <a:srcRect/>
          <a:stretch>
            <a:fillRect/>
          </a:stretch>
        </p:blipFill>
        <p:spPr bwMode="auto">
          <a:xfrm>
            <a:off x="1905000" y="914400"/>
            <a:ext cx="5448300" cy="4343400"/>
          </a:xfrm>
          <a:prstGeom prst="rect">
            <a:avLst/>
          </a:prstGeom>
          <a:noFill/>
        </p:spPr>
      </p:pic>
      <p:sp>
        <p:nvSpPr>
          <p:cNvPr id="3" name="Rectangle 2"/>
          <p:cNvSpPr/>
          <p:nvPr/>
        </p:nvSpPr>
        <p:spPr>
          <a:xfrm>
            <a:off x="2057400" y="5638800"/>
            <a:ext cx="5257800" cy="646331"/>
          </a:xfrm>
          <a:prstGeom prst="rect">
            <a:avLst/>
          </a:prstGeom>
        </p:spPr>
        <p:txBody>
          <a:bodyPr wrap="square">
            <a:spAutoFit/>
          </a:bodyPr>
          <a:lstStyle/>
          <a:p>
            <a:pPr algn="ctr"/>
            <a:r>
              <a:rPr lang="en-US" dirty="0" smtClean="0"/>
              <a:t>Serge</a:t>
            </a:r>
            <a:r>
              <a:rPr lang="sr-Latn-RS" dirty="0" smtClean="0"/>
              <a:t>j</a:t>
            </a:r>
            <a:r>
              <a:rPr lang="en-US" dirty="0" smtClean="0"/>
              <a:t> </a:t>
            </a:r>
            <a:r>
              <a:rPr lang="en-US" dirty="0" err="1" smtClean="0"/>
              <a:t>Gerasimov</a:t>
            </a:r>
            <a:r>
              <a:rPr lang="en-US" dirty="0" smtClean="0"/>
              <a:t>, </a:t>
            </a:r>
            <a:r>
              <a:rPr lang="sr-Latn-RS" i="1" dirty="0" smtClean="0"/>
              <a:t>Majka partizana</a:t>
            </a:r>
            <a:r>
              <a:rPr lang="sr-Latn-RS" dirty="0" smtClean="0"/>
              <a:t>,</a:t>
            </a:r>
            <a:r>
              <a:rPr lang="en-US" dirty="0" smtClean="0"/>
              <a:t> 1943, </a:t>
            </a:r>
            <a:r>
              <a:rPr lang="sr-Latn-RS" dirty="0" smtClean="0"/>
              <a:t>ulje na platnu,</a:t>
            </a:r>
            <a:r>
              <a:rPr lang="en-US" dirty="0" smtClean="0"/>
              <a:t> 184x232 cm, </a:t>
            </a:r>
            <a:r>
              <a:rPr lang="sr-Latn-RS" dirty="0" smtClean="0"/>
              <a:t>Tretjakovska galerija, Moskva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russianartgallery.org/img/content/famous/soviet/sov-14.jpg"/>
          <p:cNvPicPr>
            <a:picLocks noChangeAspect="1" noChangeArrowheads="1"/>
          </p:cNvPicPr>
          <p:nvPr/>
        </p:nvPicPr>
        <p:blipFill>
          <a:blip r:embed="rId2"/>
          <a:srcRect/>
          <a:stretch>
            <a:fillRect/>
          </a:stretch>
        </p:blipFill>
        <p:spPr bwMode="auto">
          <a:xfrm>
            <a:off x="152400" y="228600"/>
            <a:ext cx="4331208" cy="5524500"/>
          </a:xfrm>
          <a:prstGeom prst="rect">
            <a:avLst/>
          </a:prstGeom>
          <a:noFill/>
        </p:spPr>
      </p:pic>
      <p:sp>
        <p:nvSpPr>
          <p:cNvPr id="3" name="Rectangle 2"/>
          <p:cNvSpPr/>
          <p:nvPr/>
        </p:nvSpPr>
        <p:spPr>
          <a:xfrm>
            <a:off x="152400" y="5867400"/>
            <a:ext cx="4267200" cy="923330"/>
          </a:xfrm>
          <a:prstGeom prst="rect">
            <a:avLst/>
          </a:prstGeom>
        </p:spPr>
        <p:txBody>
          <a:bodyPr wrap="square">
            <a:spAutoFit/>
          </a:bodyPr>
          <a:lstStyle/>
          <a:p>
            <a:r>
              <a:rPr lang="en-US" dirty="0" err="1" smtClean="0"/>
              <a:t>Sem</a:t>
            </a:r>
            <a:r>
              <a:rPr lang="sr-Latn-RS" dirty="0" smtClean="0"/>
              <a:t>io</a:t>
            </a:r>
            <a:r>
              <a:rPr lang="en-US" dirty="0" smtClean="0"/>
              <a:t>n </a:t>
            </a:r>
            <a:r>
              <a:rPr lang="sr-Latn-RS" dirty="0" smtClean="0"/>
              <a:t>Č</a:t>
            </a:r>
            <a:r>
              <a:rPr lang="en-US" dirty="0" err="1" smtClean="0"/>
              <a:t>uikov</a:t>
            </a:r>
            <a:r>
              <a:rPr lang="sr-Latn-RS" dirty="0" smtClean="0"/>
              <a:t>, </a:t>
            </a:r>
            <a:r>
              <a:rPr lang="sr-Latn-RS" i="1" dirty="0" smtClean="0"/>
              <a:t>Kći sovijetske Kirgizije</a:t>
            </a:r>
            <a:r>
              <a:rPr lang="sr-Latn-RS" dirty="0" smtClean="0"/>
              <a:t>, 1</a:t>
            </a:r>
            <a:r>
              <a:rPr lang="en-US" dirty="0" smtClean="0"/>
              <a:t>948, </a:t>
            </a:r>
            <a:r>
              <a:rPr lang="sr-Latn-RS" dirty="0" smtClean="0"/>
              <a:t>ulje na platnu,</a:t>
            </a:r>
            <a:r>
              <a:rPr lang="en-US" dirty="0" smtClean="0"/>
              <a:t> 120 x 95 cm</a:t>
            </a:r>
            <a:r>
              <a:rPr lang="sr-Latn-RS" dirty="0" smtClean="0"/>
              <a:t>, </a:t>
            </a:r>
            <a:r>
              <a:rPr lang="en-US" dirty="0" err="1" smtClean="0"/>
              <a:t>Tret</a:t>
            </a:r>
            <a:r>
              <a:rPr lang="sr-Latn-RS" dirty="0" smtClean="0"/>
              <a:t>k</a:t>
            </a:r>
            <a:r>
              <a:rPr lang="en-US" dirty="0" err="1" smtClean="0"/>
              <a:t>akov</a:t>
            </a:r>
            <a:r>
              <a:rPr lang="sr-Latn-RS" dirty="0" smtClean="0"/>
              <a:t>ska</a:t>
            </a:r>
            <a:r>
              <a:rPr lang="en-US" dirty="0" smtClean="0"/>
              <a:t> </a:t>
            </a:r>
            <a:r>
              <a:rPr lang="en-US" dirty="0" err="1" smtClean="0"/>
              <a:t>Galer</a:t>
            </a:r>
            <a:r>
              <a:rPr lang="sr-Latn-RS" dirty="0" smtClean="0"/>
              <a:t>ija</a:t>
            </a:r>
            <a:r>
              <a:rPr lang="en-US" dirty="0" smtClean="0"/>
              <a:t>, </a:t>
            </a:r>
            <a:r>
              <a:rPr lang="en-US" dirty="0" err="1" smtClean="0"/>
              <a:t>Mos</a:t>
            </a:r>
            <a:r>
              <a:rPr lang="sr-Latn-RS" dirty="0" smtClean="0"/>
              <a:t>kva</a:t>
            </a:r>
            <a:endParaRPr lang="en-US" dirty="0"/>
          </a:p>
        </p:txBody>
      </p:sp>
      <p:pic>
        <p:nvPicPr>
          <p:cNvPr id="46086" name="Picture 6" descr="https://soviet-art.ru/wp-content/uploads/2016/05/USSR-Postage-stamp-of-1974-on-painting-Daughter-of-Soviet-Kirghizia.jpg"/>
          <p:cNvPicPr>
            <a:picLocks noChangeAspect="1" noChangeArrowheads="1"/>
          </p:cNvPicPr>
          <p:nvPr/>
        </p:nvPicPr>
        <p:blipFill>
          <a:blip r:embed="rId3"/>
          <a:srcRect/>
          <a:stretch>
            <a:fillRect/>
          </a:stretch>
        </p:blipFill>
        <p:spPr bwMode="auto">
          <a:xfrm>
            <a:off x="4572000" y="304800"/>
            <a:ext cx="4359267" cy="3810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daughter of Soviet Kirghizia. 1940s"/>
          <p:cNvPicPr>
            <a:picLocks noChangeAspect="1" noChangeArrowheads="1"/>
          </p:cNvPicPr>
          <p:nvPr/>
        </p:nvPicPr>
        <p:blipFill>
          <a:blip r:embed="rId2"/>
          <a:srcRect/>
          <a:stretch>
            <a:fillRect/>
          </a:stretch>
        </p:blipFill>
        <p:spPr bwMode="auto">
          <a:xfrm>
            <a:off x="5105400" y="228600"/>
            <a:ext cx="3578087" cy="5486400"/>
          </a:xfrm>
          <a:prstGeom prst="rect">
            <a:avLst/>
          </a:prstGeom>
          <a:noFill/>
        </p:spPr>
      </p:pic>
      <p:sp>
        <p:nvSpPr>
          <p:cNvPr id="3" name="Rectangle 2"/>
          <p:cNvSpPr/>
          <p:nvPr/>
        </p:nvSpPr>
        <p:spPr>
          <a:xfrm>
            <a:off x="5105400" y="5791200"/>
            <a:ext cx="3886200" cy="584775"/>
          </a:xfrm>
          <a:prstGeom prst="rect">
            <a:avLst/>
          </a:prstGeom>
        </p:spPr>
        <p:txBody>
          <a:bodyPr wrap="square">
            <a:spAutoFit/>
          </a:bodyPr>
          <a:lstStyle/>
          <a:p>
            <a:pPr algn="r"/>
            <a:r>
              <a:rPr lang="en-US" sz="1600" dirty="0" err="1" smtClean="0"/>
              <a:t>Sem</a:t>
            </a:r>
            <a:r>
              <a:rPr lang="sr-Latn-RS" sz="1600" dirty="0" smtClean="0"/>
              <a:t>io</a:t>
            </a:r>
            <a:r>
              <a:rPr lang="en-US" sz="1600" dirty="0" smtClean="0"/>
              <a:t>n </a:t>
            </a:r>
            <a:r>
              <a:rPr lang="sr-Latn-RS" sz="1600" dirty="0" smtClean="0"/>
              <a:t>Č</a:t>
            </a:r>
            <a:r>
              <a:rPr lang="en-US" sz="1600" dirty="0" err="1" smtClean="0"/>
              <a:t>uikov</a:t>
            </a:r>
            <a:r>
              <a:rPr lang="sr-Latn-RS" sz="1600" dirty="0" smtClean="0"/>
              <a:t>, </a:t>
            </a:r>
            <a:r>
              <a:rPr lang="sr-Latn-RS" sz="1600" i="1" dirty="0" smtClean="0"/>
              <a:t>Kći sovijetske Kirgizije</a:t>
            </a:r>
            <a:r>
              <a:rPr lang="sr-Latn-RS" sz="1600" dirty="0" smtClean="0"/>
              <a:t>, oko 1</a:t>
            </a:r>
            <a:r>
              <a:rPr lang="en-US" sz="1600" dirty="0" smtClean="0"/>
              <a:t>94</a:t>
            </a:r>
            <a:r>
              <a:rPr lang="sr-Latn-RS" sz="1600" dirty="0" smtClean="0"/>
              <a:t>0</a:t>
            </a:r>
            <a:r>
              <a:rPr lang="en-US" sz="1600" dirty="0" smtClean="0"/>
              <a:t>, </a:t>
            </a:r>
            <a:r>
              <a:rPr lang="sr-Latn-RS" sz="1600" dirty="0" smtClean="0"/>
              <a:t>ulje na platnu </a:t>
            </a:r>
            <a:endParaRPr lang="en-US" sz="1600" dirty="0"/>
          </a:p>
        </p:txBody>
      </p:sp>
      <p:pic>
        <p:nvPicPr>
          <p:cNvPr id="48130" name="Picture 2" descr="http://www.recordridge.com/SovietArt/images/2B.jpg"/>
          <p:cNvPicPr>
            <a:picLocks noChangeAspect="1" noChangeArrowheads="1"/>
          </p:cNvPicPr>
          <p:nvPr/>
        </p:nvPicPr>
        <p:blipFill>
          <a:blip r:embed="rId3"/>
          <a:srcRect/>
          <a:stretch>
            <a:fillRect/>
          </a:stretch>
        </p:blipFill>
        <p:spPr bwMode="auto">
          <a:xfrm>
            <a:off x="152400" y="228600"/>
            <a:ext cx="4186428" cy="5105400"/>
          </a:xfrm>
          <a:prstGeom prst="rect">
            <a:avLst/>
          </a:prstGeom>
          <a:noFill/>
        </p:spPr>
      </p:pic>
      <p:sp>
        <p:nvSpPr>
          <p:cNvPr id="5" name="Rectangle 4"/>
          <p:cNvSpPr/>
          <p:nvPr/>
        </p:nvSpPr>
        <p:spPr>
          <a:xfrm>
            <a:off x="152400" y="5410200"/>
            <a:ext cx="4572000" cy="1323439"/>
          </a:xfrm>
          <a:prstGeom prst="rect">
            <a:avLst/>
          </a:prstGeom>
        </p:spPr>
        <p:txBody>
          <a:bodyPr>
            <a:spAutoFit/>
          </a:bodyPr>
          <a:lstStyle/>
          <a:p>
            <a:r>
              <a:rPr lang="en-US" sz="1600" dirty="0" smtClean="0"/>
              <a:t>Miriam </a:t>
            </a:r>
            <a:r>
              <a:rPr lang="en-US" sz="1600" dirty="0" err="1" smtClean="0"/>
              <a:t>Aslamaz</a:t>
            </a:r>
            <a:r>
              <a:rPr lang="sr-Latn-RS" sz="1600" dirty="0" smtClean="0"/>
              <a:t>ija</a:t>
            </a:r>
            <a:r>
              <a:rPr lang="en-US" sz="1600" dirty="0" smtClean="0"/>
              <a:t>n, </a:t>
            </a:r>
            <a:r>
              <a:rPr lang="sr-Latn-RS" sz="1600" i="1" dirty="0" smtClean="0"/>
              <a:t>Jermenke tkaju tepih sa likom druga Staljina</a:t>
            </a:r>
            <a:r>
              <a:rPr lang="sr-Latn-RS" sz="1600" dirty="0" smtClean="0"/>
              <a:t>,</a:t>
            </a:r>
            <a:r>
              <a:rPr lang="en-US" sz="1600" dirty="0" smtClean="0"/>
              <a:t> </a:t>
            </a:r>
            <a:r>
              <a:rPr lang="sr-Latn-RS" sz="1600" dirty="0" smtClean="0"/>
              <a:t>ulje na platnu</a:t>
            </a:r>
            <a:r>
              <a:rPr lang="en-US" sz="1600" dirty="0" smtClean="0"/>
              <a:t>, 1948, 150 x 124 cm</a:t>
            </a:r>
            <a:endParaRPr lang="sr-Latn-RS" sz="1600" dirty="0" smtClean="0"/>
          </a:p>
          <a:p>
            <a:r>
              <a:rPr lang="en-US" sz="1600" dirty="0" smtClean="0"/>
              <a:t>V</a:t>
            </a:r>
            <a:r>
              <a:rPr lang="sr-Latn-RS" sz="1600" dirty="0" smtClean="0"/>
              <a:t>ideti na: </a:t>
            </a:r>
            <a:r>
              <a:rPr lang="en-US" sz="1600" dirty="0" smtClean="0">
                <a:hlinkClick r:id="rId4"/>
              </a:rPr>
              <a:t>http://www.aslamazyanmuseum.com/collection/mariam/</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ety stalin works artist russian realist social arts view russia socialist realism"/>
          <p:cNvPicPr>
            <a:picLocks noChangeAspect="1" noChangeArrowheads="1"/>
          </p:cNvPicPr>
          <p:nvPr/>
        </p:nvPicPr>
        <p:blipFill>
          <a:blip r:embed="rId2"/>
          <a:srcRect/>
          <a:stretch>
            <a:fillRect/>
          </a:stretch>
        </p:blipFill>
        <p:spPr bwMode="auto">
          <a:xfrm>
            <a:off x="381000" y="609600"/>
            <a:ext cx="8143875" cy="5372100"/>
          </a:xfrm>
          <a:prstGeom prst="rect">
            <a:avLst/>
          </a:prstGeom>
          <a:noFill/>
        </p:spPr>
      </p:pic>
      <p:sp>
        <p:nvSpPr>
          <p:cNvPr id="3" name="Rectangle 2"/>
          <p:cNvSpPr/>
          <p:nvPr/>
        </p:nvSpPr>
        <p:spPr>
          <a:xfrm>
            <a:off x="163015" y="6248400"/>
            <a:ext cx="8980985" cy="369332"/>
          </a:xfrm>
          <a:prstGeom prst="rect">
            <a:avLst/>
          </a:prstGeom>
        </p:spPr>
        <p:txBody>
          <a:bodyPr wrap="none">
            <a:spAutoFit/>
          </a:bodyPr>
          <a:lstStyle/>
          <a:p>
            <a:r>
              <a:rPr lang="en-US" dirty="0" err="1" smtClean="0"/>
              <a:t>Isak</a:t>
            </a:r>
            <a:r>
              <a:rPr lang="en-US" dirty="0" smtClean="0"/>
              <a:t> </a:t>
            </a:r>
            <a:r>
              <a:rPr lang="en-US" dirty="0" err="1" smtClean="0"/>
              <a:t>Brodsk</a:t>
            </a:r>
            <a:r>
              <a:rPr lang="sr-Latn-RS" dirty="0" smtClean="0"/>
              <a:t>i,</a:t>
            </a:r>
            <a:r>
              <a:rPr lang="en-US" dirty="0" smtClean="0"/>
              <a:t> Len</a:t>
            </a:r>
            <a:r>
              <a:rPr lang="sr-Latn-RS" dirty="0" smtClean="0"/>
              <a:t>j</a:t>
            </a:r>
            <a:r>
              <a:rPr lang="en-US" dirty="0" smtClean="0"/>
              <a:t>in</a:t>
            </a:r>
            <a:r>
              <a:rPr lang="sr-Latn-RS" dirty="0" smtClean="0"/>
              <a:t> u Smoljniju, 1930, ulje na platnu, 1,9x2,87 m)Tretjakovska galerija, Moskva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russianartgallery.org/img/content/famous/soviet/sov-6.jpg"/>
          <p:cNvPicPr>
            <a:picLocks noChangeAspect="1" noChangeArrowheads="1"/>
          </p:cNvPicPr>
          <p:nvPr/>
        </p:nvPicPr>
        <p:blipFill>
          <a:blip r:embed="rId2"/>
          <a:srcRect/>
          <a:stretch>
            <a:fillRect/>
          </a:stretch>
        </p:blipFill>
        <p:spPr bwMode="auto">
          <a:xfrm>
            <a:off x="1600200" y="762000"/>
            <a:ext cx="5238750" cy="3971925"/>
          </a:xfrm>
          <a:prstGeom prst="rect">
            <a:avLst/>
          </a:prstGeom>
          <a:noFill/>
        </p:spPr>
      </p:pic>
      <p:sp>
        <p:nvSpPr>
          <p:cNvPr id="3" name="Rectangle 2"/>
          <p:cNvSpPr/>
          <p:nvPr/>
        </p:nvSpPr>
        <p:spPr>
          <a:xfrm>
            <a:off x="1905000" y="5257800"/>
            <a:ext cx="5181600" cy="923330"/>
          </a:xfrm>
          <a:prstGeom prst="rect">
            <a:avLst/>
          </a:prstGeom>
        </p:spPr>
        <p:txBody>
          <a:bodyPr wrap="square">
            <a:spAutoFit/>
          </a:bodyPr>
          <a:lstStyle/>
          <a:p>
            <a:pPr algn="ctr"/>
            <a:r>
              <a:rPr lang="en-US" dirty="0" smtClean="0"/>
              <a:t>Ale</a:t>
            </a:r>
            <a:r>
              <a:rPr lang="sr-Latn-RS" dirty="0" smtClean="0"/>
              <a:t>ks</a:t>
            </a:r>
            <a:r>
              <a:rPr lang="en-US" dirty="0" smtClean="0"/>
              <a:t>and</a:t>
            </a:r>
            <a:r>
              <a:rPr lang="sr-Latn-RS" dirty="0" smtClean="0"/>
              <a:t>a</a:t>
            </a:r>
            <a:r>
              <a:rPr lang="en-US" dirty="0" smtClean="0"/>
              <a:t>r </a:t>
            </a:r>
            <a:r>
              <a:rPr lang="en-US" dirty="0" err="1" smtClean="0"/>
              <a:t>Gerasimov</a:t>
            </a:r>
            <a:r>
              <a:rPr lang="sr-Latn-RS" dirty="0" smtClean="0"/>
              <a:t>, </a:t>
            </a:r>
            <a:r>
              <a:rPr lang="en-US" dirty="0" smtClean="0"/>
              <a:t>Stalin and </a:t>
            </a:r>
            <a:r>
              <a:rPr lang="en-US" dirty="0" err="1" smtClean="0"/>
              <a:t>Voro</a:t>
            </a:r>
            <a:r>
              <a:rPr lang="sr-Latn-RS" dirty="0" smtClean="0"/>
              <a:t>š</a:t>
            </a:r>
            <a:r>
              <a:rPr lang="en-US" dirty="0" err="1" smtClean="0"/>
              <a:t>ilov</a:t>
            </a:r>
            <a:r>
              <a:rPr lang="en-US" dirty="0" smtClean="0"/>
              <a:t> </a:t>
            </a:r>
            <a:r>
              <a:rPr lang="sr-Latn-RS" dirty="0" smtClean="0"/>
              <a:t>u</a:t>
            </a:r>
            <a:r>
              <a:rPr lang="en-US" dirty="0" smtClean="0"/>
              <a:t> </a:t>
            </a:r>
            <a:r>
              <a:rPr lang="en-US" dirty="0" err="1" smtClean="0"/>
              <a:t>Kreml</a:t>
            </a:r>
            <a:r>
              <a:rPr lang="sr-Latn-RS" dirty="0" smtClean="0"/>
              <a:t>j</a:t>
            </a:r>
            <a:r>
              <a:rPr lang="en-US" dirty="0" smtClean="0"/>
              <a:t>in</a:t>
            </a:r>
            <a:r>
              <a:rPr lang="sr-Latn-RS" dirty="0" smtClean="0"/>
              <a:t>u</a:t>
            </a:r>
            <a:r>
              <a:rPr lang="en-US" dirty="0" smtClean="0"/>
              <a:t>, 1938, </a:t>
            </a:r>
            <a:r>
              <a:rPr lang="sr-Latn-RS" dirty="0" smtClean="0"/>
              <a:t>ulje na paltnu</a:t>
            </a:r>
            <a:r>
              <a:rPr lang="en-US" dirty="0" smtClean="0"/>
              <a:t>, 150 x 195 cm</a:t>
            </a:r>
          </a:p>
          <a:p>
            <a:pPr algn="ctr"/>
            <a:r>
              <a:rPr lang="en-US" dirty="0" smtClean="0"/>
              <a:t>The State </a:t>
            </a:r>
            <a:r>
              <a:rPr lang="en-US" dirty="0" err="1" smtClean="0"/>
              <a:t>Tretyakov</a:t>
            </a:r>
            <a:r>
              <a:rPr lang="en-US" dirty="0" smtClean="0"/>
              <a:t> Gallery, Moscow, Russia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Roses for Stalin by Vladimirskij.jpg"/>
          <p:cNvPicPr>
            <a:picLocks noChangeAspect="1" noChangeArrowheads="1"/>
          </p:cNvPicPr>
          <p:nvPr/>
        </p:nvPicPr>
        <p:blipFill>
          <a:blip r:embed="rId2"/>
          <a:srcRect/>
          <a:stretch>
            <a:fillRect/>
          </a:stretch>
        </p:blipFill>
        <p:spPr bwMode="auto">
          <a:xfrm>
            <a:off x="3657600" y="152400"/>
            <a:ext cx="5381625" cy="3810000"/>
          </a:xfrm>
          <a:prstGeom prst="rect">
            <a:avLst/>
          </a:prstGeom>
          <a:noFill/>
        </p:spPr>
      </p:pic>
      <p:sp>
        <p:nvSpPr>
          <p:cNvPr id="3" name="Rectangle 2"/>
          <p:cNvSpPr/>
          <p:nvPr/>
        </p:nvSpPr>
        <p:spPr>
          <a:xfrm>
            <a:off x="4343400" y="4191000"/>
            <a:ext cx="4572000" cy="646331"/>
          </a:xfrm>
          <a:prstGeom prst="rect">
            <a:avLst/>
          </a:prstGeom>
        </p:spPr>
        <p:txBody>
          <a:bodyPr>
            <a:spAutoFit/>
          </a:bodyPr>
          <a:lstStyle/>
          <a:p>
            <a:pPr algn="r"/>
            <a:r>
              <a:rPr lang="en-US" dirty="0" smtClean="0"/>
              <a:t> </a:t>
            </a:r>
            <a:r>
              <a:rPr lang="sr-Latn-RS" dirty="0" smtClean="0"/>
              <a:t>Boris </a:t>
            </a:r>
            <a:r>
              <a:rPr lang="en-US" dirty="0" err="1" smtClean="0"/>
              <a:t>Vladimirski</a:t>
            </a:r>
            <a:r>
              <a:rPr lang="sr-Latn-RS" i="1" dirty="0" smtClean="0"/>
              <a:t>, Ruže za</a:t>
            </a:r>
            <a:r>
              <a:rPr lang="en-US" i="1" dirty="0" smtClean="0"/>
              <a:t> </a:t>
            </a:r>
            <a:r>
              <a:rPr lang="en-US" i="1" dirty="0" err="1" smtClean="0"/>
              <a:t>Stal</a:t>
            </a:r>
            <a:r>
              <a:rPr lang="sr-Latn-RS" i="1" dirty="0" smtClean="0"/>
              <a:t>j</a:t>
            </a:r>
            <a:r>
              <a:rPr lang="en-US" i="1" dirty="0" smtClean="0"/>
              <a:t>in</a:t>
            </a:r>
            <a:r>
              <a:rPr lang="sr-Latn-RS" i="1" dirty="0" smtClean="0"/>
              <a:t>a,</a:t>
            </a:r>
            <a:r>
              <a:rPr lang="en-US" i="1" dirty="0" smtClean="0"/>
              <a:t> </a:t>
            </a:r>
            <a:r>
              <a:rPr lang="en-US" dirty="0" smtClean="0"/>
              <a:t>1949. </a:t>
            </a:r>
            <a:r>
              <a:rPr lang="sr-Latn-RS" dirty="0" smtClean="0"/>
              <a:t>ulje na platnu</a:t>
            </a:r>
            <a:r>
              <a:rPr lang="en-US" dirty="0" smtClean="0"/>
              <a:t>, 100.5 x 141 cm.</a:t>
            </a:r>
            <a:endParaRPr lang="en-US" dirty="0"/>
          </a:p>
        </p:txBody>
      </p:sp>
      <p:pic>
        <p:nvPicPr>
          <p:cNvPr id="47108" name="Picture 4" descr="&quot;Stalin and Molotov with Children&quot; (Stalin i Molotov s det'mi)"/>
          <p:cNvPicPr>
            <a:picLocks noChangeAspect="1" noChangeArrowheads="1"/>
          </p:cNvPicPr>
          <p:nvPr/>
        </p:nvPicPr>
        <p:blipFill>
          <a:blip r:embed="rId3"/>
          <a:srcRect/>
          <a:stretch>
            <a:fillRect/>
          </a:stretch>
        </p:blipFill>
        <p:spPr bwMode="auto">
          <a:xfrm>
            <a:off x="152400" y="990600"/>
            <a:ext cx="3209925" cy="4762500"/>
          </a:xfrm>
          <a:prstGeom prst="rect">
            <a:avLst/>
          </a:prstGeom>
          <a:noFill/>
        </p:spPr>
      </p:pic>
      <p:sp>
        <p:nvSpPr>
          <p:cNvPr id="5" name="Rectangle 4"/>
          <p:cNvSpPr/>
          <p:nvPr/>
        </p:nvSpPr>
        <p:spPr>
          <a:xfrm>
            <a:off x="152400" y="5943600"/>
            <a:ext cx="3048000" cy="646331"/>
          </a:xfrm>
          <a:prstGeom prst="rect">
            <a:avLst/>
          </a:prstGeom>
        </p:spPr>
        <p:txBody>
          <a:bodyPr wrap="square">
            <a:spAutoFit/>
          </a:bodyPr>
          <a:lstStyle/>
          <a:p>
            <a:r>
              <a:rPr lang="sr-Latn-RS" dirty="0" smtClean="0"/>
              <a:t>Vasilij Efanov, Staljin i Molotov sa decom, 1939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AutoShape 5" descr="Image result for RODCHENKO WHITE SEA CANAL"/>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2295" name="AutoShape 7" descr="rod_belomor_cover33"/>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2297" name="Picture 9" descr="White Sea Canal by Alexander Rodchenko"/>
          <p:cNvPicPr>
            <a:picLocks noChangeAspect="1" noChangeArrowheads="1"/>
          </p:cNvPicPr>
          <p:nvPr/>
        </p:nvPicPr>
        <p:blipFill>
          <a:blip r:embed="rId2"/>
          <a:srcRect/>
          <a:stretch>
            <a:fillRect/>
          </a:stretch>
        </p:blipFill>
        <p:spPr bwMode="auto">
          <a:xfrm>
            <a:off x="-76200" y="0"/>
            <a:ext cx="4800600" cy="3197225"/>
          </a:xfrm>
          <a:prstGeom prst="rect">
            <a:avLst/>
          </a:prstGeom>
          <a:noFill/>
        </p:spPr>
      </p:pic>
      <p:sp>
        <p:nvSpPr>
          <p:cNvPr id="12298" name="Rectangle 10"/>
          <p:cNvSpPr>
            <a:spLocks noChangeArrowheads="1"/>
          </p:cNvSpPr>
          <p:nvPr/>
        </p:nvSpPr>
        <p:spPr bwMode="auto">
          <a:xfrm>
            <a:off x="5232400" y="304800"/>
            <a:ext cx="3044744" cy="553998"/>
          </a:xfrm>
          <a:prstGeom prst="rect">
            <a:avLst/>
          </a:prstGeom>
          <a:solidFill>
            <a:srgbClr val="F9F9F9"/>
          </a:solidFill>
          <a:ln w="9525">
            <a:noFill/>
            <a:miter lim="800000"/>
            <a:headEnd/>
            <a:tailEnd/>
          </a:ln>
          <a:effectLst/>
        </p:spPr>
        <p:txBody>
          <a:bodyPr wrap="none" lIns="0" tIns="0" rIns="0" bIns="0" anchor="ctr">
            <a:spAutoFit/>
          </a:bodyPr>
          <a:lstStyle/>
          <a:p>
            <a:r>
              <a:rPr lang="en-US" dirty="0" smtClean="0"/>
              <a:t>Ale</a:t>
            </a:r>
            <a:r>
              <a:rPr lang="sr-Latn-RS" dirty="0" smtClean="0"/>
              <a:t>ks</a:t>
            </a:r>
            <a:r>
              <a:rPr lang="en-US" dirty="0" smtClean="0"/>
              <a:t>and</a:t>
            </a:r>
            <a:r>
              <a:rPr lang="sr-Latn-RS" dirty="0" smtClean="0"/>
              <a:t>a</a:t>
            </a:r>
            <a:r>
              <a:rPr lang="en-US" dirty="0" smtClean="0"/>
              <a:t>r Rod</a:t>
            </a:r>
            <a:r>
              <a:rPr lang="sr-Latn-RS" dirty="0" smtClean="0"/>
              <a:t>č</a:t>
            </a:r>
            <a:r>
              <a:rPr lang="en-US" dirty="0" err="1" smtClean="0"/>
              <a:t>enko</a:t>
            </a:r>
            <a:r>
              <a:rPr lang="sr-Latn-RS" dirty="0" smtClean="0"/>
              <a:t>,</a:t>
            </a:r>
            <a:endParaRPr lang="en-US" dirty="0" smtClean="0"/>
          </a:p>
          <a:p>
            <a:r>
              <a:rPr lang="sr-Latn-RS" b="1" dirty="0" smtClean="0"/>
              <a:t>Belomorsko-baltički kanal</a:t>
            </a:r>
            <a:r>
              <a:rPr lang="en-US" b="1" dirty="0" smtClean="0"/>
              <a:t>, 1933</a:t>
            </a:r>
            <a:endParaRPr lang="sr-Latn-CS" b="1" dirty="0"/>
          </a:p>
        </p:txBody>
      </p:sp>
      <p:sp>
        <p:nvSpPr>
          <p:cNvPr id="12303" name="AutoShape 15" descr="Image result for RODCHENKO WHITE SEA CANAL"/>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2306" name="Picture 18" descr="Related image"/>
          <p:cNvPicPr>
            <a:picLocks noChangeAspect="1" noChangeArrowheads="1"/>
          </p:cNvPicPr>
          <p:nvPr/>
        </p:nvPicPr>
        <p:blipFill>
          <a:blip r:embed="rId3"/>
          <a:srcRect/>
          <a:stretch>
            <a:fillRect/>
          </a:stretch>
        </p:blipFill>
        <p:spPr bwMode="auto">
          <a:xfrm>
            <a:off x="4124325" y="3490913"/>
            <a:ext cx="4714875" cy="321468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sh/5/5f/1949_Viktor_Govorov_-_Gorky_reads_to_Stalin.jpeg"/>
          <p:cNvPicPr>
            <a:picLocks noChangeAspect="1" noChangeArrowheads="1"/>
          </p:cNvPicPr>
          <p:nvPr/>
        </p:nvPicPr>
        <p:blipFill>
          <a:blip r:embed="rId2"/>
          <a:srcRect/>
          <a:stretch>
            <a:fillRect/>
          </a:stretch>
        </p:blipFill>
        <p:spPr bwMode="auto">
          <a:xfrm>
            <a:off x="1828800" y="1219200"/>
            <a:ext cx="5272088" cy="4724400"/>
          </a:xfrm>
          <a:prstGeom prst="rect">
            <a:avLst/>
          </a:prstGeom>
          <a:noFill/>
          <a:ln w="9525">
            <a:noFill/>
            <a:miter lim="800000"/>
            <a:headEnd/>
            <a:tailEnd/>
          </a:ln>
        </p:spPr>
      </p:pic>
      <p:sp>
        <p:nvSpPr>
          <p:cNvPr id="7171" name="Rectangle 4"/>
          <p:cNvSpPr>
            <a:spLocks noChangeArrowheads="1"/>
          </p:cNvSpPr>
          <p:nvPr/>
        </p:nvSpPr>
        <p:spPr bwMode="auto">
          <a:xfrm>
            <a:off x="304800" y="457200"/>
            <a:ext cx="3924300" cy="369888"/>
          </a:xfrm>
          <a:prstGeom prst="rect">
            <a:avLst/>
          </a:prstGeom>
          <a:noFill/>
          <a:ln w="9525">
            <a:noFill/>
            <a:miter lim="800000"/>
            <a:headEnd/>
            <a:tailEnd/>
          </a:ln>
        </p:spPr>
        <p:txBody>
          <a:bodyPr wrap="none">
            <a:spAutoFit/>
          </a:bodyPr>
          <a:lstStyle/>
          <a:p>
            <a:r>
              <a:rPr lang="sr-Latn-CS">
                <a:latin typeface="Calibri" pitchFamily="34" charset="0"/>
              </a:rPr>
              <a:t>Viktor Govorov</a:t>
            </a:r>
            <a:r>
              <a:rPr lang="sr-Latn-CS" i="1">
                <a:latin typeface="Calibri" pitchFamily="34" charset="0"/>
              </a:rPr>
              <a:t>, </a:t>
            </a:r>
            <a:r>
              <a:rPr lang="en-US" i="1">
                <a:latin typeface="Calibri" pitchFamily="34" charset="0"/>
              </a:rPr>
              <a:t>Gorki čita Staljinu</a:t>
            </a:r>
            <a:r>
              <a:rPr lang="sr-Latn-CS" i="1">
                <a:latin typeface="Calibri" pitchFamily="34" charset="0"/>
              </a:rPr>
              <a:t>, 1949</a:t>
            </a:r>
            <a:endParaRPr lang="en-US">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talorg"/>
          <p:cNvPicPr>
            <a:picLocks noChangeAspect="1" noChangeArrowheads="1"/>
          </p:cNvPicPr>
          <p:nvPr/>
        </p:nvPicPr>
        <p:blipFill>
          <a:blip r:embed="rId2"/>
          <a:srcRect/>
          <a:stretch>
            <a:fillRect/>
          </a:stretch>
        </p:blipFill>
        <p:spPr bwMode="auto">
          <a:xfrm>
            <a:off x="3886200" y="152400"/>
            <a:ext cx="5133975" cy="3595688"/>
          </a:xfrm>
          <a:prstGeom prst="rect">
            <a:avLst/>
          </a:prstGeom>
          <a:noFill/>
          <a:ln w="9525">
            <a:noFill/>
            <a:miter lim="800000"/>
            <a:headEnd/>
            <a:tailEnd/>
          </a:ln>
        </p:spPr>
      </p:pic>
      <p:pic>
        <p:nvPicPr>
          <p:cNvPr id="8195" name="Picture 4" descr="brodsk1a"/>
          <p:cNvPicPr>
            <a:picLocks noChangeAspect="1" noChangeArrowheads="1"/>
          </p:cNvPicPr>
          <p:nvPr/>
        </p:nvPicPr>
        <p:blipFill>
          <a:blip r:embed="rId3"/>
          <a:srcRect/>
          <a:stretch>
            <a:fillRect/>
          </a:stretch>
        </p:blipFill>
        <p:spPr bwMode="auto">
          <a:xfrm>
            <a:off x="152400" y="914400"/>
            <a:ext cx="3265488" cy="5724525"/>
          </a:xfrm>
          <a:prstGeom prst="rect">
            <a:avLst/>
          </a:prstGeom>
          <a:noFill/>
          <a:ln w="9525">
            <a:noFill/>
            <a:miter lim="800000"/>
            <a:headEnd/>
            <a:tailEnd/>
          </a:ln>
        </p:spPr>
      </p:pic>
      <p:sp>
        <p:nvSpPr>
          <p:cNvPr id="8196" name="Rectangle 3"/>
          <p:cNvSpPr>
            <a:spLocks noChangeArrowheads="1"/>
          </p:cNvSpPr>
          <p:nvPr/>
        </p:nvSpPr>
        <p:spPr bwMode="auto">
          <a:xfrm>
            <a:off x="4419600" y="3810000"/>
            <a:ext cx="4572000" cy="2032000"/>
          </a:xfrm>
          <a:prstGeom prst="rect">
            <a:avLst/>
          </a:prstGeom>
          <a:noFill/>
          <a:ln w="9525">
            <a:noFill/>
            <a:miter lim="800000"/>
            <a:headEnd/>
            <a:tailEnd/>
          </a:ln>
        </p:spPr>
        <p:txBody>
          <a:bodyPr>
            <a:spAutoFit/>
          </a:bodyPr>
          <a:lstStyle/>
          <a:p>
            <a:pPr algn="r"/>
            <a:r>
              <a:rPr lang="en-US">
                <a:latin typeface="Calibri" pitchFamily="34" charset="0"/>
              </a:rPr>
              <a:t>Karp Demyanovich Trokhlmenko.</a:t>
            </a:r>
          </a:p>
          <a:p>
            <a:pPr algn="r"/>
            <a:r>
              <a:rPr lang="en-US" i="1">
                <a:latin typeface="Calibri" pitchFamily="34" charset="0"/>
              </a:rPr>
              <a:t>Stalin as an Organizer of the October</a:t>
            </a:r>
            <a:r>
              <a:rPr lang="en-US">
                <a:latin typeface="Calibri" pitchFamily="34" charset="0"/>
              </a:rPr>
              <a:t> </a:t>
            </a:r>
            <a:r>
              <a:rPr lang="en-US" i="1">
                <a:latin typeface="Calibri" pitchFamily="34" charset="0"/>
              </a:rPr>
              <a:t>Revolution.</a:t>
            </a:r>
          </a:p>
          <a:p>
            <a:pPr algn="r"/>
            <a:r>
              <a:rPr lang="en-US">
                <a:latin typeface="Calibri" pitchFamily="34" charset="0"/>
              </a:rPr>
              <a:t>Oil on canvas</a:t>
            </a:r>
            <a:endParaRPr lang="sr-Latn-CS">
              <a:latin typeface="Calibri" pitchFamily="34" charset="0"/>
            </a:endParaRPr>
          </a:p>
          <a:p>
            <a:pPr algn="r"/>
            <a:r>
              <a:rPr lang="sr-Latn-CS"/>
              <a:t>(tematizovan lik samog demijurga – tvorca nove realnosti; avangarda svojim sredstvima to nije bila u stanju da uradi)</a:t>
            </a:r>
            <a:r>
              <a:rPr lang="en-US"/>
              <a:t> </a:t>
            </a:r>
          </a:p>
        </p:txBody>
      </p:sp>
      <p:sp>
        <p:nvSpPr>
          <p:cNvPr id="8197" name="Rectangle 4"/>
          <p:cNvSpPr>
            <a:spLocks noChangeArrowheads="1"/>
          </p:cNvSpPr>
          <p:nvPr/>
        </p:nvSpPr>
        <p:spPr bwMode="auto">
          <a:xfrm>
            <a:off x="3581400" y="6096000"/>
            <a:ext cx="4572000" cy="646113"/>
          </a:xfrm>
          <a:prstGeom prst="rect">
            <a:avLst/>
          </a:prstGeom>
          <a:noFill/>
          <a:ln w="9525">
            <a:noFill/>
            <a:miter lim="800000"/>
            <a:headEnd/>
            <a:tailEnd/>
          </a:ln>
        </p:spPr>
        <p:txBody>
          <a:bodyPr>
            <a:spAutoFit/>
          </a:bodyPr>
          <a:lstStyle/>
          <a:p>
            <a:r>
              <a:rPr lang="en-US">
                <a:latin typeface="Calibri" pitchFamily="34" charset="0"/>
              </a:rPr>
              <a:t>Isaac Izrailevich Brodskiy.</a:t>
            </a:r>
            <a:endParaRPr lang="en-US" i="1">
              <a:latin typeface="Calibri" pitchFamily="34" charset="0"/>
            </a:endParaRPr>
          </a:p>
          <a:p>
            <a:r>
              <a:rPr lang="en-US" i="1">
                <a:latin typeface="Calibri" pitchFamily="34" charset="0"/>
              </a:rPr>
              <a:t>Vladimir Ilich Lenin</a:t>
            </a:r>
            <a:r>
              <a:rPr lang="en-US">
                <a:latin typeface="Calibri" pitchFamily="34" charset="0"/>
              </a:rPr>
              <a:t> (1924). Oil on cardboard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533400" y="5638800"/>
            <a:ext cx="8610600" cy="646331"/>
          </a:xfrm>
          <a:prstGeom prst="rect">
            <a:avLst/>
          </a:prstGeom>
          <a:noFill/>
          <a:ln w="9525">
            <a:noFill/>
            <a:miter lim="800000"/>
            <a:headEnd/>
            <a:tailEnd/>
          </a:ln>
        </p:spPr>
        <p:txBody>
          <a:bodyPr wrap="square">
            <a:spAutoFit/>
          </a:bodyPr>
          <a:lstStyle/>
          <a:p>
            <a:pPr algn="ctr"/>
            <a:r>
              <a:rPr lang="en-US" dirty="0">
                <a:latin typeface="Calibri" pitchFamily="34" charset="0"/>
              </a:rPr>
              <a:t>Boris </a:t>
            </a:r>
            <a:r>
              <a:rPr lang="sr-Latn-RS" dirty="0" smtClean="0">
                <a:latin typeface="Calibri" pitchFamily="34" charset="0"/>
              </a:rPr>
              <a:t>J</a:t>
            </a:r>
            <a:r>
              <a:rPr lang="en-US" dirty="0" err="1" smtClean="0">
                <a:latin typeface="Calibri" pitchFamily="34" charset="0"/>
              </a:rPr>
              <a:t>oganson</a:t>
            </a:r>
            <a:r>
              <a:rPr lang="sr-Latn-RS" dirty="0" smtClean="0">
                <a:latin typeface="Calibri" pitchFamily="34" charset="0"/>
              </a:rPr>
              <a:t>,</a:t>
            </a:r>
            <a:r>
              <a:rPr lang="en-US" dirty="0">
                <a:latin typeface="Calibri" pitchFamily="34" charset="0"/>
              </a:rPr>
              <a:t> </a:t>
            </a:r>
            <a:r>
              <a:rPr lang="sr-Latn-RS" i="1" dirty="0" smtClean="0">
                <a:latin typeface="Calibri" pitchFamily="34" charset="0"/>
              </a:rPr>
              <a:t>Lenjinov govor na Trećem kongresu Komsomola</a:t>
            </a:r>
            <a:r>
              <a:rPr lang="sr-Latn-RS" dirty="0" smtClean="0">
                <a:latin typeface="Calibri" pitchFamily="34" charset="0"/>
              </a:rPr>
              <a:t>,</a:t>
            </a:r>
            <a:r>
              <a:rPr lang="sr-Latn-RS" i="1" dirty="0" smtClean="0">
                <a:latin typeface="Calibri" pitchFamily="34" charset="0"/>
              </a:rPr>
              <a:t> </a:t>
            </a:r>
            <a:r>
              <a:rPr lang="sr-Latn-CS" i="1" dirty="0" smtClean="0">
                <a:latin typeface="Calibri" pitchFamily="34" charset="0"/>
              </a:rPr>
              <a:t>1950</a:t>
            </a:r>
            <a:r>
              <a:rPr lang="sr-Latn-CS" i="1" dirty="0">
                <a:latin typeface="Calibri" pitchFamily="34" charset="0"/>
              </a:rPr>
              <a:t>, </a:t>
            </a:r>
            <a:r>
              <a:rPr lang="sr-Latn-CS" dirty="0" smtClean="0">
                <a:latin typeface="Calibri" pitchFamily="34" charset="0"/>
              </a:rPr>
              <a:t>Tretjakovska galerija, Moskva</a:t>
            </a:r>
            <a:endParaRPr lang="en-US" dirty="0">
              <a:latin typeface="Calibri" pitchFamily="34" charset="0"/>
            </a:endParaRPr>
          </a:p>
        </p:txBody>
      </p:sp>
      <p:pic>
        <p:nvPicPr>
          <p:cNvPr id="8194" name="Picture 2" descr="Lenin addressing the third congress of the Komsomol (Russian Communist Youth League)."/>
          <p:cNvPicPr>
            <a:picLocks noChangeAspect="1" noChangeArrowheads="1"/>
          </p:cNvPicPr>
          <p:nvPr/>
        </p:nvPicPr>
        <p:blipFill>
          <a:blip r:embed="rId2"/>
          <a:srcRect/>
          <a:stretch>
            <a:fillRect/>
          </a:stretch>
        </p:blipFill>
        <p:spPr bwMode="auto">
          <a:xfrm>
            <a:off x="1752600" y="914400"/>
            <a:ext cx="5836800" cy="4343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rb"/>
          <p:cNvPicPr>
            <a:picLocks noChangeAspect="1" noChangeArrowheads="1"/>
          </p:cNvPicPr>
          <p:nvPr/>
        </p:nvPicPr>
        <p:blipFill>
          <a:blip r:embed="rId2"/>
          <a:srcRect/>
          <a:stretch>
            <a:fillRect/>
          </a:stretch>
        </p:blipFill>
        <p:spPr bwMode="auto">
          <a:xfrm>
            <a:off x="5410200" y="1524000"/>
            <a:ext cx="3543300" cy="5029200"/>
          </a:xfrm>
          <a:prstGeom prst="rect">
            <a:avLst/>
          </a:prstGeom>
          <a:noFill/>
          <a:ln w="9525">
            <a:noFill/>
            <a:miter lim="800000"/>
            <a:headEnd/>
            <a:tailEnd/>
          </a:ln>
        </p:spPr>
      </p:pic>
      <p:sp>
        <p:nvSpPr>
          <p:cNvPr id="9219" name="Rectangle 2"/>
          <p:cNvSpPr>
            <a:spLocks noChangeArrowheads="1"/>
          </p:cNvSpPr>
          <p:nvPr/>
        </p:nvSpPr>
        <p:spPr bwMode="auto">
          <a:xfrm>
            <a:off x="5334000" y="609600"/>
            <a:ext cx="3581400" cy="646331"/>
          </a:xfrm>
          <a:prstGeom prst="rect">
            <a:avLst/>
          </a:prstGeom>
          <a:noFill/>
          <a:ln w="9525">
            <a:noFill/>
            <a:miter lim="800000"/>
            <a:headEnd/>
            <a:tailEnd/>
          </a:ln>
        </p:spPr>
        <p:txBody>
          <a:bodyPr>
            <a:spAutoFit/>
          </a:bodyPr>
          <a:lstStyle/>
          <a:p>
            <a:pPr algn="r"/>
            <a:r>
              <a:rPr lang="en-US" dirty="0">
                <a:latin typeface="Calibri" pitchFamily="34" charset="0"/>
              </a:rPr>
              <a:t>Boris </a:t>
            </a:r>
            <a:r>
              <a:rPr lang="en-US" dirty="0" err="1" smtClean="0">
                <a:latin typeface="Calibri" pitchFamily="34" charset="0"/>
              </a:rPr>
              <a:t>Vladimirski</a:t>
            </a:r>
            <a:r>
              <a:rPr lang="sr-Latn-RS" dirty="0" smtClean="0">
                <a:latin typeface="Calibri" pitchFamily="34" charset="0"/>
              </a:rPr>
              <a:t>, Rudar,</a:t>
            </a:r>
            <a:endParaRPr lang="sr-Latn-CS" dirty="0">
              <a:latin typeface="Calibri" pitchFamily="34" charset="0"/>
            </a:endParaRPr>
          </a:p>
          <a:p>
            <a:pPr algn="r"/>
            <a:r>
              <a:rPr lang="en-US" dirty="0" smtClean="0">
                <a:latin typeface="Calibri" pitchFamily="34" charset="0"/>
              </a:rPr>
              <a:t>1929</a:t>
            </a:r>
            <a:r>
              <a:rPr lang="sr-Latn-RS" dirty="0" smtClean="0">
                <a:latin typeface="Calibri" pitchFamily="34" charset="0"/>
              </a:rPr>
              <a:t>, ulje na kartonu</a:t>
            </a:r>
            <a:endParaRPr lang="en-US" dirty="0">
              <a:latin typeface="Calibri" pitchFamily="34" charset="0"/>
            </a:endParaRPr>
          </a:p>
        </p:txBody>
      </p:sp>
      <p:sp>
        <p:nvSpPr>
          <p:cNvPr id="9220" name="Rectangle 3"/>
          <p:cNvSpPr>
            <a:spLocks noChangeArrowheads="1"/>
          </p:cNvSpPr>
          <p:nvPr/>
        </p:nvSpPr>
        <p:spPr bwMode="auto">
          <a:xfrm>
            <a:off x="228600" y="152400"/>
            <a:ext cx="4648200" cy="6462713"/>
          </a:xfrm>
          <a:prstGeom prst="rect">
            <a:avLst/>
          </a:prstGeom>
          <a:noFill/>
          <a:ln w="9525">
            <a:noFill/>
            <a:miter lim="800000"/>
            <a:headEnd/>
            <a:tailEnd/>
          </a:ln>
        </p:spPr>
        <p:txBody>
          <a:bodyPr>
            <a:spAutoFit/>
          </a:bodyPr>
          <a:lstStyle/>
          <a:p>
            <a:r>
              <a:rPr lang="sr-Latn-CS">
                <a:latin typeface="Calibri" pitchFamily="34" charset="0"/>
              </a:rPr>
              <a:t>B.GROJS, GESAMTKUNSTWERK STALJIN</a:t>
            </a:r>
          </a:p>
          <a:p>
            <a:endParaRPr lang="sr-Latn-CS">
              <a:latin typeface="Calibri" pitchFamily="34" charset="0"/>
            </a:endParaRPr>
          </a:p>
          <a:p>
            <a:r>
              <a:rPr lang="sr-Latn-CS">
                <a:latin typeface="Calibri" pitchFamily="34" charset="0"/>
              </a:rPr>
              <a:t>“(socijalistički realizam) kao posledica radikalizacije avangardističkog pokreta za koju samo avangardisti nisu bili sposobni”</a:t>
            </a:r>
            <a:endParaRPr lang="en-US">
              <a:latin typeface="Calibri" pitchFamily="34" charset="0"/>
            </a:endParaRPr>
          </a:p>
          <a:p>
            <a:endParaRPr lang="sr-Latn-CS">
              <a:latin typeface="Calibri" pitchFamily="34" charset="0"/>
            </a:endParaRPr>
          </a:p>
          <a:p>
            <a:r>
              <a:rPr lang="sr-Latn-CS">
                <a:latin typeface="Calibri" pitchFamily="34" charset="0"/>
              </a:rPr>
              <a:t>Socijalistički realizam nisu stvarala mase već su ga u njihovo ime stvorile sasvim prosvećene i vešte elite koje su prošle kroz iskustvo avangarde i koje su prešle na socijalistički realizam imanentnom logikom razvoja samog avangardnog metoda koji sa stvarnim ukusima i potrebama masa nije imao nikakve veze</a:t>
            </a:r>
          </a:p>
          <a:p>
            <a:endParaRPr lang="sr-Latn-CS">
              <a:latin typeface="Calibri" pitchFamily="34" charset="0"/>
            </a:endParaRPr>
          </a:p>
          <a:p>
            <a:r>
              <a:rPr lang="sr-Latn-CS">
                <a:latin typeface="Calibri" pitchFamily="34" charset="0"/>
              </a:rPr>
              <a:t>Umetnost socijalističkog realizma je već u sebi prevladala rascep između kiča i elitizma učinivši </a:t>
            </a:r>
            <a:r>
              <a:rPr lang="sr-Latn-CS" u="sng">
                <a:latin typeface="Calibri" pitchFamily="34" charset="0"/>
              </a:rPr>
              <a:t>vizuelni kič prenosnikom elitističkih ideja</a:t>
            </a:r>
          </a:p>
          <a:p>
            <a:endParaRPr lang="sr-Latn-CS">
              <a:latin typeface="Calibri" pitchFamily="34" charset="0"/>
            </a:endParaRPr>
          </a:p>
          <a:p>
            <a:r>
              <a:rPr lang="sr-Latn-CS">
                <a:latin typeface="Calibri" pitchFamily="34" charset="0"/>
              </a:rPr>
              <a:t>Osnovni avangardni patos je PREOBRAŽAJ SVETA  a ne njegovo prikazivanje</a:t>
            </a:r>
          </a:p>
          <a:p>
            <a:endParaRPr lang="sr-Latn-CS">
              <a:latin typeface="Calibri" pitchFamily="34" charset="0"/>
            </a:endParaRPr>
          </a:p>
          <a:p>
            <a:r>
              <a:rPr lang="sr-Latn-CS">
                <a:latin typeface="Calibri" pitchFamily="34" charset="0"/>
              </a:rPr>
              <a:t>Staljin preuzima direktno upravljanje kulturom – estetičko-politički prevrat;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arbin"/>
          <p:cNvPicPr>
            <a:picLocks noChangeAspect="1" noChangeArrowheads="1"/>
          </p:cNvPicPr>
          <p:nvPr/>
        </p:nvPicPr>
        <p:blipFill>
          <a:blip r:embed="rId2"/>
          <a:srcRect/>
          <a:stretch>
            <a:fillRect/>
          </a:stretch>
        </p:blipFill>
        <p:spPr bwMode="auto">
          <a:xfrm>
            <a:off x="4953000" y="1524000"/>
            <a:ext cx="3595688" cy="5029200"/>
          </a:xfrm>
          <a:prstGeom prst="rect">
            <a:avLst/>
          </a:prstGeom>
          <a:noFill/>
          <a:ln w="9525">
            <a:noFill/>
            <a:miter lim="800000"/>
            <a:headEnd/>
            <a:tailEnd/>
          </a:ln>
        </p:spPr>
      </p:pic>
      <p:sp>
        <p:nvSpPr>
          <p:cNvPr id="10243" name="Rectangle 5"/>
          <p:cNvSpPr>
            <a:spLocks noChangeArrowheads="1"/>
          </p:cNvSpPr>
          <p:nvPr/>
        </p:nvSpPr>
        <p:spPr bwMode="auto">
          <a:xfrm>
            <a:off x="4876800" y="533400"/>
            <a:ext cx="3810000" cy="646331"/>
          </a:xfrm>
          <a:prstGeom prst="rect">
            <a:avLst/>
          </a:prstGeom>
          <a:noFill/>
          <a:ln w="9525">
            <a:noFill/>
            <a:miter lim="800000"/>
            <a:headEnd/>
            <a:tailEnd/>
          </a:ln>
        </p:spPr>
        <p:txBody>
          <a:bodyPr wrap="square">
            <a:spAutoFit/>
          </a:bodyPr>
          <a:lstStyle/>
          <a:p>
            <a:pPr algn="r"/>
            <a:r>
              <a:rPr lang="en-US" dirty="0" smtClean="0">
                <a:latin typeface="Calibri" pitchFamily="34" charset="0"/>
              </a:rPr>
              <a:t>Boris </a:t>
            </a:r>
            <a:r>
              <a:rPr lang="en-US" dirty="0" err="1" smtClean="0">
                <a:latin typeface="Calibri" pitchFamily="34" charset="0"/>
              </a:rPr>
              <a:t>Vladimirski</a:t>
            </a:r>
            <a:r>
              <a:rPr lang="en-US" dirty="0" smtClean="0">
                <a:latin typeface="Calibri" pitchFamily="34" charset="0"/>
              </a:rPr>
              <a:t> </a:t>
            </a:r>
            <a:r>
              <a:rPr lang="sr-Latn-RS" dirty="0" smtClean="0">
                <a:latin typeface="Calibri" pitchFamily="34" charset="0"/>
              </a:rPr>
              <a:t>,</a:t>
            </a:r>
            <a:r>
              <a:rPr lang="sr-Latn-RS" i="1" dirty="0" smtClean="0">
                <a:latin typeface="Calibri" pitchFamily="34" charset="0"/>
              </a:rPr>
              <a:t>Radnica u polju, </a:t>
            </a:r>
            <a:r>
              <a:rPr lang="en-US" dirty="0" smtClean="0">
                <a:latin typeface="Calibri" pitchFamily="34" charset="0"/>
              </a:rPr>
              <a:t>1929</a:t>
            </a:r>
            <a:r>
              <a:rPr lang="sr-Latn-RS" dirty="0" smtClean="0">
                <a:latin typeface="Calibri" pitchFamily="34" charset="0"/>
              </a:rPr>
              <a:t>,</a:t>
            </a:r>
            <a:r>
              <a:rPr lang="en-US" dirty="0" smtClean="0">
                <a:latin typeface="Calibri" pitchFamily="34" charset="0"/>
              </a:rPr>
              <a:t> </a:t>
            </a:r>
            <a:r>
              <a:rPr lang="sr-Latn-RS" dirty="0" smtClean="0">
                <a:latin typeface="Calibri" pitchFamily="34" charset="0"/>
              </a:rPr>
              <a:t>ulje na kartonu</a:t>
            </a:r>
            <a:r>
              <a:rPr lang="en-US" dirty="0" smtClean="0">
                <a:latin typeface="Calibri" pitchFamily="34" charset="0"/>
              </a:rPr>
              <a:t>.</a:t>
            </a:r>
            <a:endParaRPr lang="en-US" dirty="0">
              <a:latin typeface="Calibri" pitchFamily="34" charset="0"/>
            </a:endParaRPr>
          </a:p>
        </p:txBody>
      </p:sp>
      <p:sp>
        <p:nvSpPr>
          <p:cNvPr id="7" name="Rectangle 6"/>
          <p:cNvSpPr/>
          <p:nvPr/>
        </p:nvSpPr>
        <p:spPr>
          <a:xfrm>
            <a:off x="152400" y="152400"/>
            <a:ext cx="4572000" cy="6408738"/>
          </a:xfrm>
          <a:prstGeom prst="rect">
            <a:avLst/>
          </a:prstGeom>
        </p:spPr>
        <p:txBody>
          <a:bodyPr>
            <a:spAutoFit/>
          </a:bodyPr>
          <a:lstStyle/>
          <a:p>
            <a:r>
              <a:rPr lang="sr-Latn-CS">
                <a:latin typeface="Calibri" pitchFamily="34" charset="0"/>
              </a:rPr>
              <a:t>Osnovne razlike između estetike soc. realizma i avangarde Grojs grupiše oko:</a:t>
            </a:r>
          </a:p>
          <a:p>
            <a:pPr>
              <a:buFontTx/>
              <a:buAutoNum type="arabicPeriod"/>
            </a:pPr>
            <a:r>
              <a:rPr lang="sr-Latn-CS">
                <a:latin typeface="Calibri" pitchFamily="34" charset="0"/>
              </a:rPr>
              <a:t>Odnosa prema klasičnom nasleđu</a:t>
            </a:r>
          </a:p>
          <a:p>
            <a:pPr>
              <a:buFontTx/>
              <a:buAutoNum type="arabicPeriod"/>
            </a:pPr>
            <a:r>
              <a:rPr lang="sr-Latn-CS">
                <a:latin typeface="Calibri" pitchFamily="34" charset="0"/>
              </a:rPr>
              <a:t>Uloge odražavanja stvarnosti u njenom formiranju</a:t>
            </a:r>
          </a:p>
          <a:p>
            <a:pPr>
              <a:buFontTx/>
              <a:buAutoNum type="arabicPeriod"/>
            </a:pPr>
            <a:r>
              <a:rPr lang="sr-Latn-CS">
                <a:latin typeface="Calibri" pitchFamily="34" charset="0"/>
              </a:rPr>
              <a:t> problema novog čoveka</a:t>
            </a:r>
          </a:p>
          <a:p>
            <a:pPr>
              <a:buFontTx/>
              <a:buAutoNum type="arabicPeriod"/>
            </a:pPr>
            <a:endParaRPr lang="sr-Latn-CS">
              <a:latin typeface="Calibri" pitchFamily="34" charset="0"/>
            </a:endParaRPr>
          </a:p>
          <a:p>
            <a:r>
              <a:rPr lang="sr-Latn-CS">
                <a:latin typeface="Calibri" pitchFamily="34" charset="0"/>
              </a:rPr>
              <a:t>Cilj partije primeniti oprobano ‘oružje’ klasike u izgradnji novog sveta, </a:t>
            </a:r>
            <a:r>
              <a:rPr lang="sr-Latn-CS" u="sng">
                <a:latin typeface="Calibri" pitchFamily="34" charset="0"/>
              </a:rPr>
              <a:t>utilitarizovati ga</a:t>
            </a:r>
            <a:r>
              <a:rPr lang="sr-Latn-CS">
                <a:latin typeface="Calibri" pitchFamily="34" charset="0"/>
              </a:rPr>
              <a:t>.</a:t>
            </a:r>
          </a:p>
          <a:p>
            <a:r>
              <a:rPr lang="sr-Latn-CS">
                <a:latin typeface="Calibri" pitchFamily="34" charset="0"/>
              </a:rPr>
              <a:t>Soc.r. usmeren je na skrivenu suštinu stvari; pri tom orijentiše se ka onome čega još nema, što treba da bude stvoreno, i u tome je naslednik avangarde po kojoj se estetičko i političko poklapaju</a:t>
            </a:r>
          </a:p>
          <a:p>
            <a:endParaRPr lang="sr-Latn-CS">
              <a:latin typeface="Calibri" pitchFamily="34" charset="0"/>
            </a:endParaRPr>
          </a:p>
          <a:p>
            <a:r>
              <a:rPr lang="sr-Latn-CS">
                <a:latin typeface="Calibri" pitchFamily="34" charset="0"/>
              </a:rPr>
              <a:t>I avangarda i soc.r – PREVLADATI VREME</a:t>
            </a:r>
          </a:p>
          <a:p>
            <a:endParaRPr lang="sr-Latn-CS">
              <a:latin typeface="Calibri" pitchFamily="34" charset="0"/>
            </a:endParaRPr>
          </a:p>
          <a:p>
            <a:r>
              <a:rPr lang="sr-Latn-CS">
                <a:latin typeface="Calibri" pitchFamily="34" charset="0"/>
              </a:rPr>
              <a:t>Soc.r. je potpuno romantičarski insistirao na individualnosti i spontanosti umetnika, vrlo brzo je dosegao potpunu unifikaciju kulturnog života pošto je “objedinio sva srca  jedinstvenim osećanjem ljubavi prema Staljinu i jedinstvenim trepetom pred njim”</a:t>
            </a:r>
            <a:endParaRPr lang="en-US">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152400" y="152400"/>
            <a:ext cx="3962400" cy="646331"/>
          </a:xfrm>
          <a:prstGeom prst="rect">
            <a:avLst/>
          </a:prstGeom>
          <a:noFill/>
          <a:ln w="9525">
            <a:noFill/>
            <a:miter lim="800000"/>
            <a:headEnd/>
            <a:tailEnd/>
          </a:ln>
        </p:spPr>
        <p:txBody>
          <a:bodyPr wrap="square">
            <a:spAutoFit/>
          </a:bodyPr>
          <a:lstStyle/>
          <a:p>
            <a:r>
              <a:rPr lang="en-US" dirty="0" smtClean="0">
                <a:latin typeface="Calibri" pitchFamily="34" charset="0"/>
              </a:rPr>
              <a:t>Vera </a:t>
            </a:r>
            <a:r>
              <a:rPr lang="en-US" dirty="0" err="1" smtClean="0">
                <a:latin typeface="Calibri" pitchFamily="34" charset="0"/>
              </a:rPr>
              <a:t>Muhina</a:t>
            </a:r>
            <a:r>
              <a:rPr lang="en-US" dirty="0" smtClean="0">
                <a:latin typeface="Calibri" pitchFamily="34" charset="0"/>
              </a:rPr>
              <a:t> “</a:t>
            </a:r>
            <a:r>
              <a:rPr lang="sr-Latn-RS" dirty="0" smtClean="0">
                <a:latin typeface="Calibri" pitchFamily="34" charset="0"/>
              </a:rPr>
              <a:t>Radnik i kolhoznica</a:t>
            </a:r>
            <a:r>
              <a:rPr lang="en-US" dirty="0" smtClean="0">
                <a:latin typeface="Calibri" pitchFamily="34" charset="0"/>
              </a:rPr>
              <a:t>” 1937</a:t>
            </a:r>
            <a:r>
              <a:rPr lang="sr-Latn-RS" dirty="0" smtClean="0">
                <a:latin typeface="Calibri" pitchFamily="34" charset="0"/>
              </a:rPr>
              <a:t>, 24,5 m, nerđajući čelik, </a:t>
            </a:r>
            <a:r>
              <a:rPr lang="en-US" dirty="0">
                <a:latin typeface="Calibri" pitchFamily="34" charset="0"/>
              </a:rPr>
              <a:t> </a:t>
            </a:r>
          </a:p>
        </p:txBody>
      </p:sp>
      <p:pic>
        <p:nvPicPr>
          <p:cNvPr id="11268" name="Picture 4" descr="http://upload.wikimedia.org/wikipedia/en/9/91/Mosfilm_logo_old.jpg"/>
          <p:cNvPicPr>
            <a:picLocks noChangeAspect="1" noChangeArrowheads="1"/>
          </p:cNvPicPr>
          <p:nvPr/>
        </p:nvPicPr>
        <p:blipFill>
          <a:blip r:embed="rId2"/>
          <a:srcRect/>
          <a:stretch>
            <a:fillRect/>
          </a:stretch>
        </p:blipFill>
        <p:spPr bwMode="auto">
          <a:xfrm>
            <a:off x="304800" y="1371600"/>
            <a:ext cx="3095625" cy="2362200"/>
          </a:xfrm>
          <a:prstGeom prst="rect">
            <a:avLst/>
          </a:prstGeom>
          <a:noFill/>
          <a:ln w="9525">
            <a:noFill/>
            <a:miter lim="800000"/>
            <a:headEnd/>
            <a:tailEnd/>
          </a:ln>
        </p:spPr>
      </p:pic>
      <p:pic>
        <p:nvPicPr>
          <p:cNvPr id="5122" name="Picture 2" descr="Moscow Statue - panoramio.jpg"/>
          <p:cNvPicPr>
            <a:picLocks noChangeAspect="1" noChangeArrowheads="1"/>
          </p:cNvPicPr>
          <p:nvPr/>
        </p:nvPicPr>
        <p:blipFill>
          <a:blip r:embed="rId3"/>
          <a:srcRect/>
          <a:stretch>
            <a:fillRect/>
          </a:stretch>
        </p:blipFill>
        <p:spPr bwMode="auto">
          <a:xfrm>
            <a:off x="4267200" y="201168"/>
            <a:ext cx="4876800" cy="65044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descr="Image result for RODCHENKO WHITE SEA CANAL"/>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4343" name="AutoShape 7" descr="Image result for RODCHENKO WHITE SEA CANAL"/>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4345" name="Picture 9" descr="Related image"/>
          <p:cNvPicPr>
            <a:picLocks noChangeAspect="1" noChangeArrowheads="1"/>
          </p:cNvPicPr>
          <p:nvPr/>
        </p:nvPicPr>
        <p:blipFill>
          <a:blip r:embed="rId2"/>
          <a:srcRect/>
          <a:stretch>
            <a:fillRect/>
          </a:stretch>
        </p:blipFill>
        <p:spPr bwMode="auto">
          <a:xfrm>
            <a:off x="0" y="76200"/>
            <a:ext cx="9144000" cy="6619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RODCHENKO WHITE SEA CANAL"/>
          <p:cNvPicPr>
            <a:picLocks noChangeAspect="1" noChangeArrowheads="1"/>
          </p:cNvPicPr>
          <p:nvPr/>
        </p:nvPicPr>
        <p:blipFill>
          <a:blip r:embed="rId2"/>
          <a:srcRect/>
          <a:stretch>
            <a:fillRect/>
          </a:stretch>
        </p:blipFill>
        <p:spPr bwMode="auto">
          <a:xfrm>
            <a:off x="0" y="0"/>
            <a:ext cx="4232275" cy="6477000"/>
          </a:xfrm>
          <a:prstGeom prst="rect">
            <a:avLst/>
          </a:prstGeom>
          <a:noFill/>
        </p:spPr>
      </p:pic>
      <p:pic>
        <p:nvPicPr>
          <p:cNvPr id="18435" name="Picture 3" descr="Related image"/>
          <p:cNvPicPr>
            <a:picLocks noChangeAspect="1" noChangeArrowheads="1"/>
          </p:cNvPicPr>
          <p:nvPr/>
        </p:nvPicPr>
        <p:blipFill>
          <a:blip r:embed="rId3"/>
          <a:srcRect/>
          <a:stretch>
            <a:fillRect/>
          </a:stretch>
        </p:blipFill>
        <p:spPr bwMode="auto">
          <a:xfrm>
            <a:off x="4838700" y="1143000"/>
            <a:ext cx="4305300" cy="571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Image result for RODCHENKO WHITE SEA CANAL"/>
          <p:cNvPicPr>
            <a:picLocks noChangeAspect="1" noChangeArrowheads="1"/>
          </p:cNvPicPr>
          <p:nvPr/>
        </p:nvPicPr>
        <p:blipFill>
          <a:blip r:embed="rId2"/>
          <a:srcRect/>
          <a:stretch>
            <a:fillRect/>
          </a:stretch>
        </p:blipFill>
        <p:spPr bwMode="auto">
          <a:xfrm>
            <a:off x="152400" y="76200"/>
            <a:ext cx="4294188" cy="6677025"/>
          </a:xfrm>
          <a:prstGeom prst="rect">
            <a:avLst/>
          </a:prstGeom>
          <a:noFill/>
        </p:spPr>
      </p:pic>
      <p:sp>
        <p:nvSpPr>
          <p:cNvPr id="15366" name="Rectangle 6"/>
          <p:cNvSpPr>
            <a:spLocks noChangeArrowheads="1"/>
          </p:cNvSpPr>
          <p:nvPr/>
        </p:nvSpPr>
        <p:spPr bwMode="auto">
          <a:xfrm>
            <a:off x="4772025" y="228600"/>
            <a:ext cx="4143375" cy="1200329"/>
          </a:xfrm>
          <a:prstGeom prst="rect">
            <a:avLst/>
          </a:prstGeom>
          <a:noFill/>
          <a:ln w="9525">
            <a:noFill/>
            <a:miter lim="800000"/>
            <a:headEnd/>
            <a:tailEnd/>
          </a:ln>
          <a:effectLst/>
        </p:spPr>
        <p:txBody>
          <a:bodyPr anchor="ctr">
            <a:spAutoFit/>
          </a:bodyPr>
          <a:lstStyle/>
          <a:p>
            <a:r>
              <a:rPr lang="en-US" dirty="0" smtClean="0"/>
              <a:t>Ale</a:t>
            </a:r>
            <a:r>
              <a:rPr lang="sr-Latn-RS" dirty="0" smtClean="0"/>
              <a:t>ks</a:t>
            </a:r>
            <a:r>
              <a:rPr lang="en-US" dirty="0" smtClean="0"/>
              <a:t>and</a:t>
            </a:r>
            <a:r>
              <a:rPr lang="sr-Latn-RS" dirty="0" smtClean="0"/>
              <a:t>a</a:t>
            </a:r>
            <a:r>
              <a:rPr lang="en-US" dirty="0" smtClean="0"/>
              <a:t>r Rod</a:t>
            </a:r>
            <a:r>
              <a:rPr lang="sr-Latn-RS" dirty="0" smtClean="0"/>
              <a:t>č</a:t>
            </a:r>
            <a:r>
              <a:rPr lang="en-US" dirty="0" err="1" smtClean="0"/>
              <a:t>enko</a:t>
            </a:r>
            <a:r>
              <a:rPr lang="en-US" dirty="0"/>
              <a:t>: </a:t>
            </a:r>
            <a:r>
              <a:rPr lang="sr-Latn-RS" dirty="0" smtClean="0"/>
              <a:t>K</a:t>
            </a:r>
            <a:r>
              <a:rPr lang="en-US" dirty="0" smtClean="0"/>
              <a:t>anal </a:t>
            </a:r>
            <a:r>
              <a:rPr lang="sr-Latn-RS" dirty="0" smtClean="0"/>
              <a:t>pre roka</a:t>
            </a:r>
            <a:r>
              <a:rPr lang="en-US" dirty="0" smtClean="0"/>
              <a:t>, </a:t>
            </a:r>
            <a:r>
              <a:rPr lang="sr-Latn-RS" dirty="0" smtClean="0"/>
              <a:t>fotomontaža za časopis </a:t>
            </a:r>
            <a:r>
              <a:rPr lang="ru-RU" i="1" dirty="0" smtClean="0"/>
              <a:t>СССР на стройке</a:t>
            </a:r>
          </a:p>
          <a:p>
            <a:r>
              <a:rPr lang="sr-Latn-RS" dirty="0" smtClean="0"/>
              <a:t>(SSSR na gradilištu) (izlazio u periodu 1930-1941)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Image result for RODCHENKO WHITE SEA CANAL"/>
          <p:cNvPicPr>
            <a:picLocks noChangeAspect="1" noChangeArrowheads="1"/>
          </p:cNvPicPr>
          <p:nvPr/>
        </p:nvPicPr>
        <p:blipFill>
          <a:blip r:embed="rId2"/>
          <a:srcRect/>
          <a:stretch>
            <a:fillRect/>
          </a:stretch>
        </p:blipFill>
        <p:spPr bwMode="auto">
          <a:xfrm>
            <a:off x="381000" y="1447800"/>
            <a:ext cx="8579863" cy="4907003"/>
          </a:xfrm>
          <a:prstGeom prst="rect">
            <a:avLst/>
          </a:prstGeom>
          <a:noFill/>
        </p:spPr>
      </p:pic>
      <p:sp>
        <p:nvSpPr>
          <p:cNvPr id="3" name="Rectangle 2"/>
          <p:cNvSpPr>
            <a:spLocks noChangeArrowheads="1"/>
          </p:cNvSpPr>
          <p:nvPr/>
        </p:nvSpPr>
        <p:spPr bwMode="auto">
          <a:xfrm>
            <a:off x="381000" y="304800"/>
            <a:ext cx="8153400" cy="923330"/>
          </a:xfrm>
          <a:prstGeom prst="rect">
            <a:avLst/>
          </a:prstGeom>
          <a:noFill/>
          <a:ln w="9525">
            <a:noFill/>
            <a:miter lim="800000"/>
            <a:headEnd/>
            <a:tailEnd/>
          </a:ln>
        </p:spPr>
        <p:txBody>
          <a:bodyPr wrap="square">
            <a:spAutoFit/>
          </a:bodyPr>
          <a:lstStyle/>
          <a:p>
            <a:pPr algn="ctr"/>
            <a:r>
              <a:rPr lang="sr-Latn-RS" dirty="0" smtClean="0">
                <a:latin typeface="Calibri" pitchFamily="34" charset="0"/>
              </a:rPr>
              <a:t>Rodčenko, </a:t>
            </a:r>
            <a:r>
              <a:rPr lang="en-US" dirty="0" smtClean="0">
                <a:latin typeface="Calibri" pitchFamily="34" charset="0"/>
              </a:rPr>
              <a:t>1933</a:t>
            </a:r>
            <a:r>
              <a:rPr lang="en-US" dirty="0">
                <a:latin typeface="Calibri" pitchFamily="34" charset="0"/>
              </a:rPr>
              <a:t>, </a:t>
            </a:r>
            <a:r>
              <a:rPr lang="sr-Latn-RS" dirty="0" smtClean="0">
                <a:latin typeface="Calibri" pitchFamily="34" charset="0"/>
              </a:rPr>
              <a:t>Rad na izgradnji kanala između Belog i Baltičkog mora uz orkestar</a:t>
            </a:r>
          </a:p>
          <a:p>
            <a:pPr algn="ctr"/>
            <a:r>
              <a:rPr lang="en-US" dirty="0" smtClean="0">
                <a:latin typeface="Calibri" pitchFamily="34" charset="0"/>
              </a:rPr>
              <a:t>V</a:t>
            </a:r>
            <a:r>
              <a:rPr lang="sr-Latn-RS" dirty="0" smtClean="0">
                <a:latin typeface="Calibri" pitchFamily="34" charset="0"/>
              </a:rPr>
              <a:t>ideti:</a:t>
            </a:r>
            <a:r>
              <a:rPr lang="en-US" dirty="0" smtClean="0">
                <a:hlinkClick r:id="rId3"/>
              </a:rPr>
              <a:t> https://emuseum.mfah.org/objects/32916/orchestra-white-sea-canal;jsessionid=D459730D5CED912CF2D99D3F19A8DAB5</a:t>
            </a:r>
            <a:endParaRPr lang="en-US"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52400"/>
            <a:ext cx="7924800" cy="182563"/>
          </a:xfrm>
        </p:spPr>
        <p:txBody>
          <a:bodyPr>
            <a:normAutofit fontScale="90000"/>
          </a:bodyPr>
          <a:lstStyle/>
          <a:p>
            <a:endParaRPr lang="en-US" sz="4000" dirty="0"/>
          </a:p>
        </p:txBody>
      </p:sp>
      <p:sp>
        <p:nvSpPr>
          <p:cNvPr id="3" name="Content Placeholder 2"/>
          <p:cNvSpPr>
            <a:spLocks noGrp="1"/>
          </p:cNvSpPr>
          <p:nvPr>
            <p:ph idx="4294967295"/>
          </p:nvPr>
        </p:nvSpPr>
        <p:spPr>
          <a:xfrm>
            <a:off x="457200" y="838200"/>
            <a:ext cx="8229600" cy="5715000"/>
          </a:xfrm>
        </p:spPr>
        <p:txBody>
          <a:bodyPr>
            <a:normAutofit/>
          </a:bodyPr>
          <a:lstStyle/>
          <a:p>
            <a:pPr>
              <a:lnSpc>
                <a:spcPct val="80000"/>
              </a:lnSpc>
            </a:pPr>
            <a:r>
              <a:rPr lang="sr-Latn-CS" sz="2000" dirty="0"/>
              <a:t>Ideološke borbe: suprematizam vs konstruktivizam.</a:t>
            </a:r>
            <a:endParaRPr lang="en-US" sz="2000" dirty="0"/>
          </a:p>
          <a:p>
            <a:pPr>
              <a:lnSpc>
                <a:spcPct val="80000"/>
              </a:lnSpc>
            </a:pPr>
            <a:r>
              <a:rPr lang="sr-Latn-CS" sz="2000" dirty="0"/>
              <a:t>Trocki i Lunčarski podržavali su konstruktivizam ali sa Lenjinovom Novom ekonomskom politikom (NEP) 1921 korisnost konstruktivizma </a:t>
            </a:r>
            <a:r>
              <a:rPr lang="sr-Latn-CS" sz="2000" dirty="0" smtClean="0"/>
              <a:t>postaje predmet ozbiljnog preispitivanja</a:t>
            </a:r>
            <a:r>
              <a:rPr lang="sr-Latn-CS" sz="2000" dirty="0"/>
              <a:t>. Ovi umetnici – i Maljevič - nastavili su da rade u Rusiji, iako je njihov uticaj opadao</a:t>
            </a:r>
            <a:r>
              <a:rPr lang="sr-Latn-CS" sz="2000" dirty="0" smtClean="0"/>
              <a:t>.</a:t>
            </a:r>
            <a:endParaRPr lang="en-US" sz="2000" dirty="0"/>
          </a:p>
          <a:p>
            <a:pPr>
              <a:lnSpc>
                <a:spcPct val="80000"/>
              </a:lnSpc>
            </a:pPr>
            <a:r>
              <a:rPr lang="sr-Latn-CS" sz="2000" dirty="0"/>
              <a:t>Vakum koji je ostavljen u štafelajnom slikarstvu zatvaranjem Petrogradske akademije (koja je bila pod pokroviteljstvom carskog režima), odbacivanjem suprematizma i odbijanjem konstruktivista da imaju bilo šta sa štafelajnom slikom, ispunio se sredinom dvadesetih ilustratorima i naturalističkim slikarima </a:t>
            </a:r>
            <a:r>
              <a:rPr lang="sr-Latn-CS" sz="2000" dirty="0" smtClean="0"/>
              <a:t>organizovanim </a:t>
            </a:r>
            <a:r>
              <a:rPr lang="sr-Latn-CS" sz="2000" dirty="0"/>
              <a:t>kao AKHR (Udruženje umetnika revolucije), </a:t>
            </a:r>
            <a:r>
              <a:rPr lang="sr-Latn-CS" sz="2000" dirty="0" smtClean="0"/>
              <a:t>potom </a:t>
            </a:r>
            <a:r>
              <a:rPr lang="sr-Latn-CS" sz="2000" dirty="0"/>
              <a:t>kao OST (Društvo štafelajnih slikara</a:t>
            </a:r>
            <a:r>
              <a:rPr lang="sr-Latn-CS" sz="2000" dirty="0" smtClean="0"/>
              <a:t>), a kasnije i </a:t>
            </a:r>
            <a:r>
              <a:rPr lang="sr-Latn-CS" sz="2000" dirty="0"/>
              <a:t>drugima: umetnicima, socijalističkim </a:t>
            </a:r>
            <a:r>
              <a:rPr lang="sr-Latn-CS" sz="2000" dirty="0" smtClean="0"/>
              <a:t>realistima, </a:t>
            </a:r>
            <a:r>
              <a:rPr lang="sr-Latn-CS" sz="2000" dirty="0"/>
              <a:t>koji su ubedili vlasti da oni takođe imaju važnu ulogu da igraju u izgradnji egalitarnog društva.</a:t>
            </a:r>
          </a:p>
          <a:p>
            <a:pPr>
              <a:lnSpc>
                <a:spcPct val="80000"/>
              </a:lnSpc>
            </a:pPr>
            <a:r>
              <a:rPr lang="sr-Latn-CS" sz="2000" dirty="0"/>
              <a:t>Dekretom iz 1932. godine rasformirane su sve umetnićke grupe, proklamovano je da svi sovjetski kreativni radnici treba da budu organizovani u profesionalne kreativne </a:t>
            </a:r>
            <a:r>
              <a:rPr lang="sr-Latn-CS" sz="2000" dirty="0" smtClean="0"/>
              <a:t>sinidikate</a:t>
            </a:r>
            <a:endParaRPr lang="sr-Latn-CS" sz="2000" dirty="0"/>
          </a:p>
          <a:p>
            <a:pPr>
              <a:lnSpc>
                <a:spcPct val="80000"/>
              </a:lnSpc>
            </a:pPr>
            <a:r>
              <a:rPr lang="en-US" sz="2000" dirty="0" err="1"/>
              <a:t>Soci</a:t>
            </a:r>
            <a:r>
              <a:rPr lang="sr-Latn-CS" sz="2000" dirty="0"/>
              <a:t>j</a:t>
            </a:r>
            <a:r>
              <a:rPr lang="en-US" sz="2000" dirty="0" err="1"/>
              <a:t>alist</a:t>
            </a:r>
            <a:r>
              <a:rPr lang="sr-Latn-CS" sz="2000" dirty="0"/>
              <a:t>ički</a:t>
            </a:r>
            <a:r>
              <a:rPr lang="en-US" sz="2000" dirty="0"/>
              <a:t> </a:t>
            </a:r>
            <a:r>
              <a:rPr lang="en-US" sz="2000" dirty="0" err="1"/>
              <a:t>reali</a:t>
            </a:r>
            <a:r>
              <a:rPr lang="sr-Latn-CS" sz="2000" dirty="0"/>
              <a:t>za</a:t>
            </a:r>
            <a:r>
              <a:rPr lang="en-US" sz="2000" dirty="0"/>
              <a:t>m </a:t>
            </a:r>
            <a:r>
              <a:rPr lang="sr-Latn-CS" sz="2000" dirty="0"/>
              <a:t>postaje državna kulturna politika 23. aprila </a:t>
            </a:r>
            <a:r>
              <a:rPr lang="sr-Latn-CS" sz="2000" dirty="0" smtClean="0"/>
              <a:t>1934</a:t>
            </a:r>
            <a:r>
              <a:rPr lang="sr-Latn-CS" sz="2000" dirty="0"/>
              <a:t>. na Prvom kongresu sovjetskih </a:t>
            </a:r>
            <a:r>
              <a:rPr lang="sr-Latn-CS" sz="2000" dirty="0" smtClean="0"/>
              <a:t>pisaca kada Andrej Ždanov, Staljinov glavni kulturni komesar i sekretar Centralnog komiteta Komunističke partije u svom govoru na ovom kongresu daje programsku definiciju socijalsitičkog realizma</a:t>
            </a:r>
            <a:endParaRPr lang="sr-Latn-C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S</a:t>
            </a:r>
            <a:r>
              <a:rPr lang="sr-Latn-RS" dirty="0" smtClean="0"/>
              <a:t>ocijalistički realizam je težio spoju agitpropa i dokumentarnih projekata iz dvadesetih godina 20. veka sa heroizovanim narativima koje tridesetih u eri velike kontrole snažno centralizovane Partije i njene ideologije autoritarnog populizma sada treba uobličiti na način premodernog žanr slikarstva iz druge polovine 19. veka.</a:t>
            </a:r>
          </a:p>
          <a:p>
            <a:r>
              <a:rPr lang="sr-Latn-RS" dirty="0" smtClean="0"/>
              <a:t>Georgij Plehanov je bio među prvima koji je u kritičkom i ‘dokumentarističkom’realizmu Peredvižnjika video autohtone uzore za socijalistički realizam</a:t>
            </a:r>
          </a:p>
          <a:p>
            <a:r>
              <a:rPr lang="sr-Latn-RS" dirty="0" smtClean="0"/>
              <a:t>Lenjin, Trocki i Staljin nisu imali razumevanja za avangardnu umetnost ali su zato bili naklonjeni slikarstvu Peredvižnjika (Lenjinova omiljena novela Černiševskog </a:t>
            </a:r>
            <a:r>
              <a:rPr lang="sr-Latn-RS" i="1" dirty="0" smtClean="0"/>
              <a:t>Šta da se radi?</a:t>
            </a:r>
            <a:r>
              <a:rPr lang="sr-Latn-RS" dirty="0" smtClean="0"/>
              <a:t> (1863) kao i ostala dela Černiševskog su afirmisala realizam u umetnosti kao morani princip: umetnikova dužnst je da interpretira, odražava i menja stvarnost)</a:t>
            </a:r>
          </a:p>
          <a:p>
            <a:r>
              <a:rPr lang="en-US" dirty="0" smtClean="0"/>
              <a:t>U</a:t>
            </a:r>
            <a:r>
              <a:rPr lang="sr-Latn-RS" dirty="0" smtClean="0"/>
              <a:t>metnička dela socijalističkog realizma su proizvodila s jedne strane prizore idealizovanih radnika i seljana koji s velikim entuzijazmom i posvećenošću grade novo društvo i s druge uzdizale vođe učestvujući u stvaranju kulta ličnosti</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1356</Words>
  <Application>Microsoft Office PowerPoint</Application>
  <PresentationFormat>On-screen Show (4:3)</PresentationFormat>
  <Paragraphs>93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socijalistički realizam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30</cp:revision>
  <dcterms:created xsi:type="dcterms:W3CDTF">2020-04-29T08:50:43Z</dcterms:created>
  <dcterms:modified xsi:type="dcterms:W3CDTF">2020-05-06T15:32:23Z</dcterms:modified>
</cp:coreProperties>
</file>