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</p:sldMasterIdLst>
  <p:notesMasterIdLst>
    <p:notesMasterId r:id="rId33"/>
  </p:notesMasterIdLst>
  <p:sldIdLst>
    <p:sldId id="256" r:id="rId9"/>
    <p:sldId id="257" r:id="rId10"/>
    <p:sldId id="258" r:id="rId11"/>
    <p:sldId id="262" r:id="rId12"/>
    <p:sldId id="259" r:id="rId13"/>
    <p:sldId id="260" r:id="rId14"/>
    <p:sldId id="261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3" r:id="rId23"/>
    <p:sldId id="274" r:id="rId24"/>
    <p:sldId id="275" r:id="rId25"/>
    <p:sldId id="276" r:id="rId26"/>
    <p:sldId id="277" r:id="rId27"/>
    <p:sldId id="278" r:id="rId28"/>
    <p:sldId id="272" r:id="rId29"/>
    <p:sldId id="271" r:id="rId30"/>
    <p:sldId id="279" r:id="rId31"/>
    <p:sldId id="280" r:id="rId3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2121"/>
    <a:srgbClr val="9123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00" autoAdjust="0"/>
  </p:normalViewPr>
  <p:slideViewPr>
    <p:cSldViewPr>
      <p:cViewPr varScale="1">
        <p:scale>
          <a:sx n="60" d="100"/>
          <a:sy n="60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928C7-65DF-4851-A6D8-88474935E17C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7F8AD-9262-4D75-86F3-C303F681ED3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 smtClean="0"/>
              <a:pPr/>
              <a:t>2</a:t>
            </a:fld>
            <a:endParaRPr lang="sr-Latn-C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12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13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15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16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17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18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19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20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22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перцентил и перцентилни ранг</a:t>
            </a:r>
            <a:r>
              <a:rPr lang="sr-Cyrl-CS" baseline="0" dirty="0" smtClean="0"/>
              <a:t> се оба могу очитати на графику </a:t>
            </a:r>
            <a:r>
              <a:rPr lang="sr-Cyrl-CS" baseline="0" smtClean="0"/>
              <a:t>функције </a:t>
            </a:r>
            <a:r>
              <a:rPr lang="sr-Cyrl-CS" baseline="0" smtClean="0"/>
              <a:t>дистрибуције</a:t>
            </a:r>
            <a:r>
              <a:rPr lang="sr-Cyrl-CS" baseline="0" dirty="0" smtClean="0"/>
              <a:t>, само гледањем у супротном смеру</a:t>
            </a:r>
          </a:p>
          <a:p>
            <a:r>
              <a:rPr lang="sr-Cyrl-CS" baseline="0" dirty="0" smtClean="0"/>
              <a:t>– за неку вредност на Х оси (неки скор) можемо очитати њен перцентилни ранг на У оси</a:t>
            </a:r>
            <a:endParaRPr lang="sr-Cyrl-CS" baseline="0" dirty="0"/>
          </a:p>
          <a:p>
            <a:r>
              <a:rPr lang="sr-Cyrl-CS" baseline="0" dirty="0" smtClean="0"/>
              <a:t>– за неку вредност на У оси (неку вероватноћу) можемо очитати њен перцентил на Х оси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23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 smtClean="0"/>
              <a:pPr/>
              <a:t>3</a:t>
            </a:fld>
            <a:endParaRPr lang="sr-Latn-C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5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6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7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8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9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10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11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928" y="260648"/>
            <a:ext cx="2428145" cy="2492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912323"/>
                </a:solidFill>
                <a:latin typeface="Georgia" pitchFamily="18" charset="0"/>
              </a:rPr>
              <a:t>Теорија вероватноће</a:t>
            </a:r>
            <a:endParaRPr lang="sr-Latn-CS" dirty="0">
              <a:solidFill>
                <a:srgbClr val="912323"/>
              </a:solidFill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Статистика у психологији 1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Дијана, Никола и Анђела</a:t>
            </a:r>
          </a:p>
          <a:p>
            <a:endParaRPr lang="sr-Cyrl-CS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Варијације без понављања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Могући распореди дела елемената једног скупа (=&gt; редослед је битан)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Пример: У градском превозу има 5 слободних места. Улази десеторо људи. На колико начина они могу попунити та слободна места?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Рачунање: __ __ __ __ __</a:t>
            </a:r>
          </a:p>
          <a:p>
            <a:pPr lvl="1">
              <a:buNone/>
            </a:pPr>
            <a:r>
              <a:rPr lang="sr-Cyrl-CS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                       10   9    8    7    6   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Решење: 10*9*8*7*6=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30’240</a:t>
            </a: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sr-Latn-CS" b="1" dirty="0" smtClean="0">
                <a:solidFill>
                  <a:schemeClr val="accent2"/>
                </a:solidFill>
                <a:latin typeface="Georgia" pitchFamily="18" charset="0"/>
              </a:rPr>
              <a:t>nPr=n(n-1)(n-2)...(n-r+1) =n!/(n-r)!</a:t>
            </a:r>
            <a:endParaRPr lang="sr-Cyrl-CS" b="1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sp>
        <p:nvSpPr>
          <p:cNvPr id="8" name="Smiley Face 7"/>
          <p:cNvSpPr/>
          <p:nvPr/>
        </p:nvSpPr>
        <p:spPr>
          <a:xfrm>
            <a:off x="2907815" y="3789040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9" name="Smiley Face 8"/>
          <p:cNvSpPr/>
          <p:nvPr/>
        </p:nvSpPr>
        <p:spPr>
          <a:xfrm>
            <a:off x="3347864" y="3789040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0" name="Smiley Face 9"/>
          <p:cNvSpPr/>
          <p:nvPr/>
        </p:nvSpPr>
        <p:spPr>
          <a:xfrm>
            <a:off x="3779912" y="3789040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1" name="Smiley Face 10"/>
          <p:cNvSpPr/>
          <p:nvPr/>
        </p:nvSpPr>
        <p:spPr>
          <a:xfrm>
            <a:off x="4211960" y="3789040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2" name="Smiley Face 11"/>
          <p:cNvSpPr/>
          <p:nvPr/>
        </p:nvSpPr>
        <p:spPr>
          <a:xfrm>
            <a:off x="4716016" y="3789040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Варијације са понављањем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Могући распореди дела елемената једног скупа (=&gt; редослед је битан), али тако да се један елемент може јавити више пута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Пример: на колико начина се може написати седмоцифрени број, тако да садржи само цифре 2, 3 и 5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Рачунање: __ __ __ __ __ __ __</a:t>
            </a:r>
          </a:p>
          <a:p>
            <a:pPr lvl="1">
              <a:buNone/>
            </a:pPr>
            <a:r>
              <a:rPr lang="sr-Cyrl-CS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                         3    3    3    3    3    3    3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Решење: 3*3*3*3*3*3*3=3</a:t>
            </a:r>
            <a:r>
              <a:rPr lang="sr-Cyrl-CS" baseline="30000" dirty="0" smtClean="0">
                <a:solidFill>
                  <a:schemeClr val="bg1"/>
                </a:solidFill>
                <a:latin typeface="Georgia" pitchFamily="18" charset="0"/>
              </a:rPr>
              <a:t>7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=2187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sr-Latn-CS" b="1" u="sng" dirty="0" smtClean="0">
                <a:solidFill>
                  <a:schemeClr val="accent2"/>
                </a:solidFill>
                <a:latin typeface="Georgia" pitchFamily="18" charset="0"/>
              </a:rPr>
              <a:t>nPr</a:t>
            </a:r>
            <a:r>
              <a:rPr lang="sr-Latn-CS" b="1" dirty="0" smtClean="0">
                <a:solidFill>
                  <a:schemeClr val="accent2"/>
                </a:solidFill>
                <a:latin typeface="Georgia" pitchFamily="18" charset="0"/>
              </a:rPr>
              <a:t>=n</a:t>
            </a:r>
            <a:r>
              <a:rPr lang="sr-Latn-CS" b="1" baseline="30000" dirty="0" smtClean="0">
                <a:solidFill>
                  <a:schemeClr val="accent2"/>
                </a:solidFill>
                <a:latin typeface="Georgia" pitchFamily="18" charset="0"/>
              </a:rPr>
              <a:t>r</a:t>
            </a:r>
            <a:endParaRPr lang="sr-Cyrl-CS" b="1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Комбинације без понављања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2"/>
          </a:xfrm>
        </p:spPr>
        <p:txBody>
          <a:bodyPr>
            <a:noAutofit/>
          </a:bodyPr>
          <a:lstStyle/>
          <a:p>
            <a:r>
              <a:rPr lang="sr-Cyrl-CS" sz="2000" dirty="0" smtClean="0">
                <a:solidFill>
                  <a:schemeClr val="bg1"/>
                </a:solidFill>
                <a:latin typeface="Georgia" pitchFamily="18" charset="0"/>
              </a:rPr>
              <a:t>Могући подскупови једног скупа (=&gt; редослед није битан)</a:t>
            </a:r>
            <a:endParaRPr lang="sr-Latn-C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sz="2000" dirty="0" smtClean="0">
                <a:solidFill>
                  <a:schemeClr val="bg1"/>
                </a:solidFill>
                <a:latin typeface="Georgia" pitchFamily="18" charset="0"/>
              </a:rPr>
              <a:t>Пример: на колико начина се може направити узорак од 50 ученика из школе која има 200 ученика</a:t>
            </a:r>
          </a:p>
          <a:p>
            <a:pPr lvl="1"/>
            <a:r>
              <a:rPr lang="sr-Cyrl-CS" sz="2000" dirty="0" smtClean="0">
                <a:solidFill>
                  <a:schemeClr val="bg1"/>
                </a:solidFill>
                <a:latin typeface="Georgia" pitchFamily="18" charset="0"/>
              </a:rPr>
              <a:t>Рачунање: искористимо оно што већ знамо да радимо!</a:t>
            </a:r>
          </a:p>
          <a:p>
            <a:pPr lvl="2"/>
            <a:r>
              <a:rPr lang="sr-Cyrl-CS" sz="1600" dirty="0" smtClean="0">
                <a:solidFill>
                  <a:schemeClr val="bg1"/>
                </a:solidFill>
                <a:latin typeface="Georgia" pitchFamily="18" charset="0"/>
              </a:rPr>
              <a:t>Прво израчунамо број варијација, свих могућих распореда 50 ученика од 200, а онда поделити то са свим различитим распоредима једне исте групе да бисмо елиминисали случајеве када се једна иста група понавља другим редоследом </a:t>
            </a:r>
            <a:r>
              <a:rPr lang="sr-Cyrl-CS" sz="1600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</a:t>
            </a:r>
            <a:endParaRPr lang="sr-Cyrl-CS" sz="1600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r>
              <a:rPr lang="sr-Cyrl-CS" sz="2000" dirty="0" smtClean="0">
                <a:solidFill>
                  <a:schemeClr val="bg1"/>
                </a:solidFill>
                <a:latin typeface="Georgia" pitchFamily="18" charset="0"/>
              </a:rPr>
              <a:t>Решење: 200*199*...*51/50*49*...*1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476375" cy="3429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476375" cy="342900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476375" cy="342900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1619672" y="5144541"/>
          <a:ext cx="5918200" cy="1020763"/>
        </p:xfrm>
        <a:graphic>
          <a:graphicData uri="http://schemas.openxmlformats.org/presentationml/2006/ole">
            <p:oleObj spid="_x0000_s5121" name="Equation" r:id="rId6" imgW="2577960" imgH="444240" progId="Equation.DSMT4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Комбинације са понављањем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700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Могући подскупови једног скупа (=&gt; редослед није битан), али тако да се један елемент може јавити више пута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Пример: на колико начина се може извући пет карата из шпила, ако пре сваког новог извлачења вратимо претходну карту (није нам важно којим су редом извучене карте)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Рачунање: </a:t>
            </a:r>
          </a:p>
          <a:p>
            <a:pPr lvl="2"/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r=5, n=52</a:t>
            </a: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2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мање интуитивна формула, са укупним бројем редоследа (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r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!) се дели исто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r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места, али не од 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n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надоле, него на горе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Решење: (56*55*54*53*52)/(5*4*3*2*1)= 3’819’816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  <a:p>
            <a:pPr lvl="1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58344" y="5085184"/>
          <a:ext cx="7027312" cy="1020564"/>
        </p:xfrm>
        <a:graphic>
          <a:graphicData uri="http://schemas.openxmlformats.org/presentationml/2006/ole">
            <p:oleObj spid="_x0000_s3073" name="Equation" r:id="rId5" imgW="3060360" imgH="444240" progId="Equation.DSMT4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928" y="260648"/>
            <a:ext cx="2428145" cy="2492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sr-Cyrl-CS" dirty="0" smtClean="0">
                <a:solidFill>
                  <a:srgbClr val="912323"/>
                </a:solidFill>
                <a:latin typeface="Georgia" pitchFamily="18" charset="0"/>
              </a:rPr>
              <a:t>2: Дистрибуција вероватноће</a:t>
            </a:r>
            <a:endParaRPr lang="sr-Latn-CS" dirty="0">
              <a:solidFill>
                <a:srgbClr val="912323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Расподела вероватноће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Описује којим могућим исходима (појединачним случајевима) одговара колика вероватноћа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Расподела вероватноће: дискретне варијабле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>
            <a:normAutofit fontScale="700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Приписујемо сваком појединачном исходу вероватноћу да се он добије</a:t>
            </a: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 1: расподела вероватноће добијања писма при бацању новчића два пута</a:t>
            </a: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 2: расподела вероватноће добијања оцена на испиту из статистике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55976" y="2924944"/>
          <a:ext cx="1872208" cy="1184942"/>
        </p:xfrm>
        <a:graphic>
          <a:graphicData uri="http://schemas.openxmlformats.org/presentationml/2006/ole">
            <p:oleObj spid="_x0000_s94210" name="Equation" r:id="rId5" imgW="1002960" imgH="634680" progId="Equation.DSMT4">
              <p:embed/>
            </p:oleObj>
          </a:graphicData>
        </a:graphic>
      </p:graphicFrame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2085975" y="4903788"/>
          <a:ext cx="4541838" cy="920750"/>
        </p:xfrm>
        <a:graphic>
          <a:graphicData uri="http://schemas.openxmlformats.org/presentationml/2006/ole">
            <p:oleObj spid="_x0000_s94213" name="Equation" r:id="rId6" imgW="2260440" imgH="457200" progId="Equation.DSMT4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Расподела вероватноће: континуиране варијабле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7"/>
          </a:xfrm>
        </p:spPr>
        <p:txBody>
          <a:bodyPr>
            <a:normAutofit fontScale="700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Математичка формула која описује правило по коме се некој вредности додељује вероватноћа: </a:t>
            </a:r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густина вероватноће </a:t>
            </a:r>
            <a:r>
              <a:rPr lang="sr-Latn-CS" dirty="0" smtClean="0">
                <a:solidFill>
                  <a:schemeClr val="accent2"/>
                </a:solidFill>
                <a:latin typeface="Georgia" pitchFamily="18" charset="0"/>
              </a:rPr>
              <a:t>g(x)</a:t>
            </a:r>
            <a:endParaRPr lang="sr-Cyrl-CS" dirty="0" smtClean="0">
              <a:solidFill>
                <a:schemeClr val="accent2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Безброј случајева =&gt; сваки тачно одређени појединачни има бесконачно малу вероватноћу дешавања =&gt; гледамо само вероватноће добијања вредности из неког интервала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 r="52297"/>
          <a:stretch>
            <a:fillRect/>
          </a:stretch>
        </p:blipFill>
        <p:spPr>
          <a:xfrm>
            <a:off x="2195736" y="3356992"/>
            <a:ext cx="4248472" cy="2747542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9" name="Rectangle 8"/>
          <p:cNvSpPr/>
          <p:nvPr/>
        </p:nvSpPr>
        <p:spPr>
          <a:xfrm>
            <a:off x="3707904" y="4941168"/>
            <a:ext cx="72008" cy="8640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Функција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дистрибуције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За разлику од густине вероватноће, имају је и континуиране и дискретне варијабле</a:t>
            </a: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Описује за сваки исход колика је вероватноћа да се добију вредности мање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или једнаке њој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(</a:t>
            </a:r>
            <a:r>
              <a:rPr lang="sr-Latn-CS" dirty="0" smtClean="0">
                <a:solidFill>
                  <a:schemeClr val="accent2"/>
                </a:solidFill>
                <a:latin typeface="Georgia" pitchFamily="18" charset="0"/>
              </a:rPr>
              <a:t>F(X)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=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p(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Х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≤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х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)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)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кумулативна функција!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Функција дистрибуције: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дискретне варијабле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За дискретне варијабле: сума свих вероватноћ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a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за вредности мање од оне која нас интересује</a:t>
            </a: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 са новчићем: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Latn-CS" sz="2600" dirty="0" smtClean="0">
                <a:solidFill>
                  <a:schemeClr val="bg1"/>
                </a:solidFill>
                <a:latin typeface="Georgia" pitchFamily="18" charset="0"/>
              </a:rPr>
              <a:t>F(</a:t>
            </a:r>
            <a:r>
              <a:rPr lang="sr-Cyrl-CS" sz="2600" dirty="0" smtClean="0">
                <a:solidFill>
                  <a:schemeClr val="bg1"/>
                </a:solidFill>
                <a:latin typeface="Georgia" pitchFamily="18" charset="0"/>
              </a:rPr>
              <a:t>Х</a:t>
            </a:r>
            <a:r>
              <a:rPr lang="sr-Latn-CS" sz="2800" dirty="0" smtClean="0">
                <a:solidFill>
                  <a:schemeClr val="bg1"/>
                </a:solidFill>
                <a:latin typeface="Georgia" pitchFamily="18" charset="0"/>
              </a:rPr>
              <a:t>≤</a:t>
            </a:r>
            <a:r>
              <a:rPr lang="sr-Cyrl-CS" sz="2600" dirty="0" smtClean="0">
                <a:solidFill>
                  <a:schemeClr val="bg1"/>
                </a:solidFill>
                <a:latin typeface="Georgia" pitchFamily="18" charset="0"/>
              </a:rPr>
              <a:t>х</a:t>
            </a:r>
            <a:r>
              <a:rPr lang="sr-Latn-CS" sz="2600" dirty="0" smtClean="0">
                <a:solidFill>
                  <a:schemeClr val="bg1"/>
                </a:solidFill>
                <a:latin typeface="Georgia" pitchFamily="18" charset="0"/>
              </a:rPr>
              <a:t>)=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	0,	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x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&lt;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0</a:t>
            </a: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buNone/>
            </a:pP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			1/4	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0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≤x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&lt;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buNone/>
            </a:pP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			3/4	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1≤x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&lt;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buNone/>
            </a:pP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			1	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2≤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х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sr-Cyrl-CS" sz="1200" dirty="0" smtClean="0">
                <a:solidFill>
                  <a:schemeClr val="bg1"/>
                </a:solidFill>
                <a:latin typeface="Georgia" pitchFamily="18" charset="0"/>
              </a:rPr>
              <a:t>– вероватноћа да у два бацања падне ниједно, једно или два писма</a:t>
            </a:r>
            <a:endParaRPr lang="sr-Cyrl-CS" sz="1300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4860032" y="2708920"/>
          <a:ext cx="1871663" cy="1185863"/>
        </p:xfrm>
        <a:graphic>
          <a:graphicData uri="http://schemas.openxmlformats.org/presentationml/2006/ole">
            <p:oleObj spid="_x0000_s95234" name="Equation" r:id="rId5" imgW="1002960" imgH="634680" progId="Equation.DSMT4">
              <p:embed/>
            </p:oleObj>
          </a:graphicData>
        </a:graphic>
      </p:graphicFrame>
      <p:sp>
        <p:nvSpPr>
          <p:cNvPr id="8" name="Left Brace 7"/>
          <p:cNvSpPr/>
          <p:nvPr/>
        </p:nvSpPr>
        <p:spPr>
          <a:xfrm>
            <a:off x="2051720" y="4005064"/>
            <a:ext cx="288032" cy="1872208"/>
          </a:xfrm>
          <a:prstGeom prst="leftBrace">
            <a:avLst/>
          </a:prstGeom>
          <a:noFill/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Пре свега...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Данас и сутра смо ту да вам помогнемо да разјасните нејасно:</a:t>
            </a:r>
          </a:p>
          <a:p>
            <a:pPr lvl="1" algn="ctr">
              <a:buNone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Кратка презентација: пар издвојених ствари, на упрошћен начин</a:t>
            </a:r>
          </a:p>
          <a:p>
            <a:pPr lvl="1" algn="ctr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 algn="ctr">
              <a:buNone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Разговор у групама о проблемима и дилемама које ви имате</a:t>
            </a:r>
          </a:p>
          <a:p>
            <a:pPr lvl="1" algn="ctr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Није замена за предавање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</a:t>
            </a:r>
          </a:p>
          <a:p>
            <a:endParaRPr lang="sr-Cyrl-CS" dirty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Колико вас се спремило за “час”?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 smtClean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644008" y="3068960"/>
            <a:ext cx="0" cy="504056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Функција дистрибуције: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континуиране варијабле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За континуиране варијабле – такође сума, само изражена интегралом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</a:t>
            </a: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691680" y="2780928"/>
            <a:ext cx="5975449" cy="3107521"/>
          </a:xfrm>
          <a:prstGeom prst="rect">
            <a:avLst/>
          </a:prstGeom>
          <a:solidFill>
            <a:schemeClr val="accent1"/>
          </a:solidFill>
        </p:spPr>
      </p:pic>
      <p:cxnSp>
        <p:nvCxnSpPr>
          <p:cNvPr id="16" name="Straight Connector 15"/>
          <p:cNvCxnSpPr/>
          <p:nvPr/>
        </p:nvCxnSpPr>
        <p:spPr>
          <a:xfrm>
            <a:off x="2771800" y="4509120"/>
            <a:ext cx="0" cy="10081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868144" y="508518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148064" y="508518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27784" y="4797152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55776" y="5013176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39752" y="522920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95736" y="537321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928" y="260648"/>
            <a:ext cx="2428145" cy="2492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912323"/>
                </a:solidFill>
                <a:latin typeface="Georgia" pitchFamily="18" charset="0"/>
              </a:rPr>
              <a:t>3: Изражавање места на дистрибуцији</a:t>
            </a:r>
            <a:endParaRPr lang="sr-Latn-CS" dirty="0">
              <a:solidFill>
                <a:srgbClr val="912323"/>
              </a:solidFill>
              <a:latin typeface="Georgia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  <a:latin typeface="Georgia" pitchFamily="18" charset="0"/>
              </a:rPr>
              <a:t>квантил, перцентил, квартил, перцентилни ранг, медијана</a:t>
            </a:r>
            <a:endParaRPr lang="sr-Latn-CS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Изражавање места на дистрибуцији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accent2"/>
                </a:solidFill>
                <a:latin typeface="Georgia" pitchFamily="18" charset="0"/>
              </a:rPr>
              <a:t>Перцентил</a:t>
            </a:r>
            <a:r>
              <a:rPr lang="sr-Latn-CS" sz="1800" dirty="0" smtClean="0">
                <a:solidFill>
                  <a:schemeClr val="accent2"/>
                </a:solidFill>
                <a:latin typeface="Georgia" pitchFamily="18" charset="0"/>
              </a:rPr>
              <a:t> P</a:t>
            </a:r>
            <a:r>
              <a:rPr lang="sr-Latn-CS" sz="1800" baseline="-25000" dirty="0" smtClean="0">
                <a:solidFill>
                  <a:schemeClr val="accent2"/>
                </a:solidFill>
                <a:latin typeface="Georgia" pitchFamily="18" charset="0"/>
              </a:rPr>
              <a:t>x</a:t>
            </a:r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: </a:t>
            </a:r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тачка у распону вредности варијабле, којој одговара кумулативна вероватноћа изражена процентом (дакле: она вредност варијабле од које је мање или једнако х% случајева)</a:t>
            </a:r>
            <a:endParaRPr lang="ru-RU" sz="1800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Пр 1: Шта значи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да је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неки скор на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тесту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Р</a:t>
            </a:r>
            <a:r>
              <a:rPr lang="ru-RU" sz="1600" baseline="-25000" dirty="0" smtClean="0">
                <a:solidFill>
                  <a:schemeClr val="bg1"/>
                </a:solidFill>
                <a:latin typeface="Georgia" pitchFamily="18" charset="0"/>
              </a:rPr>
              <a:t>30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 ?</a:t>
            </a:r>
            <a:r>
              <a:rPr lang="ru-RU" sz="1600" baseline="-25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>
              <a:buNone/>
            </a:pP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	Одговор: Да има 30% ђака који имају мањи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или једнак скор</a:t>
            </a:r>
            <a:endParaRPr lang="ru-RU" sz="1600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Пр2: Колико је Р</a:t>
            </a:r>
            <a:r>
              <a:rPr lang="ru-RU" sz="1600" baseline="-25000" dirty="0" smtClean="0">
                <a:solidFill>
                  <a:schemeClr val="bg1"/>
                </a:solidFill>
                <a:latin typeface="Georgia" pitchFamily="18" charset="0"/>
              </a:rPr>
              <a:t>50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за интелигенцију?</a:t>
            </a:r>
          </a:p>
          <a:p>
            <a:pPr lvl="1">
              <a:buNone/>
            </a:pP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	Одговор: 100</a:t>
            </a:r>
          </a:p>
          <a:p>
            <a:pPr lvl="1">
              <a:buNone/>
            </a:pPr>
            <a:endParaRPr lang="ru-RU" sz="16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50800" indent="304800"/>
            <a:r>
              <a:rPr lang="ru-RU" sz="1800" dirty="0" smtClean="0">
                <a:solidFill>
                  <a:schemeClr val="accent2"/>
                </a:solidFill>
                <a:latin typeface="Georgia" pitchFamily="18" charset="0"/>
              </a:rPr>
              <a:t>Квантил</a:t>
            </a:r>
            <a:r>
              <a:rPr lang="sr-Latn-CS" sz="1800" dirty="0" smtClean="0">
                <a:solidFill>
                  <a:schemeClr val="accent2"/>
                </a:solidFill>
                <a:latin typeface="Georgia" pitchFamily="18" charset="0"/>
              </a:rPr>
              <a:t> Q</a:t>
            </a:r>
            <a:r>
              <a:rPr lang="sr-Latn-CS" sz="1800" baseline="-25000" dirty="0" smtClean="0">
                <a:solidFill>
                  <a:schemeClr val="accent2"/>
                </a:solidFill>
                <a:latin typeface="Georgia" pitchFamily="18" charset="0"/>
              </a:rPr>
              <a:t>x </a:t>
            </a:r>
            <a:r>
              <a:rPr lang="ru-RU" sz="1800" dirty="0" smtClean="0">
                <a:solidFill>
                  <a:schemeClr val="accent2"/>
                </a:solidFill>
                <a:latin typeface="Georgia" pitchFamily="18" charset="0"/>
              </a:rPr>
              <a:t>: </a:t>
            </a:r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исто као перцентил, али изражен </a:t>
            </a:r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пропорцијом, </a:t>
            </a:r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а не </a:t>
            </a:r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процентом (у индексу је вредност </a:t>
            </a:r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од 0 до 1, не од 0 до 100)</a:t>
            </a:r>
          </a:p>
          <a:p>
            <a:pPr marL="450850" lvl="1" indent="273050"/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Пр 1: Удео од </a:t>
            </a:r>
            <a:r>
              <a:rPr lang="sr-Latn-CS" sz="1600" dirty="0" smtClean="0">
                <a:solidFill>
                  <a:schemeClr val="bg1"/>
                </a:solidFill>
                <a:latin typeface="Georgia" pitchFamily="18" charset="0"/>
              </a:rPr>
              <a:t>0,3</a:t>
            </a:r>
            <a:r>
              <a:rPr lang="sr-Cyrl-CS" sz="1600" dirty="0" smtClean="0">
                <a:solidFill>
                  <a:schemeClr val="bg1"/>
                </a:solidFill>
                <a:latin typeface="Georgia" pitchFamily="18" charset="0"/>
              </a:rPr>
              <a:t> (30%) ђака има </a:t>
            </a:r>
            <a:r>
              <a:rPr lang="sr-Cyrl-CS" sz="1600" dirty="0" smtClean="0">
                <a:solidFill>
                  <a:schemeClr val="bg1"/>
                </a:solidFill>
                <a:latin typeface="Georgia" pitchFamily="18" charset="0"/>
              </a:rPr>
              <a:t>мањи или једнак </a:t>
            </a:r>
            <a:r>
              <a:rPr lang="sr-Cyrl-CS" sz="1600" dirty="0" smtClean="0">
                <a:solidFill>
                  <a:schemeClr val="bg1"/>
                </a:solidFill>
                <a:latin typeface="Georgia" pitchFamily="18" charset="0"/>
              </a:rPr>
              <a:t>скор од скора који је</a:t>
            </a:r>
            <a:r>
              <a:rPr lang="sr-Latn-CS" sz="1600" dirty="0" smtClean="0">
                <a:solidFill>
                  <a:schemeClr val="bg1"/>
                </a:solidFill>
                <a:latin typeface="Georgia" pitchFamily="18" charset="0"/>
              </a:rPr>
              <a:t> Q</a:t>
            </a:r>
            <a:r>
              <a:rPr lang="sr-Latn-CS" sz="1600" baseline="-25000" dirty="0" smtClean="0">
                <a:solidFill>
                  <a:schemeClr val="bg1"/>
                </a:solidFill>
                <a:latin typeface="Georgia" pitchFamily="18" charset="0"/>
              </a:rPr>
              <a:t>0,3</a:t>
            </a:r>
            <a:endParaRPr lang="ru-RU" sz="1600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ru-RU" sz="1800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ru-RU" sz="1800" dirty="0" smtClean="0">
                <a:solidFill>
                  <a:schemeClr val="bg1"/>
                </a:solidFill>
                <a:latin typeface="Georgia" pitchFamily="18" charset="0"/>
              </a:rPr>
              <a:t>Често коришћени перцентили имају своје име:</a:t>
            </a:r>
          </a:p>
          <a:p>
            <a:pPr lvl="1"/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Р</a:t>
            </a:r>
            <a:r>
              <a:rPr lang="ru-RU" sz="1600" baseline="-25000" dirty="0" smtClean="0">
                <a:solidFill>
                  <a:schemeClr val="bg1"/>
                </a:solidFill>
                <a:latin typeface="Georgia" pitchFamily="18" charset="0"/>
              </a:rPr>
              <a:t>25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Р</a:t>
            </a:r>
            <a:r>
              <a:rPr lang="ru-RU" sz="1600" baseline="-25000" dirty="0" smtClean="0">
                <a:solidFill>
                  <a:schemeClr val="bg1"/>
                </a:solidFill>
                <a:latin typeface="Georgia" pitchFamily="18" charset="0"/>
              </a:rPr>
              <a:t>50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Р</a:t>
            </a:r>
            <a:r>
              <a:rPr lang="ru-RU" sz="1600" baseline="-25000" dirty="0" smtClean="0">
                <a:solidFill>
                  <a:schemeClr val="bg1"/>
                </a:solidFill>
                <a:latin typeface="Georgia" pitchFamily="18" charset="0"/>
              </a:rPr>
              <a:t>75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 – на четвртину - </a:t>
            </a:r>
            <a:r>
              <a:rPr lang="ru-RU" sz="1600" dirty="0" smtClean="0">
                <a:solidFill>
                  <a:schemeClr val="accent2"/>
                </a:solidFill>
                <a:latin typeface="Georgia" pitchFamily="18" charset="0"/>
              </a:rPr>
              <a:t>квартили</a:t>
            </a:r>
          </a:p>
          <a:p>
            <a:pPr lvl="1"/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Р</a:t>
            </a:r>
            <a:r>
              <a:rPr lang="ru-RU" sz="1600" baseline="-25000" dirty="0" smtClean="0">
                <a:solidFill>
                  <a:schemeClr val="bg1"/>
                </a:solidFill>
                <a:latin typeface="Georgia" pitchFamily="18" charset="0"/>
              </a:rPr>
              <a:t>50 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– на пола - </a:t>
            </a:r>
            <a:r>
              <a:rPr lang="ru-RU" sz="1600" dirty="0" smtClean="0">
                <a:solidFill>
                  <a:schemeClr val="accent2"/>
                </a:solidFill>
                <a:latin typeface="Georgia" pitchFamily="18" charset="0"/>
              </a:rPr>
              <a:t>медијана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Перцентил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vs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перцентилни ранг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26895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Поновимо – </a:t>
            </a:r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п</a:t>
            </a:r>
            <a:r>
              <a:rPr lang="ru-RU" dirty="0" smtClean="0">
                <a:solidFill>
                  <a:schemeClr val="accent2"/>
                </a:solidFill>
                <a:latin typeface="Georgia" pitchFamily="18" charset="0"/>
              </a:rPr>
              <a:t>ерцентил</a:t>
            </a:r>
            <a:r>
              <a:rPr lang="sr-Latn-CS" dirty="0" smtClean="0">
                <a:solidFill>
                  <a:schemeClr val="accent2"/>
                </a:solidFill>
                <a:latin typeface="Georgia" pitchFamily="18" charset="0"/>
              </a:rPr>
              <a:t> P</a:t>
            </a:r>
            <a:r>
              <a:rPr lang="sr-Latn-CS" baseline="-25000" dirty="0" smtClean="0">
                <a:solidFill>
                  <a:schemeClr val="accent2"/>
                </a:solidFill>
                <a:latin typeface="Georgia" pitchFamily="18" charset="0"/>
              </a:rPr>
              <a:t>x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: вредност случајне варијабле, онај исход, испод којег се налази одређени проценат случајева</a:t>
            </a: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Насупрот томе, </a:t>
            </a:r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перцентилни ранг </a:t>
            </a:r>
            <a:r>
              <a:rPr lang="sr-Latn-CS" dirty="0" smtClean="0">
                <a:solidFill>
                  <a:schemeClr val="accent2"/>
                </a:solidFill>
                <a:latin typeface="Georgia" pitchFamily="18" charset="0"/>
              </a:rPr>
              <a:t>PR</a:t>
            </a:r>
            <a:r>
              <a:rPr lang="sr-Latn-CS" baseline="-25000" dirty="0" smtClean="0">
                <a:solidFill>
                  <a:schemeClr val="accent2"/>
                </a:solidFill>
                <a:latin typeface="Georgia" pitchFamily="18" charset="0"/>
              </a:rPr>
              <a:t>x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је онај проценат случајева који имају мању вредност од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вредности х чији перцентилни ранг тражимо</a:t>
            </a: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Пример: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код интелигенције, перцентилни ранг скора 100 је...?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</a:rPr>
              <a:t>PR</a:t>
            </a:r>
            <a:r>
              <a:rPr lang="ru-RU" baseline="-25000" dirty="0" smtClean="0">
                <a:solidFill>
                  <a:schemeClr val="bg1"/>
                </a:solidFill>
                <a:latin typeface="Georgia" pitchFamily="18" charset="0"/>
              </a:rPr>
              <a:t>100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=50%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са друге стране, перцентил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Р</a:t>
            </a:r>
            <a:r>
              <a:rPr lang="ru-RU" baseline="-25000" dirty="0" smtClean="0">
                <a:solidFill>
                  <a:schemeClr val="bg1"/>
                </a:solidFill>
                <a:latin typeface="Georgia" pitchFamily="18" charset="0"/>
              </a:rPr>
              <a:t>50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је, као што смо рекли, 100</a:t>
            </a: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 l="49408"/>
          <a:stretch>
            <a:fillRect/>
          </a:stretch>
        </p:blipFill>
        <p:spPr>
          <a:xfrm>
            <a:off x="3779912" y="4221088"/>
            <a:ext cx="1798985" cy="1849209"/>
          </a:xfrm>
          <a:prstGeom prst="rect">
            <a:avLst/>
          </a:prstGeom>
          <a:solidFill>
            <a:schemeClr val="accent1"/>
          </a:solidFill>
        </p:spPr>
      </p:pic>
      <p:cxnSp>
        <p:nvCxnSpPr>
          <p:cNvPr id="12" name="Straight Connector 11"/>
          <p:cNvCxnSpPr/>
          <p:nvPr/>
        </p:nvCxnSpPr>
        <p:spPr>
          <a:xfrm>
            <a:off x="4067944" y="494116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860032" y="4941168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928" y="260648"/>
            <a:ext cx="2428145" cy="2492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sr-Cyrl-CS" dirty="0" smtClean="0">
                <a:solidFill>
                  <a:srgbClr val="912323"/>
                </a:solidFill>
                <a:latin typeface="Georgia" pitchFamily="18" charset="0"/>
              </a:rPr>
              <a:t>Сад ваша питања </a:t>
            </a:r>
            <a:r>
              <a:rPr lang="sr-Cyrl-CS" dirty="0" smtClean="0">
                <a:solidFill>
                  <a:srgbClr val="912323"/>
                </a:solidFill>
                <a:latin typeface="Georgia" pitchFamily="18" charset="0"/>
                <a:sym typeface="Wingdings" pitchFamily="2" charset="2"/>
              </a:rPr>
              <a:t></a:t>
            </a:r>
            <a:endParaRPr lang="sr-Latn-CS" dirty="0">
              <a:solidFill>
                <a:srgbClr val="912323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 чему ћемо сада причати?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Обнављање три изабране ствари у вези са вероватноћом: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Основни појмови класичне теорије вероватноће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Дистрибуција вероватноће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Квантил и перцентил</a:t>
            </a:r>
          </a:p>
          <a:p>
            <a:pPr marL="971550" lvl="1" indent="-514350">
              <a:buFont typeface="+mj-lt"/>
              <a:buAutoNum type="arabicPeriod"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571500" indent="-51435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 smtClean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928" y="260648"/>
            <a:ext cx="2428145" cy="2492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912323"/>
                </a:solidFill>
                <a:latin typeface="Georgia" pitchFamily="18" charset="0"/>
              </a:rPr>
              <a:t>1: Основни појмови</a:t>
            </a:r>
            <a:endParaRPr lang="sr-Latn-CS" dirty="0">
              <a:solidFill>
                <a:srgbClr val="912323"/>
              </a:solidFill>
              <a:latin typeface="Georgia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Искључите страх од бројева! </a:t>
            </a:r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  <a:sym typeface="Wingdings" pitchFamily="2" charset="2"/>
              </a:rPr>
              <a:t></a:t>
            </a:r>
            <a:endParaRPr lang="sr-Latn-CS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Случајне појаве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CS" b="1" dirty="0" smtClean="0">
                <a:solidFill>
                  <a:schemeClr val="accent2"/>
                </a:solidFill>
                <a:latin typeface="Georgia" pitchFamily="18" charset="0"/>
              </a:rPr>
              <a:t>Случајна појава: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Појединачан исход неизвестан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Постоји правилност у распоређивању пој</a:t>
            </a:r>
            <a:r>
              <a:rPr lang="sr-Latn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e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диначних случајева по могућим исходима</a:t>
            </a:r>
          </a:p>
          <a:p>
            <a:pPr lvl="1"/>
            <a:endParaRPr lang="sr-Cyrl-CS" dirty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algn="just"/>
            <a:r>
              <a:rPr lang="sr-Cyrl-CS" b="1" dirty="0" smtClean="0">
                <a:solidFill>
                  <a:schemeClr val="accent2"/>
                </a:solidFill>
                <a:latin typeface="Georgia" pitchFamily="18" charset="0"/>
                <a:sym typeface="Wingdings" pitchFamily="2" charset="2"/>
              </a:rPr>
              <a:t>Случајни експеримент: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процес прикупљања података о некој појави, при чему важи:</a:t>
            </a:r>
          </a:p>
          <a:p>
            <a:pPr lvl="1" algn="just"/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може се забележити неограничен број случајева</a:t>
            </a:r>
          </a:p>
          <a:p>
            <a:pPr lvl="1" algn="just"/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у сваком покушају постоји само један исход</a:t>
            </a:r>
          </a:p>
          <a:p>
            <a:pPr lvl="1" algn="just"/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скуп могућих исхода унапред је познат</a:t>
            </a:r>
          </a:p>
          <a:p>
            <a:pPr lvl="1" algn="just"/>
            <a:endParaRPr lang="sr-Cyrl-CS" dirty="0" smtClean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algn="just"/>
            <a:r>
              <a:rPr lang="sr-Cyrl-CS" b="1" dirty="0" smtClean="0">
                <a:solidFill>
                  <a:schemeClr val="accent2"/>
                </a:solidFill>
                <a:latin typeface="Georgia" pitchFamily="18" charset="0"/>
                <a:sym typeface="Wingdings" pitchFamily="2" charset="2"/>
              </a:rPr>
              <a:t>Догађај: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обухвата један или више елементарних исхода (подскуп скупа свих могућих елементарних исхода)</a:t>
            </a:r>
          </a:p>
          <a:p>
            <a:pPr algn="just"/>
            <a:endParaRPr lang="sr-Cyrl-CS" dirty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algn="just"/>
            <a:r>
              <a:rPr lang="sr-Cyrl-CS" b="1" dirty="0" smtClean="0">
                <a:solidFill>
                  <a:schemeClr val="accent2"/>
                </a:solidFill>
                <a:latin typeface="Georgia" pitchFamily="18" charset="0"/>
                <a:sym typeface="Wingdings" pitchFamily="2" charset="2"/>
              </a:rPr>
              <a:t>Вероватноћа: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мера могућности дешавања  неког догађаја</a:t>
            </a:r>
          </a:p>
          <a:p>
            <a:pPr lvl="1" algn="just"/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удео броја дешавања тог догађаја у великом броју покушаја</a:t>
            </a:r>
            <a:endParaRPr lang="sr-Cyrl-CS" dirty="0" smtClean="0">
              <a:solidFill>
                <a:schemeClr val="accent2"/>
              </a:solidFill>
              <a:latin typeface="Georgia" pitchFamily="18" charset="0"/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Случајне појаве: илустрација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>
                <a:solidFill>
                  <a:schemeClr val="bg1"/>
                </a:solidFill>
                <a:latin typeface="Georgia" pitchFamily="18" charset="0"/>
              </a:rPr>
              <a:t>Коцка</a:t>
            </a:r>
            <a:endParaRPr lang="sr-Latn-CS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Случајна појава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бацање коцкице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Случајни експеримент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бацање две коцкице – један покушај: једно бацање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Елементарни исходи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(1,1), (1,2), (1,3)... (6,6)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Догађај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паран број на обе коцкице</a:t>
            </a:r>
            <a:endParaRPr lang="sr-Latn-CS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>
                <a:solidFill>
                  <a:schemeClr val="bg1"/>
                </a:solidFill>
                <a:latin typeface="Georgia" pitchFamily="18" charset="0"/>
              </a:rPr>
              <a:t>Психологија - упрошћено</a:t>
            </a:r>
            <a:endParaRPr lang="sr-Latn-CS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Случајна појава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јављање схизофреније код особе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Случајни експеримент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епидемиолошка студија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Елементарни исходи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оболео, није оболео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Догађај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: у граду од 6000 људи 200 оболелих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uiExpand="1" build="p"/>
      <p:bldP spid="16" grpId="0" build="p"/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Комбинаторика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Начин да се израчуна укупан број могућих елементарних исхода</a:t>
            </a:r>
          </a:p>
          <a:p>
            <a:r>
              <a:rPr lang="sr-Cyrl-CS" b="1" dirty="0" smtClean="0">
                <a:solidFill>
                  <a:schemeClr val="accent2"/>
                </a:solidFill>
                <a:latin typeface="Georgia" pitchFamily="18" charset="0"/>
              </a:rPr>
              <a:t>Пермутације: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могући распореди свих елемената скупа – редослед је битан</a:t>
            </a:r>
          </a:p>
          <a:p>
            <a:r>
              <a:rPr lang="sr-Cyrl-CS" b="1" dirty="0" smtClean="0">
                <a:solidFill>
                  <a:schemeClr val="accent2"/>
                </a:solidFill>
                <a:latin typeface="Georgia" pitchFamily="18" charset="0"/>
              </a:rPr>
              <a:t>Варијације: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као пермутације, али не на целом скупу – редослед је битан</a:t>
            </a:r>
          </a:p>
          <a:p>
            <a:r>
              <a:rPr lang="sr-Cyrl-CS" b="1" dirty="0" smtClean="0">
                <a:solidFill>
                  <a:schemeClr val="accent2"/>
                </a:solidFill>
                <a:latin typeface="Georgia" pitchFamily="18" charset="0"/>
              </a:rPr>
              <a:t>Комбинације: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могуће подгрупе неког скупа – редослед није битан</a:t>
            </a: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Сви са/без понављања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Пермутације без понављања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Могући распореди свих елемената (=&gt; редослед је битан)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Пример: на колико начина деца једног малог одељења у коме има 10 ђака могу да се поређају у врсту на физичком?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Рачунање: __ __ __ __ __ __ __ __ __ __</a:t>
            </a:r>
          </a:p>
          <a:p>
            <a:pPr lvl="1">
              <a:buNone/>
            </a:pPr>
            <a:r>
              <a:rPr lang="sr-Cyrl-CS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                       10   9    8    7    6    5    4    3    2     1</a:t>
            </a: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Решење: 10*9*...*1=10!=3’628’800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sr-Latn-CS" b="1" dirty="0" smtClean="0">
                <a:solidFill>
                  <a:schemeClr val="accent2"/>
                </a:solidFill>
                <a:latin typeface="Georgia" pitchFamily="18" charset="0"/>
              </a:rPr>
              <a:t>nPn=n!=n(n-1)(n-2)...</a:t>
            </a:r>
            <a:endParaRPr lang="sr-Cyrl-CS" b="1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lvl="1"/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sp>
        <p:nvSpPr>
          <p:cNvPr id="8" name="Smiley Face 7"/>
          <p:cNvSpPr/>
          <p:nvPr/>
        </p:nvSpPr>
        <p:spPr>
          <a:xfrm>
            <a:off x="2987824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9" name="Smiley Face 8"/>
          <p:cNvSpPr/>
          <p:nvPr/>
        </p:nvSpPr>
        <p:spPr>
          <a:xfrm>
            <a:off x="3499881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1" name="Smiley Face 10"/>
          <p:cNvSpPr/>
          <p:nvPr/>
        </p:nvSpPr>
        <p:spPr>
          <a:xfrm>
            <a:off x="4011938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2" name="Smiley Face 11"/>
          <p:cNvSpPr/>
          <p:nvPr/>
        </p:nvSpPr>
        <p:spPr>
          <a:xfrm>
            <a:off x="4523995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3" name="Smiley Face 12"/>
          <p:cNvSpPr/>
          <p:nvPr/>
        </p:nvSpPr>
        <p:spPr>
          <a:xfrm>
            <a:off x="5036052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4" name="Smiley Face 13"/>
          <p:cNvSpPr/>
          <p:nvPr/>
        </p:nvSpPr>
        <p:spPr>
          <a:xfrm>
            <a:off x="5548109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5" name="Smiley Face 14"/>
          <p:cNvSpPr/>
          <p:nvPr/>
        </p:nvSpPr>
        <p:spPr>
          <a:xfrm>
            <a:off x="6060166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6" name="Smiley Face 15"/>
          <p:cNvSpPr/>
          <p:nvPr/>
        </p:nvSpPr>
        <p:spPr>
          <a:xfrm>
            <a:off x="6572223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7" name="Smiley Face 16"/>
          <p:cNvSpPr/>
          <p:nvPr/>
        </p:nvSpPr>
        <p:spPr>
          <a:xfrm>
            <a:off x="7084280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8" name="Smiley Face 17"/>
          <p:cNvSpPr/>
          <p:nvPr/>
        </p:nvSpPr>
        <p:spPr>
          <a:xfrm>
            <a:off x="7596336" y="400506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Пермутације са понављањем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Не помиње се на предмету – само за потпунију слику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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Могући распоред елемената, али тако да постоје групице елемената које су међусобно једнаке (=&gt; редослед је битан)</a:t>
            </a:r>
            <a:endParaRPr lang="sr-Latn-CS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Пример: на колико начина можемо направити распоред излагача на трибини, ако имамо два психолога, једног лекара и два педагога?</a:t>
            </a: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Теорија вероватноће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1383</Words>
  <Application>Microsoft Office PowerPoint</Application>
  <PresentationFormat>On-screen Show (4:3)</PresentationFormat>
  <Paragraphs>214</Paragraphs>
  <Slides>24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Equation</vt:lpstr>
      <vt:lpstr>Теорија вероватноће</vt:lpstr>
      <vt:lpstr>Пре свега...</vt:lpstr>
      <vt:lpstr>О чему ћемо сада причати?</vt:lpstr>
      <vt:lpstr>1: Основни појмови</vt:lpstr>
      <vt:lpstr>Случајне појаве</vt:lpstr>
      <vt:lpstr>Случајне појаве: илустрација</vt:lpstr>
      <vt:lpstr>Комбинаторика</vt:lpstr>
      <vt:lpstr>Пермутације без понављања</vt:lpstr>
      <vt:lpstr>Пермутације са понављањем</vt:lpstr>
      <vt:lpstr>Варијације без понављања</vt:lpstr>
      <vt:lpstr>Варијације са понављањем</vt:lpstr>
      <vt:lpstr>Комбинације без понављања</vt:lpstr>
      <vt:lpstr>Комбинације са понављањем</vt:lpstr>
      <vt:lpstr>2: Дистрибуција вероватноће</vt:lpstr>
      <vt:lpstr>Расподела вероватноће</vt:lpstr>
      <vt:lpstr>Расподела вероватноће: дискретне варијабле</vt:lpstr>
      <vt:lpstr>Расподела вероватноће: континуиране варијабле</vt:lpstr>
      <vt:lpstr>Функција дистрибуције</vt:lpstr>
      <vt:lpstr>Функција дистрибуције: дискретне варијабле</vt:lpstr>
      <vt:lpstr>Функција дистрибуције: континуиране варијабле</vt:lpstr>
      <vt:lpstr>3: Изражавање места на дистрибуцији</vt:lpstr>
      <vt:lpstr>Изражавање места на дистрибуцији</vt:lpstr>
      <vt:lpstr>Перцентил vs перцентилни ранг</vt:lpstr>
      <vt:lpstr>Сад ваша питања 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Теорија вероватноће</dc:title>
  <dc:creator>Anđela Šoškić</dc:creator>
  <cp:lastModifiedBy>Anđela Šoškić</cp:lastModifiedBy>
  <cp:revision>20</cp:revision>
  <dcterms:created xsi:type="dcterms:W3CDTF">2015-01-21T21:37:05Z</dcterms:created>
  <dcterms:modified xsi:type="dcterms:W3CDTF">2015-02-11T01:04:46Z</dcterms:modified>
</cp:coreProperties>
</file>