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189D-0373-4356-B008-068C3F67A778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BCAE7-131D-4FD2-AD8D-6F6D5F91C9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189D-0373-4356-B008-068C3F67A778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BCAE7-131D-4FD2-AD8D-6F6D5F91C9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189D-0373-4356-B008-068C3F67A778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BCAE7-131D-4FD2-AD8D-6F6D5F91C9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189D-0373-4356-B008-068C3F67A778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BCAE7-131D-4FD2-AD8D-6F6D5F91C9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189D-0373-4356-B008-068C3F67A778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BCAE7-131D-4FD2-AD8D-6F6D5F91C9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189D-0373-4356-B008-068C3F67A778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BCAE7-131D-4FD2-AD8D-6F6D5F91C9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189D-0373-4356-B008-068C3F67A778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BCAE7-131D-4FD2-AD8D-6F6D5F91C9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189D-0373-4356-B008-068C3F67A778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BCAE7-131D-4FD2-AD8D-6F6D5F91C9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189D-0373-4356-B008-068C3F67A778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BCAE7-131D-4FD2-AD8D-6F6D5F91C9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189D-0373-4356-B008-068C3F67A778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BCAE7-131D-4FD2-AD8D-6F6D5F91C9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189D-0373-4356-B008-068C3F67A778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BCAE7-131D-4FD2-AD8D-6F6D5F91C9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D189D-0373-4356-B008-068C3F67A778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BCAE7-131D-4FD2-AD8D-6F6D5F91C94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etmuseum.org/art/collection/search/482117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CS"/>
              <a:t>b</a:t>
            </a:r>
            <a:r>
              <a:rPr lang="sr-Latn-CS" smtClean="0"/>
              <a:t>auhaus-nastavak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4.bp.blogspot.com/-Tj1IL-YAZDY/Uisww63x7oI/AAAAAAAAVPM/z3Ytv-s9fPM/s1600/P10406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609600"/>
            <a:ext cx="80772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ctangle 2"/>
          <p:cNvSpPr>
            <a:spLocks noChangeArrowheads="1"/>
          </p:cNvSpPr>
          <p:nvPr/>
        </p:nvSpPr>
        <p:spPr bwMode="auto">
          <a:xfrm>
            <a:off x="1143000" y="0"/>
            <a:ext cx="7162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r-Latn-RS" dirty="0" smtClean="0">
                <a:latin typeface="Calibri" pitchFamily="34" charset="0"/>
              </a:rPr>
              <a:t>Marsel Brojer, stolovi sa tubularnim čeličnim cevima,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treća decenija 20. veka</a:t>
            </a:r>
            <a:r>
              <a:rPr lang="sr-Latn-CS" dirty="0" smtClean="0">
                <a:latin typeface="Calibri" pitchFamily="34" charset="0"/>
              </a:rPr>
              <a:t>, </a:t>
            </a:r>
            <a:r>
              <a:rPr lang="sr-Latn-CS" dirty="0">
                <a:latin typeface="Calibri" pitchFamily="34" charset="0"/>
              </a:rPr>
              <a:t>MoMA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5" descr="Marcel Breuer S 285 Des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3733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7" descr="Marcel Breuer S 285 Des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228600"/>
            <a:ext cx="337185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9" descr="Marcel Breuer S 285 Des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505200"/>
            <a:ext cx="3143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3" name="Rectangle 10"/>
          <p:cNvSpPr>
            <a:spLocks noChangeArrowheads="1"/>
          </p:cNvSpPr>
          <p:nvPr/>
        </p:nvSpPr>
        <p:spPr bwMode="auto">
          <a:xfrm>
            <a:off x="5410200" y="5181600"/>
            <a:ext cx="2978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b="1" dirty="0">
                <a:latin typeface="Calibri" pitchFamily="34" charset="0"/>
              </a:rPr>
              <a:t>Marcel Breuer S 285 Desk</a:t>
            </a:r>
          </a:p>
          <a:p>
            <a:pPr eaLnBrk="0" hangingPunct="0"/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" descr="C:\WINDOWS\Desktop\Bauhaus\Breuer Tab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542307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ctangle 2"/>
          <p:cNvSpPr>
            <a:spLocks noChangeArrowheads="1"/>
          </p:cNvSpPr>
          <p:nvPr/>
        </p:nvSpPr>
        <p:spPr bwMode="auto">
          <a:xfrm>
            <a:off x="228600" y="3657600"/>
            <a:ext cx="29259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Marsel Brojer, Trpezarijski sto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4" name="Picture 5" descr="C:\WINDOWS\Desktop\Bauhaus\Breuer Cupboar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752600"/>
            <a:ext cx="3314700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124200" y="6324600"/>
            <a:ext cx="2420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Marsel Brojer, Kredenac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5" descr="Walter Gropius F 51 Armchair and Sof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7" descr="Walter Gropius F 51 Armchair and Sof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2114550"/>
            <a:ext cx="474345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4" name="Rectangle 8"/>
          <p:cNvSpPr>
            <a:spLocks noChangeArrowheads="1"/>
          </p:cNvSpPr>
          <p:nvPr/>
        </p:nvSpPr>
        <p:spPr bwMode="auto">
          <a:xfrm>
            <a:off x="228600" y="5867400"/>
            <a:ext cx="34474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b="1" dirty="0">
                <a:latin typeface="Calibri" pitchFamily="34" charset="0"/>
              </a:rPr>
              <a:t>Walter </a:t>
            </a:r>
            <a:r>
              <a:rPr lang="en-US" b="1" dirty="0" smtClean="0">
                <a:latin typeface="Calibri" pitchFamily="34" charset="0"/>
              </a:rPr>
              <a:t>Gropius</a:t>
            </a:r>
            <a:r>
              <a:rPr lang="sr-Latn-RS" b="1" dirty="0" smtClean="0">
                <a:latin typeface="Calibri" pitchFamily="34" charset="0"/>
              </a:rPr>
              <a:t>,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sr-Latn-RS" b="1" dirty="0" smtClean="0">
                <a:latin typeface="Calibri" pitchFamily="34" charset="0"/>
              </a:rPr>
              <a:t>Fotelja i sofa </a:t>
            </a:r>
            <a:r>
              <a:rPr lang="en-US" b="1" dirty="0" smtClean="0">
                <a:latin typeface="Calibri" pitchFamily="34" charset="0"/>
              </a:rPr>
              <a:t>F 51</a:t>
            </a:r>
            <a:endParaRPr lang="en-US" b="1" dirty="0">
              <a:latin typeface="Calibri" pitchFamily="34" charset="0"/>
            </a:endParaRPr>
          </a:p>
          <a:p>
            <a:pPr eaLnBrk="0" hangingPunct="0"/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5" descr="Walter Gropius D 51 Armchair and Sof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0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7" descr="Walter Gropius D 51 Armchair and Sof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2362200"/>
            <a:ext cx="421005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Rectangle 8"/>
          <p:cNvSpPr>
            <a:spLocks noChangeArrowheads="1"/>
          </p:cNvSpPr>
          <p:nvPr/>
        </p:nvSpPr>
        <p:spPr bwMode="auto">
          <a:xfrm>
            <a:off x="381000" y="5867400"/>
            <a:ext cx="33753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b="1" dirty="0">
                <a:latin typeface="Calibri" pitchFamily="34" charset="0"/>
              </a:rPr>
              <a:t>Walter Gropius </a:t>
            </a:r>
            <a:r>
              <a:rPr lang="sr-Latn-RS" b="1" dirty="0" smtClean="0">
                <a:latin typeface="Calibri" pitchFamily="34" charset="0"/>
              </a:rPr>
              <a:t>Fotelja i sofa </a:t>
            </a:r>
            <a:r>
              <a:rPr lang="en-US" b="1" dirty="0" smtClean="0">
                <a:latin typeface="Calibri" pitchFamily="34" charset="0"/>
              </a:rPr>
              <a:t>D 51</a:t>
            </a:r>
            <a:endParaRPr lang="en-US" b="1" dirty="0">
              <a:latin typeface="Calibri" pitchFamily="34" charset="0"/>
            </a:endParaRPr>
          </a:p>
          <a:p>
            <a:pPr eaLnBrk="0" hangingPunct="0"/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5" descr="C:\WINDOWS\Desktop\Bauhaus\van der roh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92438" y="1981200"/>
            <a:ext cx="315753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Rectangle 2"/>
          <p:cNvSpPr>
            <a:spLocks noChangeArrowheads="1"/>
          </p:cNvSpPr>
          <p:nvPr/>
        </p:nvSpPr>
        <p:spPr bwMode="auto">
          <a:xfrm>
            <a:off x="2590800" y="1143000"/>
            <a:ext cx="4018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Ludwig </a:t>
            </a:r>
            <a:r>
              <a:rPr lang="en-US" dirty="0" err="1">
                <a:latin typeface="Calibri" pitchFamily="34" charset="0"/>
              </a:rPr>
              <a:t>Mies</a:t>
            </a:r>
            <a:r>
              <a:rPr lang="en-US" dirty="0">
                <a:latin typeface="Calibri" pitchFamily="34" charset="0"/>
              </a:rPr>
              <a:t> van </a:t>
            </a:r>
            <a:r>
              <a:rPr lang="en-US" dirty="0" err="1">
                <a:latin typeface="Calibri" pitchFamily="34" charset="0"/>
              </a:rPr>
              <a:t>der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Rohe</a:t>
            </a:r>
            <a:r>
              <a:rPr lang="sr-Latn-RS" dirty="0" smtClean="0">
                <a:latin typeface="Calibri" pitchFamily="34" charset="0"/>
              </a:rPr>
              <a:t> (</a:t>
            </a:r>
            <a:r>
              <a:rPr lang="en-US" dirty="0" smtClean="0"/>
              <a:t>1886 –1969)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81000"/>
            <a:ext cx="4953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4724400"/>
            <a:ext cx="49530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6" name="Rectangle 6"/>
          <p:cNvSpPr>
            <a:spLocks noChangeArrowheads="1"/>
          </p:cNvSpPr>
          <p:nvPr/>
        </p:nvSpPr>
        <p:spPr bwMode="auto">
          <a:xfrm>
            <a:off x="533400" y="3429000"/>
            <a:ext cx="53222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1928-29, </a:t>
            </a:r>
            <a:r>
              <a:rPr lang="sr-Latn-RS" dirty="0" smtClean="0">
                <a:latin typeface="Calibri" pitchFamily="34" charset="0"/>
              </a:rPr>
              <a:t>Nemački paviljon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Svetska izložba, Barselona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5" descr="C:\WINDOWS\Desktop\Bauhaus\van der rohe barcelona pavill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981200"/>
            <a:ext cx="705643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2"/>
          <p:cNvSpPr>
            <a:spLocks noChangeArrowheads="1"/>
          </p:cNvSpPr>
          <p:nvPr/>
        </p:nvSpPr>
        <p:spPr bwMode="auto">
          <a:xfrm>
            <a:off x="1905000" y="1143000"/>
            <a:ext cx="5206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1928-29, </a:t>
            </a:r>
            <a:r>
              <a:rPr lang="sr-Latn-RS" dirty="0" smtClean="0">
                <a:latin typeface="Calibri" pitchFamily="34" charset="0"/>
              </a:rPr>
              <a:t>Nemački paviljon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Svetska izložba, Barselona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C:\Users\User\Downloads\2a2af5cd-56d7-490f-a99b-9bb29644ce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0"/>
            <a:ext cx="4114800" cy="5486400"/>
          </a:xfrm>
          <a:prstGeom prst="rect">
            <a:avLst/>
          </a:prstGeom>
          <a:noFill/>
        </p:spPr>
      </p:pic>
      <p:pic>
        <p:nvPicPr>
          <p:cNvPr id="146435" name="Picture 3" descr="C:\Users\User\Downloads\c32e8704-4c96-4161-8f5c-e737847bfb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52400"/>
            <a:ext cx="4800600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C:\Users\User\Downloads\dc36ef51-8021-4fb6-b0b0-d11f8899e01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5" descr="marcel breu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457200"/>
            <a:ext cx="4711700" cy="601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Rectangle 6"/>
          <p:cNvSpPr>
            <a:spLocks noChangeArrowheads="1"/>
          </p:cNvSpPr>
          <p:nvPr/>
        </p:nvSpPr>
        <p:spPr bwMode="auto">
          <a:xfrm>
            <a:off x="304800" y="609600"/>
            <a:ext cx="3429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sr-Latn-CS" dirty="0" smtClean="0">
                <a:latin typeface="Calibri" pitchFamily="34" charset="0"/>
              </a:rPr>
              <a:t>Marsel Brojer (Marcel Breuer (</a:t>
            </a:r>
            <a:r>
              <a:rPr lang="en-US" dirty="0" smtClean="0"/>
              <a:t>1902 –1981)</a:t>
            </a:r>
            <a:r>
              <a:rPr lang="sr-Latn-RS" dirty="0" smtClean="0"/>
              <a:t>)</a:t>
            </a:r>
            <a:endParaRPr lang="sr-Latn-CS" dirty="0">
              <a:latin typeface="Calibri" pitchFamily="34" charset="0"/>
            </a:endParaRPr>
          </a:p>
          <a:p>
            <a:endParaRPr lang="sr-Latn-CS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U </a:t>
            </a:r>
            <a:r>
              <a:rPr lang="sr-Latn-CS" dirty="0" smtClean="0">
                <a:latin typeface="Calibri" pitchFamily="34" charset="0"/>
              </a:rPr>
              <a:t>decembru 1922. </a:t>
            </a:r>
            <a:r>
              <a:rPr lang="sr-Latn-CS" dirty="0">
                <a:latin typeface="Calibri" pitchFamily="34" charset="0"/>
              </a:rPr>
              <a:t>se grupa studenata među kojima je bio i Brojer distancirala od ekspresionizma manifestom </a:t>
            </a:r>
            <a:r>
              <a:rPr lang="sr-Latn-CS" b="1" i="1" dirty="0" smtClean="0">
                <a:latin typeface="Calibri" pitchFamily="34" charset="0"/>
              </a:rPr>
              <a:t>KURI</a:t>
            </a:r>
            <a:r>
              <a:rPr lang="sr-Latn-CS" dirty="0" smtClean="0">
                <a:latin typeface="Calibri" pitchFamily="34" charset="0"/>
              </a:rPr>
              <a:t>: </a:t>
            </a:r>
            <a:r>
              <a:rPr lang="sr-Latn-CS" dirty="0">
                <a:latin typeface="Calibri" pitchFamily="34" charset="0"/>
              </a:rPr>
              <a:t>‘konstruktivno, utilitarno, racionalno, internacionalno’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90600"/>
            <a:ext cx="4829175" cy="433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5" descr="C:\WINDOWS\Desktop\Bauhaus\van der rohe chair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3" y="990600"/>
            <a:ext cx="3668712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4" name="Rectangle 3"/>
          <p:cNvSpPr>
            <a:spLocks noChangeArrowheads="1"/>
          </p:cNvSpPr>
          <p:nvPr/>
        </p:nvSpPr>
        <p:spPr bwMode="auto">
          <a:xfrm>
            <a:off x="3048000" y="381000"/>
            <a:ext cx="31219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Van </a:t>
            </a:r>
            <a:r>
              <a:rPr lang="en-US" dirty="0" err="1">
                <a:latin typeface="Calibri" pitchFamily="34" charset="0"/>
              </a:rPr>
              <a:t>der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Rohe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stolica Barselona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5" descr="http://homesthetics.net/wp-content/uploads/2012/11/ludwig_mies_van_der_rohe_barcelona_couc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533400"/>
            <a:ext cx="47625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7" name="Picture 7" descr="http://homesthetics.net/wp-content/uploads/2012/11/barcelona-chai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3886200"/>
            <a:ext cx="447675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8" name="Rectangle 8"/>
          <p:cNvSpPr>
            <a:spLocks noChangeArrowheads="1"/>
          </p:cNvSpPr>
          <p:nvPr/>
        </p:nvSpPr>
        <p:spPr bwMode="auto">
          <a:xfrm>
            <a:off x="533400" y="4876800"/>
            <a:ext cx="328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>
                <a:latin typeface="Calibri" pitchFamily="34" charset="0"/>
              </a:rPr>
              <a:t>Barcelona</a:t>
            </a:r>
            <a:r>
              <a:rPr lang="sr-Latn-CS" dirty="0">
                <a:latin typeface="Calibri" pitchFamily="34" charset="0"/>
              </a:rPr>
              <a:t> couch and chair</a:t>
            </a:r>
          </a:p>
          <a:p>
            <a:r>
              <a:rPr lang="sr-Latn-CS" dirty="0">
                <a:latin typeface="Calibri" pitchFamily="34" charset="0"/>
              </a:rPr>
              <a:t>(Barcelona pavillion, 1928-29)</a:t>
            </a:r>
            <a:r>
              <a:rPr lang="en-US" dirty="0"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5" descr="C:\WINDOWS\Desktop\Bauhaus\van der rohe chai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6488" y="1981200"/>
            <a:ext cx="69310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Rectangle 2"/>
          <p:cNvSpPr>
            <a:spLocks noChangeArrowheads="1"/>
          </p:cNvSpPr>
          <p:nvPr/>
        </p:nvSpPr>
        <p:spPr bwMode="auto">
          <a:xfrm>
            <a:off x="3048000" y="533400"/>
            <a:ext cx="2270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Van der Rohe, Chair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609600"/>
            <a:ext cx="666750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2209800" y="5562600"/>
            <a:ext cx="42309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Van </a:t>
            </a:r>
            <a:r>
              <a:rPr lang="en-US" dirty="0" err="1">
                <a:latin typeface="Calibri" pitchFamily="34" charset="0"/>
              </a:rPr>
              <a:t>der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Rohe</a:t>
            </a:r>
            <a:r>
              <a:rPr lang="en-US" dirty="0">
                <a:latin typeface="Calibri" pitchFamily="34" charset="0"/>
              </a:rPr>
              <a:t> 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1932, </a:t>
            </a:r>
            <a:r>
              <a:rPr lang="sr-Latn-RS" dirty="0" smtClean="0">
                <a:latin typeface="Calibri" pitchFamily="34" charset="0"/>
              </a:rPr>
              <a:t>Kuća </a:t>
            </a:r>
            <a:r>
              <a:rPr lang="en-US" dirty="0" err="1" smtClean="0">
                <a:latin typeface="Calibri" pitchFamily="34" charset="0"/>
              </a:rPr>
              <a:t>Tugendhat</a:t>
            </a:r>
            <a:r>
              <a:rPr lang="sr-Latn-CS" dirty="0" smtClean="0">
                <a:latin typeface="Calibri" pitchFamily="34" charset="0"/>
              </a:rPr>
              <a:t>, Brno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0" y="1195388"/>
            <a:ext cx="66675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3200400" y="5943600"/>
            <a:ext cx="2307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1932, </a:t>
            </a:r>
            <a:r>
              <a:rPr lang="sr-Latn-RS" dirty="0" smtClean="0">
                <a:latin typeface="Calibri" pitchFamily="34" charset="0"/>
              </a:rPr>
              <a:t>Kuća </a:t>
            </a:r>
            <a:r>
              <a:rPr lang="en-US" dirty="0" err="1" smtClean="0">
                <a:latin typeface="Calibri" pitchFamily="34" charset="0"/>
              </a:rPr>
              <a:t>Tugendhat</a:t>
            </a:r>
            <a:r>
              <a:rPr lang="en-US" dirty="0" smtClean="0">
                <a:latin typeface="Calibri" pitchFamily="34" charset="0"/>
              </a:rPr>
              <a:t> 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0" y="1162050"/>
            <a:ext cx="66675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3429000" y="6096000"/>
            <a:ext cx="2307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1932, </a:t>
            </a:r>
            <a:r>
              <a:rPr lang="sr-Latn-RS" dirty="0" smtClean="0">
                <a:latin typeface="Calibri" pitchFamily="34" charset="0"/>
              </a:rPr>
              <a:t>Kuća </a:t>
            </a:r>
            <a:r>
              <a:rPr lang="en-US" dirty="0" err="1" smtClean="0">
                <a:latin typeface="Calibri" pitchFamily="34" charset="0"/>
              </a:rPr>
              <a:t>Tugendhat</a:t>
            </a:r>
            <a:r>
              <a:rPr lang="en-US" dirty="0" smtClean="0">
                <a:latin typeface="Calibri" pitchFamily="34" charset="0"/>
              </a:rPr>
              <a:t> 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File:Vila Tugendhat (Brno), onyxová stě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6858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Rectangle 2"/>
          <p:cNvSpPr>
            <a:spLocks noChangeArrowheads="1"/>
          </p:cNvSpPr>
          <p:nvPr/>
        </p:nvSpPr>
        <p:spPr bwMode="auto">
          <a:xfrm>
            <a:off x="2971800" y="152400"/>
            <a:ext cx="29825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Kuća </a:t>
            </a:r>
            <a:r>
              <a:rPr lang="en-US" dirty="0" err="1" smtClean="0">
                <a:latin typeface="Calibri" pitchFamily="34" charset="0"/>
              </a:rPr>
              <a:t>Tugendhat</a:t>
            </a:r>
            <a:r>
              <a:rPr lang="sr-Latn-RS" dirty="0" smtClean="0">
                <a:latin typeface="Calibri" pitchFamily="34" charset="0"/>
              </a:rPr>
              <a:t>: dnevna soba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oubor:Tugendhat zevnit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File:Tugendhat living roo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File:Tugendhat vi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5" descr="File:Bauhaus Chair Breue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04800"/>
            <a:ext cx="60864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Rectangle 6"/>
          <p:cNvSpPr>
            <a:spLocks noChangeArrowheads="1"/>
          </p:cNvSpPr>
          <p:nvPr/>
        </p:nvSpPr>
        <p:spPr bwMode="auto">
          <a:xfrm>
            <a:off x="2362200" y="6096000"/>
            <a:ext cx="4114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sr-Latn-RS" b="1" dirty="0" smtClean="0">
                <a:latin typeface="Calibri" pitchFamily="34" charset="0"/>
              </a:rPr>
              <a:t>M. </a:t>
            </a:r>
            <a:r>
              <a:rPr lang="en-US" b="1" dirty="0" smtClean="0">
                <a:latin typeface="Calibri" pitchFamily="34" charset="0"/>
              </a:rPr>
              <a:t>Breuer</a:t>
            </a:r>
            <a:r>
              <a:rPr lang="sr-Latn-RS" b="1" dirty="0" smtClean="0">
                <a:latin typeface="Calibri" pitchFamily="34" charset="0"/>
              </a:rPr>
              <a:t>,</a:t>
            </a:r>
            <a:r>
              <a:rPr lang="sr-Latn-CS" b="1" dirty="0" smtClean="0">
                <a:latin typeface="Calibri" pitchFamily="34" charset="0"/>
              </a:rPr>
              <a:t> </a:t>
            </a:r>
            <a:r>
              <a:rPr lang="sr-Latn-RS" b="1" dirty="0" smtClean="0">
                <a:latin typeface="Calibri" pitchFamily="34" charset="0"/>
              </a:rPr>
              <a:t>Stolica </a:t>
            </a:r>
            <a:r>
              <a:rPr lang="en-US" b="1" dirty="0" err="1" smtClean="0"/>
              <a:t>Wassily</a:t>
            </a:r>
            <a:r>
              <a:rPr lang="sr-Latn-RS" b="1" dirty="0" smtClean="0"/>
              <a:t> </a:t>
            </a:r>
            <a:r>
              <a:rPr lang="sr-Latn-CS" b="1" dirty="0" smtClean="0">
                <a:latin typeface="Calibri" pitchFamily="34" charset="0"/>
              </a:rPr>
              <a:t>(</a:t>
            </a:r>
            <a:r>
              <a:rPr lang="en-US" b="1" dirty="0">
                <a:latin typeface="Calibri" pitchFamily="34" charset="0"/>
              </a:rPr>
              <a:t>Model B3</a:t>
            </a:r>
            <a:r>
              <a:rPr lang="en-US" dirty="0">
                <a:latin typeface="Calibri" pitchFamily="34" charset="0"/>
              </a:rPr>
              <a:t> </a:t>
            </a:r>
            <a:r>
              <a:rPr lang="sr-Latn-CS" dirty="0">
                <a:latin typeface="Calibri" pitchFamily="34" charset="0"/>
              </a:rPr>
              <a:t>)</a:t>
            </a:r>
            <a:r>
              <a:rPr lang="sr-Latn-CS" b="1" dirty="0">
                <a:latin typeface="Calibri" pitchFamily="34" charset="0"/>
              </a:rPr>
              <a:t>,</a:t>
            </a:r>
            <a:r>
              <a:rPr lang="en-US" b="1" dirty="0">
                <a:latin typeface="Calibri" pitchFamily="34" charset="0"/>
              </a:rPr>
              <a:t> </a:t>
            </a:r>
          </a:p>
          <a:p>
            <a:pPr eaLnBrk="0" hangingPunct="0"/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://homesthetics.net/wp-content/uploads/2012/11/mies-tugenhat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81000"/>
            <a:ext cx="6905625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3733800" y="6324600"/>
            <a:ext cx="21805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Kuća </a:t>
            </a:r>
            <a:r>
              <a:rPr lang="en-US" dirty="0" err="1" smtClean="0">
                <a:latin typeface="Calibri" pitchFamily="34" charset="0"/>
              </a:rPr>
              <a:t>Tugendhat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: sto</a:t>
            </a:r>
            <a:r>
              <a:rPr lang="en-US" dirty="0" smtClean="0">
                <a:latin typeface="Calibri" pitchFamily="34" charset="0"/>
              </a:rPr>
              <a:t> 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://4.bp.blogspot.com/-OZzksgKZS0k/Ui263UZF7VI/AAAAAAAAVTg/QjbmQSpcfzY/s1600/P10406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09600"/>
            <a:ext cx="8153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2"/>
          <p:cNvSpPr>
            <a:spLocks noChangeArrowheads="1"/>
          </p:cNvSpPr>
          <p:nvPr/>
        </p:nvSpPr>
        <p:spPr bwMode="auto">
          <a:xfrm>
            <a:off x="1143000" y="152400"/>
            <a:ext cx="7467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A Tugendhat table designed by architect Mies Van Der Rohe</a:t>
            </a:r>
            <a:r>
              <a:rPr lang="sr-Latn-CS">
                <a:latin typeface="Calibri" pitchFamily="34" charset="0"/>
              </a:rPr>
              <a:t>, MoMA</a:t>
            </a: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5" descr="http://homesthetics.net/wp-content/uploads/2012/11/brno-flat-chair-profi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002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5" name="Rectangle 6"/>
          <p:cNvSpPr>
            <a:spLocks noChangeArrowheads="1"/>
          </p:cNvSpPr>
          <p:nvPr/>
        </p:nvSpPr>
        <p:spPr bwMode="auto">
          <a:xfrm>
            <a:off x="5791200" y="6172200"/>
            <a:ext cx="30827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Kuća </a:t>
            </a:r>
            <a:r>
              <a:rPr lang="en-US" dirty="0" err="1" smtClean="0">
                <a:latin typeface="Calibri" pitchFamily="34" charset="0"/>
              </a:rPr>
              <a:t>Tugendhat</a:t>
            </a:r>
            <a:r>
              <a:rPr lang="sr-Latn-RS" dirty="0" smtClean="0">
                <a:latin typeface="Calibri" pitchFamily="34" charset="0"/>
              </a:rPr>
              <a:t>: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(</a:t>
            </a:r>
            <a:r>
              <a:rPr lang="en-US" dirty="0" smtClean="0">
                <a:latin typeface="Calibri" pitchFamily="34" charset="0"/>
              </a:rPr>
              <a:t>Brno</a:t>
            </a:r>
            <a:r>
              <a:rPr lang="sr-Latn-RS" dirty="0" smtClean="0">
                <a:latin typeface="Calibri" pitchFamily="34" charset="0"/>
              </a:rPr>
              <a:t>)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stolica</a:t>
            </a:r>
            <a:r>
              <a:rPr lang="en-US" dirty="0" smtClean="0">
                <a:latin typeface="Calibri" pitchFamily="34" charset="0"/>
              </a:rPr>
              <a:t> 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1059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0"/>
            <a:ext cx="3429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5" descr="http://homesthetics.net/wp-content/uploads/2012/11/MR-armchair-1stdib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533400"/>
            <a:ext cx="5781675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9" name="Rectangle 6"/>
          <p:cNvSpPr>
            <a:spLocks noChangeArrowheads="1"/>
          </p:cNvSpPr>
          <p:nvPr/>
        </p:nvSpPr>
        <p:spPr bwMode="auto">
          <a:xfrm>
            <a:off x="7239000" y="6019800"/>
            <a:ext cx="155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Calibri" pitchFamily="34" charset="0"/>
              </a:rPr>
              <a:t>MR armchair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638" y="0"/>
            <a:ext cx="371633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7725" y="2571750"/>
            <a:ext cx="44862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4" name="Rectangle 6"/>
          <p:cNvSpPr>
            <a:spLocks noChangeArrowheads="1"/>
          </p:cNvSpPr>
          <p:nvPr/>
        </p:nvSpPr>
        <p:spPr bwMode="auto">
          <a:xfrm>
            <a:off x="5029200" y="1905000"/>
            <a:ext cx="36829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Van </a:t>
            </a:r>
            <a:r>
              <a:rPr lang="en-US" dirty="0" err="1" smtClean="0">
                <a:latin typeface="Calibri" pitchFamily="34" charset="0"/>
              </a:rPr>
              <a:t>der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Rohe</a:t>
            </a:r>
            <a:r>
              <a:rPr lang="en-US" dirty="0" smtClean="0">
                <a:latin typeface="Calibri" pitchFamily="34" charset="0"/>
              </a:rPr>
              <a:t> 1927</a:t>
            </a:r>
            <a:r>
              <a:rPr lang="en-US" dirty="0">
                <a:latin typeface="Calibri" pitchFamily="34" charset="0"/>
              </a:rPr>
              <a:t>, MR </a:t>
            </a:r>
            <a:r>
              <a:rPr lang="sr-Latn-RS" dirty="0" smtClean="0">
                <a:latin typeface="Calibri" pitchFamily="34" charset="0"/>
              </a:rPr>
              <a:t>stočić za kafu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12645" name="Rectangle 7"/>
          <p:cNvSpPr>
            <a:spLocks noChangeArrowheads="1"/>
          </p:cNvSpPr>
          <p:nvPr/>
        </p:nvSpPr>
        <p:spPr bwMode="auto">
          <a:xfrm>
            <a:off x="304801" y="4495800"/>
            <a:ext cx="3429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Van </a:t>
            </a:r>
            <a:r>
              <a:rPr lang="en-US" dirty="0" err="1" smtClean="0">
                <a:latin typeface="Calibri" pitchFamily="34" charset="0"/>
              </a:rPr>
              <a:t>der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Rohe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</a:rPr>
              <a:t> 1927</a:t>
            </a:r>
            <a:r>
              <a:rPr lang="en-US" dirty="0">
                <a:latin typeface="Calibri" pitchFamily="34" charset="0"/>
              </a:rPr>
              <a:t>, MR </a:t>
            </a:r>
            <a:r>
              <a:rPr lang="sr-Latn-RS" dirty="0" smtClean="0">
                <a:latin typeface="Calibri" pitchFamily="34" charset="0"/>
              </a:rPr>
              <a:t>fotelja</a:t>
            </a:r>
          </a:p>
          <a:p>
            <a:r>
              <a:rPr lang="en-US" dirty="0" smtClean="0">
                <a:hlinkClick r:id="rId4"/>
              </a:rPr>
              <a:t>https://www.metmuseum.org/art/collection/search/482117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5" descr="http://homesthetics.net/wp-content/uploads/2012/11/mies_van_der_rohe_lounge_chai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0"/>
            <a:ext cx="5781675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Rectangle 6"/>
          <p:cNvSpPr>
            <a:spLocks noChangeArrowheads="1"/>
          </p:cNvSpPr>
          <p:nvPr/>
        </p:nvSpPr>
        <p:spPr bwMode="auto">
          <a:xfrm>
            <a:off x="3352800" y="6172200"/>
            <a:ext cx="2317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Van </a:t>
            </a:r>
            <a:r>
              <a:rPr lang="en-US" dirty="0" err="1" smtClean="0">
                <a:latin typeface="Calibri" pitchFamily="34" charset="0"/>
              </a:rPr>
              <a:t>der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Rohe</a:t>
            </a:r>
            <a:r>
              <a:rPr lang="sr-Latn-RS" dirty="0" smtClean="0">
                <a:latin typeface="Calibri" pitchFamily="34" charset="0"/>
              </a:rPr>
              <a:t>, Šezlong</a:t>
            </a:r>
            <a:r>
              <a:rPr lang="en-US" dirty="0" smtClean="0">
                <a:latin typeface="Calibri" pitchFamily="34" charset="0"/>
              </a:rPr>
              <a:t> 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5" descr="http://homesthetics.net/wp-content/uploads/2012/11/aaf02blackleatherlounge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81675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Rectangle 6"/>
          <p:cNvSpPr>
            <a:spLocks noChangeArrowheads="1"/>
          </p:cNvSpPr>
          <p:nvPr/>
        </p:nvSpPr>
        <p:spPr bwMode="auto">
          <a:xfrm>
            <a:off x="5257800" y="6324600"/>
            <a:ext cx="31688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Mies</a:t>
            </a:r>
            <a:r>
              <a:rPr lang="en-US" dirty="0">
                <a:latin typeface="Calibri" pitchFamily="34" charset="0"/>
              </a:rPr>
              <a:t> Van </a:t>
            </a:r>
            <a:r>
              <a:rPr lang="en-US" dirty="0" err="1">
                <a:latin typeface="Calibri" pitchFamily="34" charset="0"/>
              </a:rPr>
              <a:t>Der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Rohe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</a:rPr>
              <a:t> MR </a:t>
            </a:r>
            <a:r>
              <a:rPr lang="sr-Latn-RS" dirty="0" smtClean="0">
                <a:latin typeface="Calibri" pitchFamily="34" charset="0"/>
              </a:rPr>
              <a:t>Šezlong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5" descr="C:\WINDOWS\Desktop\Bauhaus\Herbert Meyer pho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04800"/>
            <a:ext cx="32194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Rectangle 2"/>
          <p:cNvSpPr>
            <a:spLocks noChangeArrowheads="1"/>
          </p:cNvSpPr>
          <p:nvPr/>
        </p:nvSpPr>
        <p:spPr bwMode="auto">
          <a:xfrm>
            <a:off x="228600" y="4724400"/>
            <a:ext cx="365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Hans Emil "</a:t>
            </a:r>
            <a:r>
              <a:rPr lang="en-US" b="1" dirty="0" err="1" smtClean="0"/>
              <a:t>Hannes</a:t>
            </a:r>
            <a:r>
              <a:rPr lang="en-US" b="1" dirty="0" smtClean="0"/>
              <a:t>" Meyer</a:t>
            </a:r>
            <a:r>
              <a:rPr lang="en-US" dirty="0" smtClean="0"/>
              <a:t> (1889 –</a:t>
            </a:r>
            <a:r>
              <a:rPr lang="sr-Latn-RS" dirty="0" smtClean="0"/>
              <a:t>1</a:t>
            </a:r>
            <a:r>
              <a:rPr lang="en-US" dirty="0" smtClean="0"/>
              <a:t>954</a:t>
            </a:r>
            <a:r>
              <a:rPr lang="sr-Latn-RS" dirty="0" smtClean="0"/>
              <a:t>)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15716" name="Picture 1029" descr="C:\WINDOWS\Desktop\Bauhaus\H Meyer chai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2133600"/>
            <a:ext cx="290353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5" descr="C:\WINDOWS\Desktop\Bauhaus\bauhaus teapot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43200"/>
            <a:ext cx="41878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9" name="Picture 5" descr="C:\WINDOWS\Desktop\Bauhaus\bauhaus tease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2500" y="2743200"/>
            <a:ext cx="31115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0" name="Rectangle 3"/>
          <p:cNvSpPr>
            <a:spLocks noChangeArrowheads="1"/>
          </p:cNvSpPr>
          <p:nvPr/>
        </p:nvSpPr>
        <p:spPr bwMode="auto">
          <a:xfrm>
            <a:off x="7207250" y="1905000"/>
            <a:ext cx="193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Bauhaus Tea Set</a:t>
            </a:r>
          </a:p>
        </p:txBody>
      </p:sp>
      <p:sp>
        <p:nvSpPr>
          <p:cNvPr id="116741" name="Rectangle 4"/>
          <p:cNvSpPr>
            <a:spLocks noChangeArrowheads="1"/>
          </p:cNvSpPr>
          <p:nvPr/>
        </p:nvSpPr>
        <p:spPr bwMode="auto">
          <a:xfrm>
            <a:off x="381000" y="2133600"/>
            <a:ext cx="1847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Bauhaus Teapot</a:t>
            </a:r>
          </a:p>
        </p:txBody>
      </p:sp>
      <p:pic>
        <p:nvPicPr>
          <p:cNvPr id="116742" name="Picture 5" descr="C:\WINDOWS\Desktop\Bauhaus\bauhaus tea liquo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0"/>
            <a:ext cx="27749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3" name="Rectangle 6"/>
          <p:cNvSpPr>
            <a:spLocks noChangeArrowheads="1"/>
          </p:cNvSpPr>
          <p:nvPr/>
        </p:nvSpPr>
        <p:spPr bwMode="auto">
          <a:xfrm>
            <a:off x="762000" y="152400"/>
            <a:ext cx="2617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Bauhaus Teapot, Liquor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3 İçerik Yer Tutucusu" descr="http://www.dezeen.com/wp-content/uploads/2007/12/8459-tea-infuser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057400"/>
            <a:ext cx="5105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Rectangle 2"/>
          <p:cNvSpPr>
            <a:spLocks noChangeArrowheads="1"/>
          </p:cNvSpPr>
          <p:nvPr/>
        </p:nvSpPr>
        <p:spPr bwMode="auto">
          <a:xfrm>
            <a:off x="457200" y="1676400"/>
            <a:ext cx="4189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dirty="0">
                <a:latin typeface="Bauhaus 93" pitchFamily="82" charset="0"/>
              </a:rPr>
              <a:t>A 1927 tea infuser by Marianne Brandt 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17764" name="Picture 2" descr="G:\bauhaus\270823905_952cc45cd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228600"/>
            <a:ext cx="3281363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4 Resim" descr="5488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3902075"/>
            <a:ext cx="3581400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6" name="Rectangle 5"/>
          <p:cNvSpPr>
            <a:spLocks noChangeArrowheads="1"/>
          </p:cNvSpPr>
          <p:nvPr/>
        </p:nvSpPr>
        <p:spPr bwMode="auto">
          <a:xfrm>
            <a:off x="6248400" y="3352800"/>
            <a:ext cx="24769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dirty="0">
                <a:latin typeface="Bauhaus 93" pitchFamily="82" charset="0"/>
              </a:rPr>
              <a:t>NEUM </a:t>
            </a:r>
            <a:r>
              <a:rPr lang="tr-TR" dirty="0" smtClean="0">
                <a:latin typeface="Bauhaus 93" pitchFamily="82" charset="0"/>
              </a:rPr>
              <a:t>SLUTZKY</a:t>
            </a:r>
            <a:r>
              <a:rPr lang="sr-Latn-RS" dirty="0" smtClean="0">
                <a:latin typeface="Bauhaus 93" pitchFamily="82" charset="0"/>
              </a:rPr>
              <a:t>,</a:t>
            </a:r>
            <a:r>
              <a:rPr lang="tr-TR" dirty="0" smtClean="0">
                <a:latin typeface="Bauhaus 93" pitchFamily="82" charset="0"/>
              </a:rPr>
              <a:t> </a:t>
            </a:r>
            <a:r>
              <a:rPr lang="sr-Latn-RS" dirty="0" smtClean="0">
                <a:latin typeface="Bauhaus 93" pitchFamily="82" charset="0"/>
              </a:rPr>
              <a:t>Cajnik</a:t>
            </a:r>
            <a:endParaRPr lang="tr-TR" dirty="0">
              <a:latin typeface="Bauhaus 93" pitchFamily="8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5" descr="File:Bauhaus-Dessau inn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900113"/>
            <a:ext cx="762000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Rectangle 6"/>
          <p:cNvSpPr>
            <a:spLocks noChangeArrowheads="1"/>
          </p:cNvSpPr>
          <p:nvPr/>
        </p:nvSpPr>
        <p:spPr bwMode="auto">
          <a:xfrm>
            <a:off x="2209800" y="6096000"/>
            <a:ext cx="416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sr-Latn-RS" b="1" dirty="0" smtClean="0">
                <a:latin typeface="Calibri" pitchFamily="34" charset="0"/>
              </a:rPr>
              <a:t>Stolica </a:t>
            </a:r>
            <a:r>
              <a:rPr lang="en-US" b="1" dirty="0" err="1" smtClean="0"/>
              <a:t>Wassily</a:t>
            </a:r>
            <a:r>
              <a:rPr lang="sr-Latn-RS" b="1" dirty="0" smtClean="0"/>
              <a:t> u zgradi Bauhausa, Desau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http://1.bp.blogspot.com/-4lkKPnVWcCc/UiswFDT9eoI/AAAAAAAAVPE/QWfJh-zQ-2E/s1600/P10406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838200"/>
            <a:ext cx="7518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Rectangle 2"/>
          <p:cNvSpPr>
            <a:spLocks noChangeArrowheads="1"/>
          </p:cNvSpPr>
          <p:nvPr/>
        </p:nvSpPr>
        <p:spPr bwMode="auto">
          <a:xfrm>
            <a:off x="2209800" y="152400"/>
            <a:ext cx="495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Marianne Brandt</a:t>
            </a:r>
            <a:r>
              <a:rPr lang="sr-Latn-CS" dirty="0">
                <a:latin typeface="Calibri" pitchFamily="34" charset="0"/>
              </a:rPr>
              <a:t>,</a:t>
            </a:r>
            <a:r>
              <a:rPr lang="en-US" dirty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pepeljare</a:t>
            </a:r>
            <a:r>
              <a:rPr lang="sr-Latn-CS" dirty="0" smtClean="0">
                <a:latin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1920</a:t>
            </a:r>
            <a:r>
              <a:rPr lang="sr-Latn-CS" dirty="0">
                <a:latin typeface="Calibri" pitchFamily="34" charset="0"/>
              </a:rPr>
              <a:t>, MoMA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1" name="Rectangle 5"/>
          <p:cNvSpPr>
            <a:spLocks noChangeArrowheads="1"/>
          </p:cNvSpPr>
          <p:nvPr/>
        </p:nvSpPr>
        <p:spPr bwMode="auto">
          <a:xfrm>
            <a:off x="7239000" y="4038600"/>
            <a:ext cx="16002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Typewriter "Olivetti Studio 42" designed by the Bauhaus-alumni Alexander Schawinsky in 1936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5" descr="C:\WINDOWS\Desktop\Bauhaus\bauhaus fabri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0"/>
            <a:ext cx="233203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Rectangle 2"/>
          <p:cNvSpPr>
            <a:spLocks noChangeArrowheads="1"/>
          </p:cNvSpPr>
          <p:nvPr/>
        </p:nvSpPr>
        <p:spPr bwMode="auto">
          <a:xfrm>
            <a:off x="2971800" y="457200"/>
            <a:ext cx="17340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Bauhaus </a:t>
            </a:r>
            <a:r>
              <a:rPr lang="sr-Latn-RS" dirty="0" smtClean="0">
                <a:latin typeface="Calibri" pitchFamily="34" charset="0"/>
              </a:rPr>
              <a:t>tkanina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20836" name="Picture 5" descr="C:\WINDOWS\Desktop\Bauhaus\bauhaus crad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2438400"/>
            <a:ext cx="508158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7" name="Rectangle 4"/>
          <p:cNvSpPr>
            <a:spLocks noChangeArrowheads="1"/>
          </p:cNvSpPr>
          <p:nvPr/>
        </p:nvSpPr>
        <p:spPr bwMode="auto">
          <a:xfrm>
            <a:off x="7010400" y="1828800"/>
            <a:ext cx="1739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Bauhaus </a:t>
            </a:r>
            <a:r>
              <a:rPr lang="sr-Latn-RS" dirty="0" smtClean="0">
                <a:latin typeface="Calibri" pitchFamily="34" charset="0"/>
              </a:rPr>
              <a:t>kolevka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4" descr="bauha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53000" cy="353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9" name="Picture 6" descr="typart3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3155950"/>
            <a:ext cx="4953000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257800" y="228600"/>
            <a:ext cx="3413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Gunta</a:t>
            </a:r>
            <a:r>
              <a:rPr lang="en-US" dirty="0" smtClean="0"/>
              <a:t> </a:t>
            </a:r>
            <a:r>
              <a:rPr lang="en-US" dirty="0" err="1" smtClean="0"/>
              <a:t>Stölzl</a:t>
            </a:r>
            <a:r>
              <a:rPr lang="sr-Latn-RS" dirty="0" smtClean="0"/>
              <a:t> (1</a:t>
            </a:r>
            <a:r>
              <a:rPr lang="en-US" dirty="0" smtClean="0"/>
              <a:t>897 –1983</a:t>
            </a:r>
            <a:r>
              <a:rPr lang="sr-Latn-RS" dirty="0" smtClean="0"/>
              <a:t>), tkanina</a:t>
            </a: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6" name="Picture 4" descr="Anni Albers exhibition at Tate Moder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81000"/>
            <a:ext cx="6180137" cy="618013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553200" y="5943600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b="1" dirty="0" smtClean="0"/>
              <a:t>Ani Albers, Nacrt za tapiseriju</a:t>
            </a:r>
            <a:r>
              <a:rPr lang="en-US" b="1" dirty="0" smtClean="0"/>
              <a:t>, 1926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Anni Albers, Black White Yellow, 1926, re-woven by Gunta Stölzl, 1965, cotton and silk, 203.8 x 120.3 cm - © 2018 The Josef and Anni Albers Foundation/Artists Rights Society (ARS), New York/DACS, London, photo © 2018 The Metropolitan Museum of A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314"/>
            <a:ext cx="4398990" cy="686731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495800" y="5715000"/>
            <a:ext cx="441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 smtClean="0"/>
              <a:t>A</a:t>
            </a:r>
            <a:r>
              <a:rPr lang="en-US" dirty="0" err="1" smtClean="0"/>
              <a:t>ni</a:t>
            </a:r>
            <a:r>
              <a:rPr lang="en-US" dirty="0" smtClean="0"/>
              <a:t> Albers, </a:t>
            </a:r>
            <a:r>
              <a:rPr lang="sr-Latn-RS" dirty="0" smtClean="0"/>
              <a:t>Crno, belo, žuto</a:t>
            </a:r>
            <a:r>
              <a:rPr lang="en-US" dirty="0" smtClean="0"/>
              <a:t>' (1926/ </a:t>
            </a:r>
            <a:r>
              <a:rPr lang="en-US" dirty="0" err="1" smtClean="0"/>
              <a:t>Gunta</a:t>
            </a:r>
            <a:r>
              <a:rPr lang="en-US" dirty="0" smtClean="0"/>
              <a:t> </a:t>
            </a:r>
            <a:r>
              <a:rPr lang="en-US" dirty="0" err="1" smtClean="0"/>
              <a:t>Stölzl</a:t>
            </a:r>
            <a:r>
              <a:rPr lang="sr-Latn-RS" dirty="0" smtClean="0"/>
              <a:t>  ponovo tkala </a:t>
            </a:r>
            <a:r>
              <a:rPr lang="en-US" dirty="0" smtClean="0"/>
              <a:t>1965)</a:t>
            </a:r>
            <a:r>
              <a:rPr lang="sr-Latn-RS" dirty="0" smtClean="0"/>
              <a:t>, pamuk i svila</a:t>
            </a:r>
            <a:r>
              <a:rPr lang="en-US" dirty="0" smtClean="0"/>
              <a:t>,</a:t>
            </a:r>
            <a:r>
              <a:rPr lang="sr-Latn-RS" dirty="0" smtClean="0"/>
              <a:t> </a:t>
            </a:r>
            <a:r>
              <a:rPr lang="en-US" dirty="0" smtClean="0"/>
              <a:t>2032 x 1207 mm.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Anni Albers exhibition at Tate Moder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"/>
            <a:ext cx="5486399" cy="54864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267200" y="6019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Latn-RS" b="1" dirty="0" smtClean="0"/>
              <a:t>Ani Albers, studija efekta konstrukcija tkanja</a:t>
            </a:r>
            <a:r>
              <a:rPr lang="en-US" b="1" dirty="0" smtClean="0"/>
              <a:t>, n</a:t>
            </a:r>
            <a:r>
              <a:rPr lang="sr-Latn-RS" b="1" dirty="0" smtClean="0"/>
              <a:t>edatovano</a:t>
            </a:r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5" descr="C:\WINDOWS\Desktop\Bauhaus\Bayer Bauhaus Fo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533400"/>
            <a:ext cx="777240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3" name="Rectangle 2"/>
          <p:cNvSpPr>
            <a:spLocks noChangeArrowheads="1"/>
          </p:cNvSpPr>
          <p:nvPr/>
        </p:nvSpPr>
        <p:spPr bwMode="auto">
          <a:xfrm>
            <a:off x="304800" y="152400"/>
            <a:ext cx="4295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Herbert Bayer</a:t>
            </a:r>
            <a:r>
              <a:rPr lang="sr-Latn-RS" dirty="0" smtClean="0"/>
              <a:t> (</a:t>
            </a:r>
            <a:r>
              <a:rPr lang="en-US" dirty="0" smtClean="0"/>
              <a:t>1900 –1985</a:t>
            </a:r>
            <a:r>
              <a:rPr lang="sr-Latn-RS" dirty="0" smtClean="0"/>
              <a:t>)</a:t>
            </a:r>
            <a:r>
              <a:rPr lang="sr-Latn-RS" dirty="0" smtClean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Bauhaus Font 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22884" name="Picture 5" descr="C:\WINDOWS\Desktop\Bauhaus\Bauhaus Fon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2743200"/>
            <a:ext cx="2311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5" name="Rectangle 4"/>
          <p:cNvSpPr>
            <a:spLocks noChangeArrowheads="1"/>
          </p:cNvSpPr>
          <p:nvPr/>
        </p:nvSpPr>
        <p:spPr bwMode="auto">
          <a:xfrm>
            <a:off x="4572000" y="6248400"/>
            <a:ext cx="162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Bauhaus Font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C:\Documents and Settings\ECCE\Desktop\bauhaus\anticlopedia__futurist_bauhaus_design_PICT00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847725"/>
            <a:ext cx="4286250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Rectangle 2"/>
          <p:cNvSpPr>
            <a:spLocks noChangeArrowheads="1"/>
          </p:cNvSpPr>
          <p:nvPr/>
        </p:nvSpPr>
        <p:spPr bwMode="auto">
          <a:xfrm>
            <a:off x="6019800" y="381000"/>
            <a:ext cx="2944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dirty="0" smtClean="0">
                <a:latin typeface="Bauhaus 93" pitchFamily="82" charset="0"/>
              </a:rPr>
              <a:t>Marianne Brandt desklamp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23908" name="Picture 13" descr="la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752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9" name="Rectangle 4"/>
          <p:cNvSpPr>
            <a:spLocks noChangeArrowheads="1"/>
          </p:cNvSpPr>
          <p:nvPr/>
        </p:nvSpPr>
        <p:spPr bwMode="auto">
          <a:xfrm>
            <a:off x="0" y="3810000"/>
            <a:ext cx="457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latin typeface="Calibri" pitchFamily="34" charset="0"/>
              </a:rPr>
              <a:t>Marianne Brandt </a:t>
            </a:r>
            <a:r>
              <a:rPr lang="sr-Latn-RS" b="1" dirty="0" smtClean="0">
                <a:latin typeface="Calibri" pitchFamily="34" charset="0"/>
              </a:rPr>
              <a:t>i</a:t>
            </a:r>
            <a:r>
              <a:rPr lang="en-US" b="1" dirty="0" smtClean="0">
                <a:latin typeface="Calibri" pitchFamily="34" charset="0"/>
              </a:rPr>
              <a:t> Hans </a:t>
            </a:r>
            <a:r>
              <a:rPr lang="en-US" b="1" dirty="0" err="1" smtClean="0">
                <a:latin typeface="Calibri" pitchFamily="34" charset="0"/>
              </a:rPr>
              <a:t>Przyrembel</a:t>
            </a:r>
            <a:r>
              <a:rPr lang="sr-Latn-RS" b="1" dirty="0" smtClean="0">
                <a:latin typeface="Calibri" pitchFamily="34" charset="0"/>
              </a:rPr>
              <a:t>,</a:t>
            </a:r>
            <a:r>
              <a:rPr lang="en-US" b="1" dirty="0" smtClean="0">
                <a:latin typeface="Calibri" pitchFamily="34" charset="0"/>
              </a:rPr>
              <a:t> Bauhaus </a:t>
            </a:r>
            <a:r>
              <a:rPr lang="sr-Latn-RS" b="1" dirty="0" smtClean="0">
                <a:latin typeface="Calibri" pitchFamily="34" charset="0"/>
              </a:rPr>
              <a:t>luster</a:t>
            </a:r>
            <a:r>
              <a:rPr lang="en-US" b="1" dirty="0" smtClean="0">
                <a:latin typeface="Calibri" pitchFamily="34" charset="0"/>
              </a:rPr>
              <a:t>, </a:t>
            </a:r>
            <a:r>
              <a:rPr lang="en-US" b="1" dirty="0">
                <a:latin typeface="Calibri" pitchFamily="34" charset="0"/>
              </a:rPr>
              <a:t>1925.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://2.bp.blogspot.com/-c7tLx6JXzWY/UisvcuU13TI/AAAAAAAAVO8/UET0n01nuzc/s1600/P10406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-50800"/>
            <a:ext cx="5181600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1" name="Rectangle 2"/>
          <p:cNvSpPr>
            <a:spLocks noChangeArrowheads="1"/>
          </p:cNvSpPr>
          <p:nvPr/>
        </p:nvSpPr>
        <p:spPr bwMode="auto">
          <a:xfrm>
            <a:off x="304800" y="304800"/>
            <a:ext cx="350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smtClean="0">
                <a:latin typeface="Calibri" pitchFamily="34" charset="0"/>
              </a:rPr>
              <a:t>Wilhelm </a:t>
            </a:r>
            <a:r>
              <a:rPr lang="en-US" dirty="0" err="1" smtClean="0">
                <a:latin typeface="Calibri" pitchFamily="34" charset="0"/>
              </a:rPr>
              <a:t>Wagenfeld</a:t>
            </a:r>
            <a:r>
              <a:rPr lang="sr-Latn-RS" dirty="0" smtClean="0">
                <a:latin typeface="Calibri" pitchFamily="34" charset="0"/>
              </a:rPr>
              <a:t>, stona lampa</a:t>
            </a:r>
            <a:r>
              <a:rPr lang="sr-Latn-CS" dirty="0" smtClean="0">
                <a:latin typeface="Calibri" pitchFamily="34" charset="0"/>
              </a:rPr>
              <a:t>, treća decenija 20. veka, </a:t>
            </a:r>
            <a:r>
              <a:rPr lang="sr-Latn-CS" dirty="0">
                <a:latin typeface="Calibri" pitchFamily="34" charset="0"/>
              </a:rPr>
              <a:t>MoMA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5" descr="C:\WINDOWS\Desktop\Bauhaus\breuer chai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33600"/>
            <a:ext cx="30607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5" descr="C:\WINDOWS\Desktop\Bauhaus\Breuer Chair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057400"/>
            <a:ext cx="411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Rectangle 3"/>
          <p:cNvSpPr>
            <a:spLocks noChangeArrowheads="1"/>
          </p:cNvSpPr>
          <p:nvPr/>
        </p:nvSpPr>
        <p:spPr bwMode="auto">
          <a:xfrm>
            <a:off x="533400" y="990600"/>
            <a:ext cx="1492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Breuer Chair</a:t>
            </a:r>
          </a:p>
        </p:txBody>
      </p:sp>
      <p:sp>
        <p:nvSpPr>
          <p:cNvPr id="82949" name="Rectangle 4"/>
          <p:cNvSpPr>
            <a:spLocks noChangeArrowheads="1"/>
          </p:cNvSpPr>
          <p:nvPr/>
        </p:nvSpPr>
        <p:spPr bwMode="auto">
          <a:xfrm>
            <a:off x="5105400" y="1066800"/>
            <a:ext cx="1492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Breuer Chair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4" descr="bauhausLight"/>
          <p:cNvPicPr>
            <a:picLocks noChangeAspect="1" noChangeArrowheads="1"/>
          </p:cNvPicPr>
          <p:nvPr/>
        </p:nvPicPr>
        <p:blipFill>
          <a:blip r:embed="rId2"/>
          <a:srcRect l="16763" t="34723"/>
          <a:stretch>
            <a:fillRect/>
          </a:stretch>
        </p:blipFill>
        <p:spPr bwMode="auto">
          <a:xfrm>
            <a:off x="4114800" y="533400"/>
            <a:ext cx="467995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5" name="Rectangle 2"/>
          <p:cNvSpPr>
            <a:spLocks noChangeArrowheads="1"/>
          </p:cNvSpPr>
          <p:nvPr/>
        </p:nvSpPr>
        <p:spPr bwMode="auto">
          <a:xfrm>
            <a:off x="304800" y="457200"/>
            <a:ext cx="3581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 dirty="0">
                <a:latin typeface="Calibri" pitchFamily="34" charset="0"/>
              </a:rPr>
              <a:t>Bauhaus </a:t>
            </a:r>
            <a:r>
              <a:rPr lang="sr-Latn-RS" b="1" dirty="0" smtClean="0">
                <a:latin typeface="Calibri" pitchFamily="34" charset="0"/>
              </a:rPr>
              <a:t>rasveta od presovanog metala masovno proizvođena u periodu 1928. i 1930. kada je na mestu direktora Bauhausa bio Hanes Mejer</a:t>
            </a:r>
            <a:endParaRPr lang="en-US" b="1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HallBauha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29050" y="0"/>
            <a:ext cx="5314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9" name="Rectangle 2"/>
          <p:cNvSpPr>
            <a:spLocks noChangeArrowheads="1"/>
          </p:cNvSpPr>
          <p:nvPr/>
        </p:nvSpPr>
        <p:spPr bwMode="auto">
          <a:xfrm>
            <a:off x="609600" y="228600"/>
            <a:ext cx="3048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 dirty="0" smtClean="0">
                <a:latin typeface="Calibri" pitchFamily="34" charset="0"/>
              </a:rPr>
              <a:t>Gropius</a:t>
            </a:r>
            <a:r>
              <a:rPr lang="sr-Latn-RS" b="1" dirty="0" smtClean="0">
                <a:latin typeface="Calibri" pitchFamily="34" charset="0"/>
              </a:rPr>
              <a:t>, 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sr-Latn-RS" b="1" dirty="0" smtClean="0">
                <a:latin typeface="Calibri" pitchFamily="34" charset="0"/>
              </a:rPr>
              <a:t>Velika sala sa Brojerovim nameštajem, </a:t>
            </a:r>
            <a:r>
              <a:rPr lang="en-US" b="1" dirty="0" err="1" smtClean="0">
                <a:latin typeface="Calibri" pitchFamily="34" charset="0"/>
              </a:rPr>
              <a:t>Desau</a:t>
            </a:r>
            <a:r>
              <a:rPr lang="sr-Latn-RS" b="1" dirty="0" smtClean="0">
                <a:latin typeface="Calibri" pitchFamily="34" charset="0"/>
              </a:rPr>
              <a:t>,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b="1" dirty="0">
                <a:latin typeface="Calibri" pitchFamily="34" charset="0"/>
              </a:rPr>
              <a:t>1925-26.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1 Başlık"/>
          <p:cNvSpPr>
            <a:spLocks noGrp="1"/>
          </p:cNvSpPr>
          <p:nvPr>
            <p:ph type="title" idx="4294967295"/>
          </p:nvPr>
        </p:nvSpPr>
        <p:spPr>
          <a:xfrm>
            <a:off x="533400" y="304800"/>
            <a:ext cx="7467600" cy="1295400"/>
          </a:xfrm>
        </p:spPr>
        <p:txBody>
          <a:bodyPr/>
          <a:lstStyle/>
          <a:p>
            <a:r>
              <a:rPr lang="tr-TR" sz="2000"/>
              <a:t>Drawings by Herbert Bayer in the stairway of the main building of the Bauhaus Weimar. Made for the first Bauhaus Exhibition in 1923. </a:t>
            </a:r>
          </a:p>
        </p:txBody>
      </p:sp>
      <p:pic>
        <p:nvPicPr>
          <p:cNvPr id="129027" name="3 İçerik Yer Tutucusu" descr="http://farm3.static.flickr.com/2320/2119751477_52e7bc8eb2.jpg?v=0"/>
          <p:cNvPicPr>
            <a:picLocks noGrp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0" y="1905000"/>
            <a:ext cx="6858000" cy="4419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3 İçerik Yer Tutucusu" descr="http://farm3.static.flickr.com/2069/2119751473_7c94422cc0.jpg?v=0"/>
          <p:cNvPicPr>
            <a:picLocks noGrp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143000" y="1905000"/>
            <a:ext cx="6350000" cy="4229100"/>
          </a:xfrm>
        </p:spPr>
      </p:pic>
      <p:sp>
        <p:nvSpPr>
          <p:cNvPr id="130051" name="1 Başlık"/>
          <p:cNvSpPr>
            <a:spLocks noGrp="1"/>
          </p:cNvSpPr>
          <p:nvPr>
            <p:ph type="title" idx="4294967295"/>
          </p:nvPr>
        </p:nvSpPr>
        <p:spPr>
          <a:xfrm>
            <a:off x="838200" y="533400"/>
            <a:ext cx="7467600" cy="1143000"/>
          </a:xfrm>
        </p:spPr>
        <p:txBody>
          <a:bodyPr/>
          <a:lstStyle/>
          <a:p>
            <a:r>
              <a:rPr lang="tr-TR" sz="2000"/>
              <a:t>Drawings by Herbert Bayer in the stairway of the main building of the Bauhaus Weimar. Made for the first Bauhaus Exhibition in 1923.</a:t>
            </a:r>
            <a:r>
              <a:rPr lang="tr-TR" sz="2000">
                <a:latin typeface="Bauhaus 93" pitchFamily="82" charset="0"/>
              </a:rPr>
              <a:t> </a:t>
            </a:r>
            <a:endParaRPr lang="tr-TR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ttp://1.bp.blogspot.com/-TH8VF0m0EDM/UisxIX-dvvI/AAAAAAAAVPU/me_OE31DqHM/s1600/Living+Room+of+Moholy+Nagy,+19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914400"/>
            <a:ext cx="8059738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Rectangle 4"/>
          <p:cNvSpPr>
            <a:spLocks noChangeArrowheads="1"/>
          </p:cNvSpPr>
          <p:nvPr/>
        </p:nvSpPr>
        <p:spPr bwMode="auto">
          <a:xfrm>
            <a:off x="228600" y="152400"/>
            <a:ext cx="8610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RS" dirty="0" smtClean="0">
                <a:latin typeface="Calibri" pitchFamily="34" charset="0"/>
              </a:rPr>
              <a:t>Apartman </a:t>
            </a:r>
            <a:r>
              <a:rPr lang="en-US" dirty="0" smtClean="0">
                <a:latin typeface="Calibri" pitchFamily="34" charset="0"/>
              </a:rPr>
              <a:t>La</a:t>
            </a:r>
            <a:r>
              <a:rPr lang="sr-Latn-RS" dirty="0" smtClean="0">
                <a:latin typeface="Calibri" pitchFamily="34" charset="0"/>
              </a:rPr>
              <a:t>sla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Mohol</a:t>
            </a:r>
            <a:r>
              <a:rPr lang="sr-Latn-RS" dirty="0" smtClean="0">
                <a:latin typeface="Calibri" pitchFamily="34" charset="0"/>
              </a:rPr>
              <a:t>ji</a:t>
            </a:r>
            <a:r>
              <a:rPr lang="en-US" dirty="0" smtClean="0">
                <a:latin typeface="Calibri" pitchFamily="34" charset="0"/>
              </a:rPr>
              <a:t>-Na</a:t>
            </a:r>
            <a:r>
              <a:rPr lang="sr-Latn-RS" dirty="0" smtClean="0">
                <a:latin typeface="Calibri" pitchFamily="34" charset="0"/>
              </a:rPr>
              <a:t>đa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u kampusu u Desau, 1927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 </a:t>
            </a:r>
            <a:r>
              <a:rPr lang="sr-Latn-CS" dirty="0">
                <a:latin typeface="Calibri" pitchFamily="34" charset="0"/>
              </a:rPr>
              <a:t>(</a:t>
            </a:r>
            <a:r>
              <a:rPr lang="en-US" dirty="0" err="1" smtClean="0">
                <a:latin typeface="Calibri" pitchFamily="34" charset="0"/>
              </a:rPr>
              <a:t>Wagenfeld</a:t>
            </a:r>
            <a:r>
              <a:rPr lang="sr-Latn-RS" dirty="0" smtClean="0">
                <a:latin typeface="Calibri" pitchFamily="34" charset="0"/>
              </a:rPr>
              <a:t>ova</a:t>
            </a:r>
            <a:r>
              <a:rPr lang="en-US" dirty="0" smtClean="0">
                <a:latin typeface="Calibri" pitchFamily="34" charset="0"/>
              </a:rPr>
              <a:t> lamp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and </a:t>
            </a:r>
            <a:r>
              <a:rPr lang="sr-Latn-RS" dirty="0" smtClean="0">
                <a:latin typeface="Calibri" pitchFamily="34" charset="0"/>
              </a:rPr>
              <a:t>Brojerov tubularni nameštaj</a:t>
            </a:r>
            <a:r>
              <a:rPr lang="sr-Latn-CS" dirty="0" smtClean="0">
                <a:latin typeface="Calibri" pitchFamily="34" charset="0"/>
              </a:rPr>
              <a:t>)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5" descr="marcel breuer chair 1928 pic from www.vam.ac.u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0"/>
            <a:ext cx="34417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7" descr="Marcel Breuer S 35 Chai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667000"/>
            <a:ext cx="390525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Rectangle 8"/>
          <p:cNvSpPr>
            <a:spLocks noChangeArrowheads="1"/>
          </p:cNvSpPr>
          <p:nvPr/>
        </p:nvSpPr>
        <p:spPr bwMode="auto">
          <a:xfrm>
            <a:off x="6858000" y="2133600"/>
            <a:ext cx="20015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sr-Latn-RS" b="1" dirty="0" smtClean="0">
                <a:latin typeface="Calibri" pitchFamily="34" charset="0"/>
              </a:rPr>
              <a:t>Brojer, Stolica </a:t>
            </a:r>
            <a:r>
              <a:rPr lang="en-US" b="1" dirty="0" smtClean="0">
                <a:latin typeface="Calibri" pitchFamily="34" charset="0"/>
              </a:rPr>
              <a:t>S </a:t>
            </a:r>
            <a:r>
              <a:rPr lang="en-US" b="1" dirty="0">
                <a:latin typeface="Calibri" pitchFamily="34" charset="0"/>
              </a:rPr>
              <a:t>35 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5" descr="Marcel Breuer Cesca Side Chai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3143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7" descr="Marcel Breuer Cesca Side Chai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81000"/>
            <a:ext cx="405765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9" descr="Marcel Breuer Cesca Side Chai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3528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7" name="Rectangle 10"/>
          <p:cNvSpPr>
            <a:spLocks noChangeArrowheads="1"/>
          </p:cNvSpPr>
          <p:nvPr/>
        </p:nvSpPr>
        <p:spPr bwMode="auto">
          <a:xfrm>
            <a:off x="5105400" y="5562600"/>
            <a:ext cx="3638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b="1">
                <a:latin typeface="Calibri" pitchFamily="34" charset="0"/>
              </a:rPr>
              <a:t>Marcel Breuer Cesca Side Chair</a:t>
            </a:r>
          </a:p>
          <a:p>
            <a:pPr eaLnBrk="0" hangingPunct="0"/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5" descr="C:\WINDOWS\Desktop\Bauhaus\Breuer Chais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0325" y="1981200"/>
            <a:ext cx="64833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ctangle 2"/>
          <p:cNvSpPr>
            <a:spLocks noChangeArrowheads="1"/>
          </p:cNvSpPr>
          <p:nvPr/>
        </p:nvSpPr>
        <p:spPr bwMode="auto">
          <a:xfrm>
            <a:off x="3276600" y="914400"/>
            <a:ext cx="22596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Marsel Brojer,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Šezlong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5" descr="Marcel Breuer F 40 Cantilever Sof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57200"/>
            <a:ext cx="3733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Rectangle 6"/>
          <p:cNvSpPr>
            <a:spLocks noChangeArrowheads="1"/>
          </p:cNvSpPr>
          <p:nvPr/>
        </p:nvSpPr>
        <p:spPr bwMode="auto">
          <a:xfrm>
            <a:off x="533400" y="4876800"/>
            <a:ext cx="34615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sr-Latn-RS" b="1" dirty="0" smtClean="0">
                <a:latin typeface="Calibri" pitchFamily="34" charset="0"/>
              </a:rPr>
              <a:t>Marsel Brojer, </a:t>
            </a:r>
            <a:r>
              <a:rPr lang="en-US" b="1" dirty="0" smtClean="0">
                <a:latin typeface="Calibri" pitchFamily="34" charset="0"/>
              </a:rPr>
              <a:t>F </a:t>
            </a:r>
            <a:r>
              <a:rPr lang="en-US" b="1" dirty="0">
                <a:latin typeface="Calibri" pitchFamily="34" charset="0"/>
              </a:rPr>
              <a:t>40 Cantilever Sofa</a:t>
            </a:r>
          </a:p>
          <a:p>
            <a:pPr eaLnBrk="0" hangingPunct="0"/>
            <a:endParaRPr lang="en-US" dirty="0">
              <a:latin typeface="Calibri" pitchFamily="34" charset="0"/>
            </a:endParaRPr>
          </a:p>
        </p:txBody>
      </p:sp>
      <p:pic>
        <p:nvPicPr>
          <p:cNvPr id="87044" name="Picture 8" descr="Marcel Breuer B 9 Side Tabl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3505200"/>
            <a:ext cx="3143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5" name="Rectangle 9"/>
          <p:cNvSpPr>
            <a:spLocks noChangeArrowheads="1"/>
          </p:cNvSpPr>
          <p:nvPr/>
        </p:nvSpPr>
        <p:spPr bwMode="auto">
          <a:xfrm>
            <a:off x="5410200" y="2209800"/>
            <a:ext cx="29851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sr-Latn-RS" b="1" dirty="0" smtClean="0">
                <a:latin typeface="Calibri" pitchFamily="34" charset="0"/>
              </a:rPr>
              <a:t>Marsel Brojer, </a:t>
            </a:r>
            <a:r>
              <a:rPr lang="en-US" b="1" dirty="0" smtClean="0">
                <a:latin typeface="Calibri" pitchFamily="34" charset="0"/>
              </a:rPr>
              <a:t>B </a:t>
            </a:r>
            <a:r>
              <a:rPr lang="en-US" b="1" dirty="0">
                <a:latin typeface="Calibri" pitchFamily="34" charset="0"/>
              </a:rPr>
              <a:t>9 Side Tables</a:t>
            </a:r>
          </a:p>
          <a:p>
            <a:pPr eaLnBrk="0" hangingPunct="0"/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499</Words>
  <Application>Microsoft Office PowerPoint</Application>
  <PresentationFormat>On-screen Show (4:3)</PresentationFormat>
  <Paragraphs>63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bauhaus-nastavak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Drawings by Herbert Bayer in the stairway of the main building of the Bauhaus Weimar. Made for the first Bauhaus Exhibition in 1923. </vt:lpstr>
      <vt:lpstr>Drawings by Herbert Bayer in the stairway of the main building of the Bauhaus Weimar. Made for the first Bauhaus Exhibition in 1923. </vt:lpstr>
      <vt:lpstr>Slide 54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bauhaus-nastavak</dc:title>
  <dc:creator>User</dc:creator>
  <cp:lastModifiedBy>User</cp:lastModifiedBy>
  <cp:revision>1</cp:revision>
  <dcterms:created xsi:type="dcterms:W3CDTF">2020-05-12T11:59:35Z</dcterms:created>
  <dcterms:modified xsi:type="dcterms:W3CDTF">2020-05-12T12:01:25Z</dcterms:modified>
</cp:coreProperties>
</file>