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Playfair Display"/>
      <p:regular r:id="rId17"/>
      <p:bold r:id="rId18"/>
      <p:italic r:id="rId19"/>
      <p:boldItalic r:id="rId20"/>
    </p:embeddedFont>
    <p:embeddedFont>
      <p:font typeface="La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ayfairDisplay-boldItalic.fntdata"/><Relationship Id="rId11" Type="http://schemas.openxmlformats.org/officeDocument/2006/relationships/slide" Target="slides/slide6.xml"/><Relationship Id="rId22" Type="http://schemas.openxmlformats.org/officeDocument/2006/relationships/font" Target="fonts/Lato-bold.fntdata"/><Relationship Id="rId10" Type="http://schemas.openxmlformats.org/officeDocument/2006/relationships/slide" Target="slides/slide5.xml"/><Relationship Id="rId21" Type="http://schemas.openxmlformats.org/officeDocument/2006/relationships/font" Target="fonts/Lato-regular.fntdata"/><Relationship Id="rId13" Type="http://schemas.openxmlformats.org/officeDocument/2006/relationships/slide" Target="slides/slide8.xml"/><Relationship Id="rId24" Type="http://schemas.openxmlformats.org/officeDocument/2006/relationships/font" Target="fonts/Lato-boldItalic.fntdata"/><Relationship Id="rId12" Type="http://schemas.openxmlformats.org/officeDocument/2006/relationships/slide" Target="slides/slide7.xml"/><Relationship Id="rId23" Type="http://schemas.openxmlformats.org/officeDocument/2006/relationships/font" Target="fonts/La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layfairDisplay-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layfairDisplay-italic.fntdata"/><Relationship Id="rId6" Type="http://schemas.openxmlformats.org/officeDocument/2006/relationships/slide" Target="slides/slide1.xml"/><Relationship Id="rId18" Type="http://schemas.openxmlformats.org/officeDocument/2006/relationships/font" Target="fonts/PlayfairDisplay-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279d31b5ed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279d31b5ed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279d31b5ed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279d31b5ed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268854a4a7_0_3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268854a4a7_0_3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279d31b5ed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279d31b5ed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279d31b5ed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279d31b5ed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279d31b5ed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279d31b5e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279d31b5e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279d31b5e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279d31b5ed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279d31b5ed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279d31b5ed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279d31b5ed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279d31b5ed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279d31b5ed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s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sr"/>
              <a:t>Problem telesnog kažnjavanja i uloga stručnjaka u njegovom rešavanju</a:t>
            </a:r>
            <a:endParaRPr/>
          </a:p>
        </p:txBody>
      </p:sp>
      <p:sp>
        <p:nvSpPr>
          <p:cNvPr id="60" name="Google Shape;60;p13"/>
          <p:cNvSpPr txBox="1"/>
          <p:nvPr>
            <p:ph idx="1" type="subTitle"/>
          </p:nvPr>
        </p:nvSpPr>
        <p:spPr>
          <a:xfrm>
            <a:off x="3177838" y="4173405"/>
            <a:ext cx="2951400" cy="701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2"/>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4" name="Google Shape;114;p22"/>
          <p:cNvSpPr txBox="1"/>
          <p:nvPr>
            <p:ph idx="1" type="body"/>
          </p:nvPr>
        </p:nvSpPr>
        <p:spPr>
          <a:xfrm>
            <a:off x="311700" y="863550"/>
            <a:ext cx="8520600" cy="3856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r"/>
              <a:t>Potrebno je ukinuti ga zbog toga što: </a:t>
            </a:r>
            <a:endParaRPr/>
          </a:p>
          <a:p>
            <a:pPr indent="-342900" lvl="0" marL="457200" rtl="0" algn="l">
              <a:spcBef>
                <a:spcPts val="1200"/>
              </a:spcBef>
              <a:spcAft>
                <a:spcPts val="0"/>
              </a:spcAft>
              <a:buSzPts val="1800"/>
              <a:buAutoNum type="arabicPeriod"/>
            </a:pPr>
            <a:r>
              <a:rPr lang="sr"/>
              <a:t>predstavlja povredu prava deteta na poštovanje njihovog fizičkog integriteta, ljudsko dostojanstvo i jednaku zaštitu pred zakonom; </a:t>
            </a:r>
            <a:endParaRPr/>
          </a:p>
          <a:p>
            <a:pPr indent="-342900" lvl="0" marL="457200" rtl="0" algn="l">
              <a:spcBef>
                <a:spcPts val="0"/>
              </a:spcBef>
              <a:spcAft>
                <a:spcPts val="0"/>
              </a:spcAft>
              <a:buSzPts val="1800"/>
              <a:buAutoNum type="arabicPeriod"/>
            </a:pPr>
            <a:r>
              <a:rPr lang="sr"/>
              <a:t>može ozbiljno da naudi deci u fizičkom i psihičkom smislu; </a:t>
            </a:r>
            <a:endParaRPr/>
          </a:p>
          <a:p>
            <a:pPr indent="-342900" lvl="0" marL="457200" rtl="0" algn="l">
              <a:spcBef>
                <a:spcPts val="0"/>
              </a:spcBef>
              <a:spcAft>
                <a:spcPts val="0"/>
              </a:spcAft>
              <a:buSzPts val="1800"/>
              <a:buAutoNum type="arabicPeriod"/>
            </a:pPr>
            <a:r>
              <a:rPr lang="sr"/>
              <a:t>uči decu da je nasilje prihvatljiva i odgovarajuća strategija za razrešavanje sukoba ili za navođenje drugih da rade ono što oni žele; </a:t>
            </a:r>
            <a:endParaRPr/>
          </a:p>
          <a:p>
            <a:pPr indent="-342900" lvl="0" marL="457200" rtl="0" algn="l">
              <a:spcBef>
                <a:spcPts val="0"/>
              </a:spcBef>
              <a:spcAft>
                <a:spcPts val="0"/>
              </a:spcAft>
              <a:buSzPts val="1800"/>
              <a:buAutoNum type="arabicPeriod"/>
            </a:pPr>
            <a:r>
              <a:rPr lang="sr"/>
              <a:t>nije delotvorno kao sredstvo „disciplinovanja“; </a:t>
            </a:r>
            <a:endParaRPr/>
          </a:p>
          <a:p>
            <a:pPr indent="-342900" lvl="0" marL="457200" rtl="0" algn="l">
              <a:spcBef>
                <a:spcPts val="0"/>
              </a:spcBef>
              <a:spcAft>
                <a:spcPts val="0"/>
              </a:spcAft>
              <a:buSzPts val="1800"/>
              <a:buAutoNum type="arabicPeriod"/>
            </a:pPr>
            <a:r>
              <a:rPr lang="sr"/>
              <a:t>teško je zaštititi decu ukoliko je telesno kažnjavanje legitimno, jer to onda podrazumeva da su neki oblici ili nivoi nasilja nad decom prihvatljivi...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3"/>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0" name="Google Shape;120;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Nakon Švedske i druge evropske zemlje usvajaju ovaj zakon</a:t>
            </a:r>
            <a:endParaRPr/>
          </a:p>
          <a:p>
            <a:pPr indent="-342900" lvl="0" marL="457200" rtl="0" algn="l">
              <a:spcBef>
                <a:spcPts val="0"/>
              </a:spcBef>
              <a:spcAft>
                <a:spcPts val="0"/>
              </a:spcAft>
              <a:buSzPts val="1800"/>
              <a:buChar char="●"/>
            </a:pPr>
            <a:r>
              <a:rPr lang="sr"/>
              <a:t>Srbija je zakonom eliminisala telesnu kaznu kao krivičnu sankciju još 1873. godine, a izričito zabranila telesno kažnjavanja dece u državnim školama Kraljevine Jugoslavije u istoimenom zakonu tek 1929. godine.</a:t>
            </a:r>
            <a:endParaRPr/>
          </a:p>
          <a:p>
            <a:pPr indent="-342900" lvl="0" marL="457200" rtl="0" algn="l">
              <a:spcBef>
                <a:spcPts val="0"/>
              </a:spcBef>
              <a:spcAft>
                <a:spcPts val="0"/>
              </a:spcAft>
              <a:buSzPts val="1800"/>
              <a:buChar char="●"/>
            </a:pPr>
            <a:r>
              <a:rPr lang="sr"/>
              <a:t>Na početku 21. veka, prilikom formulisanja </a:t>
            </a:r>
            <a:r>
              <a:rPr i="1" lang="sr"/>
              <a:t>Zakona o radu</a:t>
            </a:r>
            <a:r>
              <a:rPr lang="sr"/>
              <a:t>, </a:t>
            </a:r>
            <a:r>
              <a:rPr i="1" lang="sr"/>
              <a:t>Porodičnog zakona</a:t>
            </a:r>
            <a:r>
              <a:rPr lang="sr"/>
              <a:t>, </a:t>
            </a:r>
            <a:r>
              <a:rPr i="1" lang="sr"/>
              <a:t>Zakona o socijalnoj zaštiti i obezbeđivanju socijalne sigurnosti građana </a:t>
            </a:r>
            <a:r>
              <a:rPr lang="sr"/>
              <a:t>itd. nigde nije eksplicitno zabranjeno telesno kažnjavanje dece.</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678075"/>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66" name="Google Shape;66;p14"/>
          <p:cNvSpPr txBox="1"/>
          <p:nvPr>
            <p:ph idx="1" type="body"/>
          </p:nvPr>
        </p:nvSpPr>
        <p:spPr>
          <a:xfrm>
            <a:off x="311700" y="490450"/>
            <a:ext cx="8520600" cy="4155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Švedski zakon o zabrani telesnog kažnjavanja dece 1979. godine</a:t>
            </a:r>
            <a:endParaRPr/>
          </a:p>
          <a:p>
            <a:pPr indent="-342900" lvl="0" marL="457200" rtl="0" algn="l">
              <a:spcBef>
                <a:spcPts val="0"/>
              </a:spcBef>
              <a:spcAft>
                <a:spcPts val="0"/>
              </a:spcAft>
              <a:buSzPts val="1800"/>
              <a:buChar char="●"/>
            </a:pPr>
            <a:r>
              <a:rPr lang="sr"/>
              <a:t>U to vreme, a i početkom 21. veka u Srbiji podaci govore da je veliki udeo dece koja su doživela telesno kažnjavanje u školama, vaspitno-popravnim ustanovama i ustanovama socijalne zaštite. Unutar porodice je ovo najpopularniji metod kažnjavanja dece. </a:t>
            </a:r>
            <a:endParaRPr/>
          </a:p>
          <a:p>
            <a:pPr indent="-342900" lvl="0" marL="457200" rtl="0" algn="l">
              <a:spcBef>
                <a:spcPts val="0"/>
              </a:spcBef>
              <a:spcAft>
                <a:spcPts val="0"/>
              </a:spcAft>
              <a:buSzPts val="1800"/>
              <a:buChar char="●"/>
            </a:pPr>
            <a:r>
              <a:rPr lang="sr"/>
              <a:t>Dve psihološke studije: 1. </a:t>
            </a:r>
            <a:r>
              <a:rPr i="1" lang="sr"/>
              <a:t>Aktuelna vidljivost dece i njihova slika u medijima namenjena odraslima</a:t>
            </a:r>
            <a:r>
              <a:rPr lang="sr"/>
              <a:t>; 2. </a:t>
            </a:r>
            <a:r>
              <a:rPr i="1" lang="sr"/>
              <a:t>Predstava deteta u srpskoj kulturi</a:t>
            </a:r>
            <a:endParaRPr i="1"/>
          </a:p>
          <a:p>
            <a:pPr indent="-342900" lvl="0" marL="457200" rtl="0" algn="l">
              <a:spcBef>
                <a:spcPts val="0"/>
              </a:spcBef>
              <a:spcAft>
                <a:spcPts val="0"/>
              </a:spcAft>
              <a:buSzPts val="1800"/>
              <a:buChar char="●"/>
            </a:pPr>
            <a:r>
              <a:rPr lang="sr"/>
              <a:t>Čvrsti narodni običaji - </a:t>
            </a:r>
            <a:r>
              <a:rPr i="1" lang="sr"/>
              <a:t>Subota đačka dubota</a:t>
            </a:r>
            <a:r>
              <a:rPr lang="sr"/>
              <a:t> i </a:t>
            </a:r>
            <a:r>
              <a:rPr i="1" lang="sr"/>
              <a:t>Moje meso tvoje kosti</a:t>
            </a:r>
            <a:endParaRPr i="1"/>
          </a:p>
          <a:p>
            <a:pPr indent="-342900" lvl="0" marL="457200" rtl="0" algn="l">
              <a:spcBef>
                <a:spcPts val="0"/>
              </a:spcBef>
              <a:spcAft>
                <a:spcPts val="0"/>
              </a:spcAft>
              <a:buSzPts val="1800"/>
              <a:buChar char="●"/>
            </a:pPr>
            <a:r>
              <a:rPr lang="sr"/>
              <a:t>Zainteresovanost akademskih krugova za temu telesnog kažnjavanja dece počinje od 19. veka.</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2" name="Google Shape;72;p15"/>
          <p:cNvSpPr txBox="1"/>
          <p:nvPr>
            <p:ph idx="1" type="body"/>
          </p:nvPr>
        </p:nvSpPr>
        <p:spPr>
          <a:xfrm>
            <a:off x="311700" y="863550"/>
            <a:ext cx="8520600" cy="3652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Kod nas još uvek postoji:</a:t>
            </a:r>
            <a:endParaRPr/>
          </a:p>
          <a:p>
            <a:pPr indent="-342900" lvl="0" marL="457200" rtl="0" algn="l">
              <a:spcBef>
                <a:spcPts val="0"/>
              </a:spcBef>
              <a:spcAft>
                <a:spcPts val="0"/>
              </a:spcAft>
              <a:buSzPts val="1800"/>
              <a:buAutoNum type="arabicPeriod"/>
            </a:pPr>
            <a:r>
              <a:rPr lang="sr"/>
              <a:t>čvrsta veza između vaspitanja i telesnog kažnjavanja</a:t>
            </a:r>
            <a:endParaRPr/>
          </a:p>
          <a:p>
            <a:pPr indent="-342900" lvl="0" marL="457200" rtl="0" algn="l">
              <a:spcBef>
                <a:spcPts val="0"/>
              </a:spcBef>
              <a:spcAft>
                <a:spcPts val="0"/>
              </a:spcAft>
              <a:buSzPts val="1800"/>
              <a:buAutoNum type="arabicPeriod"/>
            </a:pPr>
            <a:r>
              <a:rPr lang="sr"/>
              <a:t>tanka granica između telesnog kažnjavanja i nasilja</a:t>
            </a:r>
            <a:endParaRPr/>
          </a:p>
          <a:p>
            <a:pPr indent="-342900" lvl="0" marL="457200" rtl="0" algn="l">
              <a:spcBef>
                <a:spcPts val="0"/>
              </a:spcBef>
              <a:spcAft>
                <a:spcPts val="0"/>
              </a:spcAft>
              <a:buSzPts val="1800"/>
              <a:buAutoNum type="arabicPeriod"/>
            </a:pPr>
            <a:r>
              <a:rPr lang="sr"/>
              <a:t>činjenica da budućnost zajednice zavisi od načina podizanja dece, koji je uslovljen prihvaćenom predstavom o detetu u našoj kulturi</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sr"/>
              <a:t>Potrebno je da i intelektualci i javnost budu otvoreniji kada je reč o ovoj temi i da se podstakne bolja sistemska podrška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r"/>
              <a:t>Krivičnopravna podrška deci žrtava seksualnog nasilja u Srbiji</a:t>
            </a:r>
            <a:endParaRPr/>
          </a:p>
        </p:txBody>
      </p:sp>
      <p:sp>
        <p:nvSpPr>
          <p:cNvPr id="78" name="Google Shape;78;p16"/>
          <p:cNvSpPr txBox="1"/>
          <p:nvPr>
            <p:ph idx="1" type="body"/>
          </p:nvPr>
        </p:nvSpPr>
        <p:spPr>
          <a:xfrm>
            <a:off x="311700" y="1521675"/>
            <a:ext cx="8520600" cy="4023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Bilo kakva upotreba nasilja, zlostavljanja i zanemarivanja deteta predstavlja povredu jednog od osnovnih dečjih prava - pravo na život, opstanak i razvoj.</a:t>
            </a:r>
            <a:endParaRPr/>
          </a:p>
          <a:p>
            <a:pPr indent="-342900" lvl="0" marL="457200" rtl="0" algn="l">
              <a:spcBef>
                <a:spcPts val="0"/>
              </a:spcBef>
              <a:spcAft>
                <a:spcPts val="0"/>
              </a:spcAft>
              <a:buSzPts val="1800"/>
              <a:buChar char="●"/>
            </a:pPr>
            <a:r>
              <a:rPr lang="sr"/>
              <a:t>Države ugovornice Konvencije o pravima deteta treba da rade u cilju sprečavanja: </a:t>
            </a:r>
            <a:endParaRPr/>
          </a:p>
          <a:p>
            <a:pPr indent="-342900" lvl="0" marL="457200" rtl="0" algn="l">
              <a:spcBef>
                <a:spcPts val="0"/>
              </a:spcBef>
              <a:spcAft>
                <a:spcPts val="0"/>
              </a:spcAft>
              <a:buSzPts val="1800"/>
              <a:buAutoNum type="arabicPeriod"/>
            </a:pPr>
            <a:r>
              <a:rPr lang="sr"/>
              <a:t>navođenja ili prisiljavanja dece u učešću bilo koje nezakonite seksualne aktivnosti</a:t>
            </a:r>
            <a:endParaRPr/>
          </a:p>
          <a:p>
            <a:pPr indent="-342900" lvl="0" marL="457200" rtl="0" algn="l">
              <a:spcBef>
                <a:spcPts val="0"/>
              </a:spcBef>
              <a:spcAft>
                <a:spcPts val="0"/>
              </a:spcAft>
              <a:buSzPts val="1800"/>
              <a:buAutoNum type="arabicPeriod"/>
            </a:pPr>
            <a:r>
              <a:rPr lang="sr"/>
              <a:t>iskorišćavanja dece za prostituciju i druge nezakonite seksualne radnje</a:t>
            </a:r>
            <a:endParaRPr/>
          </a:p>
          <a:p>
            <a:pPr indent="-342900" lvl="0" marL="457200" rtl="0" algn="l">
              <a:spcBef>
                <a:spcPts val="0"/>
              </a:spcBef>
              <a:spcAft>
                <a:spcPts val="0"/>
              </a:spcAft>
              <a:buSzPts val="1800"/>
              <a:buAutoNum type="arabicPeriod"/>
            </a:pPr>
            <a:r>
              <a:rPr lang="sr"/>
              <a:t>iskorišćavanje dece u pornografskim predstavama i materijalima</a:t>
            </a:r>
            <a:endParaRPr/>
          </a:p>
          <a:p>
            <a:pPr indent="-342900" lvl="0" marL="457200" rtl="0" algn="l">
              <a:spcBef>
                <a:spcPts val="0"/>
              </a:spcBef>
              <a:spcAft>
                <a:spcPts val="0"/>
              </a:spcAft>
              <a:buSzPts val="1800"/>
              <a:buChar char="●"/>
            </a:pPr>
            <a:r>
              <a:rPr lang="sr"/>
              <a:t>Konvencija MOR</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r"/>
              <a:t>Opšte karakteristike seksualnog zlostavljanja</a:t>
            </a:r>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i="1" lang="sr"/>
              <a:t>Maloletna lica</a:t>
            </a:r>
            <a:r>
              <a:rPr lang="sr"/>
              <a:t> su sva ona do navršene 18. godine, a </a:t>
            </a:r>
            <a:r>
              <a:rPr i="1" lang="sr"/>
              <a:t>deca </a:t>
            </a:r>
            <a:r>
              <a:rPr lang="sr"/>
              <a:t>su sva lica do 14. godine.</a:t>
            </a:r>
            <a:endParaRPr sz="1200">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SzPts val="1800"/>
              <a:buChar char="●"/>
            </a:pPr>
            <a:r>
              <a:rPr lang="sr"/>
              <a:t>Seksualna zloupotreba deteta podrazumeva uključivanje deteta u seksualnu aktivnost koju ono ne shavata u potpunosti, sa kojom nije saglasno ili za koju nije razvojno doraslo i nije u stanju da se sa njom saglasi, ili onu kojom se krše zakoni ili socijalni tabui društva. </a:t>
            </a:r>
            <a:endParaRPr/>
          </a:p>
          <a:p>
            <a:pPr indent="-342900" lvl="0" marL="457200" rtl="0" algn="l">
              <a:spcBef>
                <a:spcPts val="0"/>
              </a:spcBef>
              <a:spcAft>
                <a:spcPts val="0"/>
              </a:spcAft>
              <a:buSzPts val="1800"/>
              <a:buChar char="●"/>
            </a:pPr>
            <a:r>
              <a:rPr lang="sr"/>
              <a:t>Seksualnom zloupotrebom se smatra i navođenje ili primoravanje deteta na učešće u seksualnim aktivnostima, kontaktnim ili nekontaktnim, ali i eksploatatorsko korišćenje deteta za prostituciju ili druge nezakonite seksualne radnje.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0" name="Google Shape;90;p18"/>
          <p:cNvSpPr txBox="1"/>
          <p:nvPr>
            <p:ph idx="1" type="body"/>
          </p:nvPr>
        </p:nvSpPr>
        <p:spPr>
          <a:xfrm>
            <a:off x="311700" y="961475"/>
            <a:ext cx="8520600" cy="3963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U najvećem riziku su deca od četvrte do devete godine</a:t>
            </a:r>
            <a:endParaRPr/>
          </a:p>
          <a:p>
            <a:pPr indent="-342900" lvl="0" marL="457200" rtl="0" algn="l">
              <a:spcBef>
                <a:spcPts val="0"/>
              </a:spcBef>
              <a:spcAft>
                <a:spcPts val="0"/>
              </a:spcAft>
              <a:buSzPts val="1800"/>
              <a:buChar char="●"/>
            </a:pPr>
            <a:r>
              <a:rPr lang="sr"/>
              <a:t>Počinioci dela su najčešće osobe kojoj deca veruju</a:t>
            </a:r>
            <a:endParaRPr/>
          </a:p>
          <a:p>
            <a:pPr indent="-342900" lvl="0" marL="457200" rtl="0" algn="l">
              <a:spcBef>
                <a:spcPts val="0"/>
              </a:spcBef>
              <a:spcAft>
                <a:spcPts val="0"/>
              </a:spcAft>
              <a:buSzPts val="1800"/>
              <a:buChar char="●"/>
            </a:pPr>
            <a:r>
              <a:rPr lang="sr"/>
              <a:t>Najveći procenat smrtnosti je kod dece do 2. godine</a:t>
            </a:r>
            <a:endParaRPr/>
          </a:p>
          <a:p>
            <a:pPr indent="-342900" lvl="0" marL="457200" rtl="0" algn="l">
              <a:spcBef>
                <a:spcPts val="0"/>
              </a:spcBef>
              <a:spcAft>
                <a:spcPts val="0"/>
              </a:spcAft>
              <a:buSzPts val="1800"/>
              <a:buChar char="●"/>
            </a:pPr>
            <a:r>
              <a:rPr lang="sr"/>
              <a:t>Neprijavljivanje seksualnog uznemiravanja</a:t>
            </a:r>
            <a:endParaRPr/>
          </a:p>
          <a:p>
            <a:pPr indent="-342900" lvl="0" marL="457200" rtl="0" algn="l">
              <a:spcBef>
                <a:spcPts val="0"/>
              </a:spcBef>
              <a:spcAft>
                <a:spcPts val="0"/>
              </a:spcAft>
              <a:buSzPts val="1800"/>
              <a:buChar char="●"/>
            </a:pPr>
            <a:r>
              <a:rPr lang="sr"/>
              <a:t>Pored psihičkih i telesnih posledica, ovaj vid nasilja se često i prenosi na sledeće generacije</a:t>
            </a:r>
            <a:endParaRPr/>
          </a:p>
          <a:p>
            <a:pPr indent="-342900" lvl="0" marL="457200" rtl="0" algn="l">
              <a:spcBef>
                <a:spcPts val="0"/>
              </a:spcBef>
              <a:spcAft>
                <a:spcPts val="0"/>
              </a:spcAft>
              <a:buSzPts val="1800"/>
              <a:buChar char="●"/>
            </a:pPr>
            <a:r>
              <a:rPr lang="sr"/>
              <a:t>Potrebno je da celo društvo aktivnije bude uključeno u suzbijanje ovog problema!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6" name="Google Shape;96;p19"/>
          <p:cNvSpPr txBox="1"/>
          <p:nvPr>
            <p:ph idx="1" type="body"/>
          </p:nvPr>
        </p:nvSpPr>
        <p:spPr>
          <a:xfrm>
            <a:off x="311700" y="694125"/>
            <a:ext cx="8520600" cy="4198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Krivičnopravna zaštita predstavlja skup pravnih normi kojima se inkriminišu dela nasilja prema deci i maloletnim licima, tj. ona dela koja povređuju njihov život, telesni integritet, zdravlje, seksualnu ličnost.</a:t>
            </a:r>
            <a:endParaRPr/>
          </a:p>
          <a:p>
            <a:pPr indent="-342900" lvl="0" marL="457200" rtl="0" algn="l">
              <a:spcBef>
                <a:spcPts val="0"/>
              </a:spcBef>
              <a:spcAft>
                <a:spcPts val="0"/>
              </a:spcAft>
              <a:buSzPts val="1800"/>
              <a:buChar char="●"/>
            </a:pPr>
            <a:r>
              <a:rPr i="1" lang="sr"/>
              <a:t>Krivična dela protiv polne slobode</a:t>
            </a:r>
            <a:r>
              <a:rPr lang="sr"/>
              <a:t> - „polna sloboda, kao sloboda svakog pojedinca da stupa u polne odnose i u tom smislu raspolaže svojim telom, nije zakonom propisana niti je zajamčena, već se podrazumeva“</a:t>
            </a:r>
            <a:endParaRPr/>
          </a:p>
          <a:p>
            <a:pPr indent="-342900" lvl="0" marL="457200" rtl="0" algn="l">
              <a:spcBef>
                <a:spcPts val="0"/>
              </a:spcBef>
              <a:spcAft>
                <a:spcPts val="0"/>
              </a:spcAft>
              <a:buSzPts val="1800"/>
              <a:buChar char="●"/>
            </a:pPr>
            <a:r>
              <a:rPr lang="sr"/>
              <a:t>Izvršilac može biti svako lice, a krivična dela protiv polne slobode se mogu izvršiti samo sa umišljajem.</a:t>
            </a:r>
            <a:endParaRPr/>
          </a:p>
          <a:p>
            <a:pPr indent="-342900" lvl="0" marL="457200" rtl="0" algn="l">
              <a:spcBef>
                <a:spcPts val="0"/>
              </a:spcBef>
              <a:spcAft>
                <a:spcPts val="0"/>
              </a:spcAft>
              <a:buSzPts val="1800"/>
              <a:buChar char="●"/>
            </a:pPr>
            <a:r>
              <a:rPr lang="sr"/>
              <a:t>„Internet veoma brzo postaje značajan za seksualno uznemiravanje dece, što samo pomera granice užasa koji nam pripremaju kriminalci, sada bolje opremljeni i obrazovaniji od većine pojedinačnih policajaca na svetu.“</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2" name="Google Shape;102;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sr"/>
              <a:t>U strukturi krivičnih dela protiv polne slobode dominiraju dva krivična dela: </a:t>
            </a:r>
            <a:r>
              <a:rPr i="1" lang="sr"/>
              <a:t>krivično delo silovanja</a:t>
            </a:r>
            <a:r>
              <a:rPr lang="sr"/>
              <a:t> i </a:t>
            </a:r>
            <a:r>
              <a:rPr i="1" lang="sr"/>
              <a:t>krivično delo nedozvoljene polne radnje</a:t>
            </a:r>
            <a:r>
              <a:rPr lang="sr"/>
              <a:t>.</a:t>
            </a:r>
            <a:endParaRPr/>
          </a:p>
          <a:p>
            <a:pPr indent="-342900" lvl="0" marL="457200" rtl="0" algn="l">
              <a:spcBef>
                <a:spcPts val="0"/>
              </a:spcBef>
              <a:spcAft>
                <a:spcPts val="0"/>
              </a:spcAft>
              <a:buSzPts val="1800"/>
              <a:buChar char="●"/>
            </a:pPr>
            <a:r>
              <a:rPr lang="sr"/>
              <a:t>Novi </a:t>
            </a:r>
            <a:r>
              <a:rPr i="1" lang="sr"/>
              <a:t>Zakon o maloletnim učiniocima krivičnih dela i krivičnopravnoj zaštiti maloletnih lica </a:t>
            </a:r>
            <a:r>
              <a:rPr lang="sr"/>
              <a:t>(01.01.2006.)</a:t>
            </a:r>
            <a:endParaRPr/>
          </a:p>
          <a:p>
            <a:pPr indent="-342900" lvl="0" marL="457200" rtl="0" algn="l">
              <a:spcBef>
                <a:spcPts val="0"/>
              </a:spcBef>
              <a:spcAft>
                <a:spcPts val="0"/>
              </a:spcAft>
              <a:buSzPts val="1800"/>
              <a:buChar char="●"/>
            </a:pPr>
            <a:r>
              <a:rPr i="1" lang="sr"/>
              <a:t>Porodični zakon</a:t>
            </a:r>
            <a:r>
              <a:rPr lang="sr"/>
              <a:t> (2005)</a:t>
            </a:r>
            <a:endParaRPr/>
          </a:p>
          <a:p>
            <a:pPr indent="-342900" lvl="0" marL="457200" rtl="0" algn="l">
              <a:spcBef>
                <a:spcPts val="0"/>
              </a:spcBef>
              <a:spcAft>
                <a:spcPts val="0"/>
              </a:spcAft>
              <a:buSzPts val="1800"/>
              <a:buChar char="●"/>
            </a:pPr>
            <a:r>
              <a:rPr i="1" lang="sr"/>
              <a:t>Nacionalna strategija za prevenciju i zaštitu dece od nasilja </a:t>
            </a:r>
            <a:r>
              <a:rPr lang="sr"/>
              <a:t>(2008)</a:t>
            </a:r>
            <a:endParaRPr/>
          </a:p>
          <a:p>
            <a:pPr indent="0" lvl="0" marL="45720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r"/>
              <a:t>Eliminisanje telesnog kažnjavanja dece kao ljudsko pravo</a:t>
            </a:r>
            <a:endParaRPr/>
          </a:p>
        </p:txBody>
      </p:sp>
      <p:sp>
        <p:nvSpPr>
          <p:cNvPr id="108" name="Google Shape;108;p21"/>
          <p:cNvSpPr txBox="1"/>
          <p:nvPr>
            <p:ph idx="1" type="body"/>
          </p:nvPr>
        </p:nvSpPr>
        <p:spPr>
          <a:xfrm>
            <a:off x="311700" y="1508950"/>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SzPct val="100000"/>
              <a:buChar char="●"/>
            </a:pPr>
            <a:r>
              <a:rPr lang="sr"/>
              <a:t>Telesno kažnjavanje je: </a:t>
            </a:r>
            <a:r>
              <a:rPr lang="sr"/>
              <a:t>„Svako kažnjavanje pri kojem se koristi fizička sila i koje ima za cilj da se izazove izvestan stepen bola ili nelagodnosti, čak i blag. Većina obuhvata udaranje dece (ćuškanje, šamaranje, udaranje po zadnjici), rukom ili nekim predmetom – bič, štap, kaiš, cipela, drvena kašika, i tako dalje. Ali, takođe, može da podrazumeva, na primer, udaranje nogom, drmusanje ili bacanje dece, grebanje, štipanje, griženje, čupanje za kosu ili uši, teranje dece da ostanu u neugodnom položaju, pravljenje opekotina toplotom ili vrelom vodom, ili prisilno gutanje (na primer, ispiranje detetovih usta sapunom ili prisiljavanje da proguta ljute začine). Prema pogledima Komiteta, telesno kažnjavanje je jednako degradirajuće. Pored toga, postoje i nefizički oblici kažnjavanja koji su, takođe, okrutni i degradirajući i, samim tim, nisu u skladu sa Konvencijom o pravima deteta. Tu se uključuje, na primer, kažnjavanje koje omalovažava dete, ponižava ga, ocrnjuje, čini da dete ispašta za tuđe grehe, preti mu, plaši ga ili ismeva.“</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