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05-Apr-24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4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05-Apr-24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05-Apr-24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05-Apr-24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0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05-Apr-24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05-Apr-24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8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05-Apr-24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8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05-Apr-24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6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05-Apr-24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05-Apr-24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05-Apr-24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30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05-Apr-24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1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3429000"/>
            <a:ext cx="4775075" cy="557365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Subjektivna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stvarnost</a:t>
            </a:r>
            <a: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opažanje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rizika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zadovoljstvo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aspiracije</a:t>
            </a:r>
            <a:b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81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236C-8AB7-49BD-30B5-B84711B1C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Zaključna razmatranja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94643-F358-1662-4BA5-E0F3D625D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1800" dirty="0"/>
              <a:t> Na subjektivnu stvarnost deluju jake strukturalne prepreke za planiranje i delanje, nejednakosti i diskriminacije sa jedne strane, i jaka uklopljenost u lokalnu sredinu, osećaj pripadanja, značaj bliskih odnosa sa druge</a:t>
            </a:r>
          </a:p>
          <a:p>
            <a:r>
              <a:rPr lang="sr-Latn-RS" sz="1800" dirty="0"/>
              <a:t> Rizik od diskriminacije uočen je kod materijalno deprivilegovanih što predstavlja indikator njihove socijalne isključenosti </a:t>
            </a:r>
          </a:p>
          <a:p>
            <a:r>
              <a:rPr lang="sr-Latn-RS" sz="1800" dirty="0"/>
              <a:t> Utisak kod ostvarenosti namera i kontrole nad životom niži je kod onih mladih sa niskim stopama kapitala</a:t>
            </a:r>
          </a:p>
          <a:p>
            <a:r>
              <a:rPr lang="sr-Latn-RS" sz="1800" dirty="0"/>
              <a:t> Migracije se javljaju više na nivou aspiracija nego kao deo njihovih stvarnih planova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3893829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1B002-0B2A-19CB-DA0B-A477A447F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Uvod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27FE2-FB60-64D7-2026-DFCBF40CA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 </a:t>
            </a:r>
            <a:r>
              <a:rPr lang="sr-Latn-RS" sz="1800" dirty="0"/>
              <a:t>„ Društvo rizika“</a:t>
            </a:r>
          </a:p>
          <a:p>
            <a:r>
              <a:rPr lang="sr-Latn-RS" sz="1800" dirty="0"/>
              <a:t> Kao izvori anksioznosti, oni mogu uticati na percepciju stvarnosti i na delanje aktera</a:t>
            </a:r>
          </a:p>
          <a:p>
            <a:r>
              <a:rPr lang="sr-Latn-RS" sz="1800" dirty="0"/>
              <a:t> </a:t>
            </a:r>
            <a:r>
              <a:rPr lang="pt-BR" sz="1800" dirty="0"/>
              <a:t>Rizicima se u studijama o mladima najčešće pristupa iz perspektive rizičnog ponašanja</a:t>
            </a:r>
            <a:endParaRPr lang="sr-Latn-RS" sz="1800" dirty="0"/>
          </a:p>
          <a:p>
            <a:r>
              <a:rPr lang="sr-Latn-RS" sz="1800" dirty="0"/>
              <a:t> Cilj istraživanja jeste analiza na koji način mladi u Srbiji opažaju neke globalne društvene rizike koji se prelamaju u njihovom društvu, kao i neke lične rizike kroz iskustvo diskriminacije</a:t>
            </a:r>
          </a:p>
          <a:p>
            <a:r>
              <a:rPr lang="sr-Latn-RS" sz="1800" dirty="0"/>
              <a:t> Takođe, analizirati koliko su mladi zadovoljni različitim aspektima svog života, i koji faktori utiču na nivo njihovog zadovoljstva, kao i na osećaj kontrole nad vlastitim životom</a:t>
            </a:r>
          </a:p>
          <a:p>
            <a:r>
              <a:rPr lang="sr-Latn-RS" sz="1800" dirty="0"/>
              <a:t> Da li mladi imaju aspiracije prema migracijama, posebno ka emigraciji i koji su motivi podsticaj za takvo delanj</a:t>
            </a:r>
            <a:r>
              <a:rPr lang="sr-Latn-RS" dirty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39381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BC0D9-347F-9BF0-CEE2-B5A607DA5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Opažanje rizika u društvu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4B0C201-3972-9082-AF44-551B32019F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9055" y="2321020"/>
            <a:ext cx="5795868" cy="3615356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7F489FA-3268-25CC-8CBB-B6A6C380C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1411" y="2606040"/>
            <a:ext cx="4663440" cy="3749040"/>
          </a:xfrm>
        </p:spPr>
        <p:txBody>
          <a:bodyPr/>
          <a:lstStyle/>
          <a:p>
            <a:r>
              <a:rPr lang="sr-Latn-RS" dirty="0"/>
              <a:t> 3 najozbiljnija društena problema: nezaposlenost, porast siromaštva i nesigurnost zaposlenja</a:t>
            </a:r>
          </a:p>
          <a:p>
            <a:r>
              <a:rPr lang="sr-Latn-RS" dirty="0"/>
              <a:t> Na te probleme ukazuju mladi koji imaju viši ekonomski i obrazovni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8547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AD55B-D26B-0773-1B60-BFC1BA173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Doživljaj diskriminacije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CDF24D-B363-AD75-B2D3-4C21B84112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9055" y="2730049"/>
            <a:ext cx="5578300" cy="2503431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317F8D-1746-0C61-0AEC-8B8BC4357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3589" y="2730050"/>
            <a:ext cx="4809355" cy="3126002"/>
          </a:xfrm>
        </p:spPr>
        <p:txBody>
          <a:bodyPr/>
          <a:lstStyle/>
          <a:p>
            <a:r>
              <a:rPr lang="sr-Latn-RS" dirty="0"/>
              <a:t> Većina mladih – od dve do četiri petine- izjavila je da nikada nije imala iskustvo diskriminacije</a:t>
            </a:r>
          </a:p>
          <a:p>
            <a:r>
              <a:rPr lang="sr-Latn-RS" dirty="0"/>
              <a:t> Donekle diskriminisani na osnovu materijalnog položaja i pola (primetno i u drugim zemljama regiona)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23761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24BE7-56E0-5406-0E65-03858E1F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Zadovoljstvo životom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6031AC-AB02-C18E-C10C-E6BEEC4F22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5087" y="2517519"/>
            <a:ext cx="8708121" cy="182243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98FA2F-2EBF-B477-B211-E617236C8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5087" y="4563649"/>
            <a:ext cx="9750360" cy="1651757"/>
          </a:xfrm>
        </p:spPr>
        <p:txBody>
          <a:bodyPr>
            <a:normAutofit/>
          </a:bodyPr>
          <a:lstStyle/>
          <a:p>
            <a:r>
              <a:rPr lang="sr-Latn-RS" dirty="0"/>
              <a:t> Stepen zadovoljstva najviše je u okviru porodičnih odnosa, zatim u domenu ličnih (intimnih) odnosa, a najniži u domenu onoga čime se mlada osoba bavi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5888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3244B-5DC9-AFEA-B895-CFFE35CF6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Osećaj kontrole nad životom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E0E120-D5AE-2C18-B443-03E4F90688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8332" y="2616330"/>
            <a:ext cx="9335312" cy="1553055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42D457-5D20-F50D-16F5-422F00465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7591" y="4562272"/>
            <a:ext cx="9967609" cy="1289888"/>
          </a:xfrm>
        </p:spPr>
        <p:txBody>
          <a:bodyPr/>
          <a:lstStyle/>
          <a:p>
            <a:r>
              <a:rPr lang="sr-Latn-RS" dirty="0"/>
              <a:t> Pokazuje se relativno visok stepen kontrole nad životom i ostvarenosti željenog prema iskazima mladih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2382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45D23-1BB0-6BD1-E793-3B53D564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Zamišljanje budućnosti i aspiracije za migracije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164808-076E-4217-52DE-2B2566E229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63303" y="2391686"/>
            <a:ext cx="7332466" cy="2074627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C58BFCC-8F4A-5E31-DBF5-3BB4AFD6F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4051" y="4931922"/>
            <a:ext cx="9841149" cy="1177048"/>
          </a:xfrm>
        </p:spPr>
        <p:txBody>
          <a:bodyPr/>
          <a:lstStyle/>
          <a:p>
            <a:r>
              <a:rPr lang="sr-Latn-RS" dirty="0"/>
              <a:t> Balans između umerenog optimizma i skeptičnog realizma, polovina smatra da će situacija biti bolja, dok trećina kaže da neće biti promena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5455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1EBAB-4EFD-8894-D7B2-80991736A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Zamišljanje budućnosti i aspiracije za migracije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3CC9BE-A577-4EBB-483A-9384540079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32563" y="2601583"/>
            <a:ext cx="8082093" cy="165483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AD15B-8FCB-26FF-47A4-3A7C42F81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9409" y="4912468"/>
            <a:ext cx="9173181" cy="1206230"/>
          </a:xfrm>
        </p:spPr>
        <p:txBody>
          <a:bodyPr>
            <a:normAutofit/>
          </a:bodyPr>
          <a:lstStyle/>
          <a:p>
            <a:r>
              <a:rPr lang="sr-Latn-RS" dirty="0"/>
              <a:t> Takođe se uočava izrazita razlika u optimizmu i pesimizmu između materijalno situiranih i depriviranih mladih</a:t>
            </a:r>
          </a:p>
          <a:p>
            <a:r>
              <a:rPr lang="sr-Latn-RS" dirty="0"/>
              <a:t> Uočava se i velika razlika u proceni lične i društvene budućnosti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55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BB5F3-71DF-943E-37E5-E2BC90F0B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Zamišljanje budućnosti i aspiracije za migracije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2CEE5-DF49-5CF9-07A3-6283657A8F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RS" dirty="0"/>
              <a:t> Želja mladih da ode iz zemlje, prema istraživanjima iz 2015. godine (67,7%),  se smanjila u odnosu na 2011.godinu (77,1%)</a:t>
            </a:r>
          </a:p>
          <a:p>
            <a:r>
              <a:rPr lang="sr-Latn-RS" dirty="0"/>
              <a:t> Kada je reč o mladima koji su preduzeli određene korake kako bi napustili zemlju, primetno je da je tek oko petine mladih preduzelo neke korake, prema istraživanju iz 2015. godine, što je nešto manje u odnosu na 2011. godinu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0D95A6-7A48-C341-6EE2-A3BFB93FA2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014194"/>
            <a:ext cx="5599883" cy="1277166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A24B89-A46E-DBE8-6108-EA44F600C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48686"/>
            <a:ext cx="5540718" cy="182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68851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75FBC4-9D33-46BE-911D-419763BA9AF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94F055B-D391-44D3-A87A-BCD07BD5A3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DBD101-FC0A-4B21-82B0-57CAA7AEE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{BECC2533-F631-43B3-949A-FA829794554D}tf56219246_win32</Template>
  <TotalTime>209</TotalTime>
  <Words>469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Avenir Next LT Pro</vt:lpstr>
      <vt:lpstr>Avenir Next LT Pro Light</vt:lpstr>
      <vt:lpstr>Garamond</vt:lpstr>
      <vt:lpstr>Times New Roman</vt:lpstr>
      <vt:lpstr>SavonVTI</vt:lpstr>
      <vt:lpstr>Subjektivna stvarnost: opažanje rizika, zadovoljstvo i aspiracije </vt:lpstr>
      <vt:lpstr>Uvod</vt:lpstr>
      <vt:lpstr>Opažanje rizika u društvu</vt:lpstr>
      <vt:lpstr>Doživljaj diskriminacije</vt:lpstr>
      <vt:lpstr>Zadovoljstvo životom</vt:lpstr>
      <vt:lpstr>Osećaj kontrole nad životom</vt:lpstr>
      <vt:lpstr>Zamišljanje budućnosti i aspiracije za migracije</vt:lpstr>
      <vt:lpstr>Zamišljanje budućnosti i aspiracije za migracije</vt:lpstr>
      <vt:lpstr>Zamišljanje budućnosti i aspiracije za migracije</vt:lpstr>
      <vt:lpstr>Zaključna razmatranja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Subjektivna stvarnost: opažanje rizika, zadovoljstvo i aspiracije </dc:title>
  <dc:creator>Relja Petric</dc:creator>
  <cp:lastModifiedBy>Relja Petric</cp:lastModifiedBy>
  <cp:revision>27</cp:revision>
  <dcterms:created xsi:type="dcterms:W3CDTF">2024-04-05T12:33:02Z</dcterms:created>
  <dcterms:modified xsi:type="dcterms:W3CDTF">2024-04-05T16:02:19Z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