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65" r:id="rId5"/>
    <p:sldId id="258" r:id="rId6"/>
    <p:sldId id="262" r:id="rId7"/>
    <p:sldId id="263" r:id="rId8"/>
    <p:sldId id="268" r:id="rId9"/>
    <p:sldId id="269" r:id="rId10"/>
    <p:sldId id="259" r:id="rId11"/>
    <p:sldId id="260" r:id="rId12"/>
    <p:sldId id="261" r:id="rId13"/>
    <p:sldId id="266" r:id="rId14"/>
    <p:sldId id="267" r:id="rId15"/>
    <p:sldId id="270"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A28CB-B40D-4DB4-8E49-02F17E2A6848}" type="datetimeFigureOut">
              <a:rPr lang="en-US" smtClean="0"/>
              <a:pPr/>
              <a:t>3/23/2020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55BAF89-B7FF-474F-BB79-7BFB4EEB1E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A28CB-B40D-4DB4-8E49-02F17E2A6848}"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AF89-B7FF-474F-BB79-7BFB4EEB1E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A28CB-B40D-4DB4-8E49-02F17E2A6848}"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AF89-B7FF-474F-BB79-7BFB4EEB1E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A28CB-B40D-4DB4-8E49-02F17E2A6848}" type="datetimeFigureOut">
              <a:rPr lang="en-US" smtClean="0"/>
              <a:pPr/>
              <a:t>3/23/2020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55BAF89-B7FF-474F-BB79-7BFB4EEB1E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A28CB-B40D-4DB4-8E49-02F17E2A6848}" type="datetimeFigureOut">
              <a:rPr lang="en-US" smtClean="0"/>
              <a:pPr/>
              <a:t>3/23/2020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55BAF89-B7FF-474F-BB79-7BFB4EEB1EF3}"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A28CB-B40D-4DB4-8E49-02F17E2A6848}" type="datetimeFigureOut">
              <a:rPr lang="en-US" smtClean="0"/>
              <a:pPr/>
              <a:t>3/23/2020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55BAF89-B7FF-474F-BB79-7BFB4EEB1E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A28CB-B40D-4DB4-8E49-02F17E2A6848}"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55BAF89-B7FF-474F-BB79-7BFB4EEB1EF3}"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A28CB-B40D-4DB4-8E49-02F17E2A6848}" type="datetimeFigureOut">
              <a:rPr lang="en-US" smtClean="0"/>
              <a:pPr/>
              <a:t>3/23/2020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AF89-B7FF-474F-BB79-7BFB4EEB1E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A28CB-B40D-4DB4-8E49-02F17E2A6848}" type="datetimeFigureOut">
              <a:rPr lang="en-US" smtClean="0"/>
              <a:pPr/>
              <a:t>3/23/2020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BAF89-B7FF-474F-BB79-7BFB4EEB1E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A28CB-B40D-4DB4-8E49-02F17E2A6848}" type="datetimeFigureOut">
              <a:rPr lang="en-US" smtClean="0"/>
              <a:pPr/>
              <a:t>3/23/2020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BAF89-B7FF-474F-BB79-7BFB4EEB1E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A28CB-B40D-4DB4-8E49-02F17E2A6848}"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55BAF89-B7FF-474F-BB79-7BFB4EEB1EF3}"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A28CB-B40D-4DB4-8E49-02F17E2A6848}" type="datetimeFigureOut">
              <a:rPr lang="en-US" smtClean="0"/>
              <a:pPr/>
              <a:t>3/23/2020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55BAF89-B7FF-474F-BB79-7BFB4EEB1EF3}"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352801"/>
            <a:ext cx="8458200" cy="2722986"/>
          </a:xfrm>
        </p:spPr>
        <p:txBody>
          <a:bodyPr/>
          <a:lstStyle/>
          <a:p>
            <a:r>
              <a:rPr lang="sr-Cyrl-RS" dirty="0" smtClean="0"/>
              <a:t>Манастирски типици</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Студенички типик</a:t>
            </a:r>
            <a:endParaRPr lang="en-US" dirty="0"/>
          </a:p>
        </p:txBody>
      </p:sp>
      <p:sp>
        <p:nvSpPr>
          <p:cNvPr id="3" name="Content Placeholder 2"/>
          <p:cNvSpPr>
            <a:spLocks noGrp="1"/>
          </p:cNvSpPr>
          <p:nvPr>
            <p:ph idx="1"/>
          </p:nvPr>
        </p:nvSpPr>
        <p:spPr/>
        <p:txBody>
          <a:bodyPr/>
          <a:lstStyle/>
          <a:p>
            <a:r>
              <a:rPr lang="sr-Cyrl-RS" dirty="0" smtClean="0"/>
              <a:t>Настао после 1207.  у Студеници</a:t>
            </a:r>
          </a:p>
          <a:p>
            <a:r>
              <a:rPr lang="sr-Cyrl-RS" dirty="0" smtClean="0"/>
              <a:t>Сачуван у познијем препису  (из 1616)</a:t>
            </a:r>
          </a:p>
          <a:p>
            <a:endParaRPr lang="sr-Cyrl-RS" dirty="0"/>
          </a:p>
          <a:p>
            <a:r>
              <a:rPr lang="sr-Cyrl-RS" dirty="0" smtClean="0"/>
              <a:t>Наслов: </a:t>
            </a:r>
            <a:r>
              <a:rPr lang="sr-Cyrl-RS" b="1" dirty="0" smtClean="0"/>
              <a:t>Образник Светог Саве Српског</a:t>
            </a:r>
          </a:p>
          <a:p>
            <a:r>
              <a:rPr lang="sr-Cyrl-RS" dirty="0" smtClean="0"/>
              <a:t>Почиње четвртим поглављем</a:t>
            </a:r>
          </a:p>
          <a:p>
            <a:r>
              <a:rPr lang="sr-Cyrl-RS" dirty="0" smtClean="0"/>
              <a:t>Почетак  је уствари </a:t>
            </a:r>
            <a:r>
              <a:rPr lang="sr-Cyrl-RS" i="1" dirty="0" smtClean="0"/>
              <a:t>Житије Светог Симеона </a:t>
            </a:r>
            <a:r>
              <a:rPr lang="sr-Cyrl-RS" dirty="0" smtClean="0"/>
              <a:t>од Саве Немањића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77500" lnSpcReduction="20000"/>
          </a:bodyPr>
          <a:lstStyle/>
          <a:p>
            <a:pPr fontAlgn="base"/>
            <a:r>
              <a:rPr lang="ru-RU" dirty="0"/>
              <a:t>Глава </a:t>
            </a:r>
            <a:r>
              <a:rPr lang="ru-RU" dirty="0" smtClean="0"/>
              <a:t>12.    О </a:t>
            </a:r>
            <a:r>
              <a:rPr lang="ru-RU" dirty="0"/>
              <a:t>СЛОБОДИ МАНАСТИРА</a:t>
            </a:r>
          </a:p>
          <a:p>
            <a:pPr fontAlgn="base"/>
            <a:r>
              <a:rPr lang="ru-RU" dirty="0"/>
              <a:t>Заповедам свима вама од Господа Бога Сведржитеља да овај свети манастир буде слободан од свих ту владајућих, да не буде ни под ким, него под једном прослављеном Богородицом Добротворком и молитвама преподобнога оца нашега и ктитора и онога који игуманује. </a:t>
            </a:r>
            <a:endParaRPr lang="ru-RU" dirty="0" smtClean="0"/>
          </a:p>
          <a:p>
            <a:pPr fontAlgn="base"/>
            <a:r>
              <a:rPr lang="ru-RU" dirty="0" smtClean="0"/>
              <a:t>А </a:t>
            </a:r>
            <a:r>
              <a:rPr lang="ru-RU" dirty="0"/>
              <a:t>чувати и исправљати и управљати и владати овим светим манастиром и са игуманом </a:t>
            </a:r>
            <a:r>
              <a:rPr lang="ru-RU" u="sng" dirty="0"/>
              <a:t>полажем га на онога који влада овом земљом, на великога краља који буде у своје време</a:t>
            </a:r>
            <a:r>
              <a:rPr lang="ru-RU" dirty="0"/>
              <a:t>, </a:t>
            </a:r>
            <a:endParaRPr lang="ru-RU" dirty="0" smtClean="0"/>
          </a:p>
          <a:p>
            <a:pPr fontAlgn="base"/>
            <a:r>
              <a:rPr lang="ru-RU" dirty="0" smtClean="0"/>
              <a:t>Ако </a:t>
            </a:r>
            <a:r>
              <a:rPr lang="ru-RU" dirty="0"/>
              <a:t>ли ко усхте некада, у неко време да од манастира узме или од црквенога, од светих икона или часних сасуда или завеса или књига, било од манастирских села или Влахе или у стоци или у којој год ствари да узме ко одељивати од </a:t>
            </a:r>
            <a:r>
              <a:rPr lang="ru-RU" dirty="0" smtClean="0"/>
              <a:t>манастира.... проклињемо </a:t>
            </a:r>
            <a:r>
              <a:rPr lang="ru-RU" dirty="0"/>
              <a:t>да не буде причастан светоме телу и крви Господа Бога. Трипут је он јадан и трипут проклет, ма ко био, ко погази слободу и ништа не помисли.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705600"/>
          </a:xfrm>
        </p:spPr>
        <p:txBody>
          <a:bodyPr>
            <a:normAutofit fontScale="77500" lnSpcReduction="20000"/>
          </a:bodyPr>
          <a:lstStyle/>
          <a:p>
            <a:pPr fontAlgn="base">
              <a:buNone/>
            </a:pPr>
            <a:r>
              <a:rPr lang="ru-RU" dirty="0" smtClean="0"/>
              <a:t>     Глава 13. О ПОСТАВЉАЊУ ИГУМАНА</a:t>
            </a:r>
          </a:p>
          <a:p>
            <a:pPr fontAlgn="base"/>
            <a:r>
              <a:rPr lang="ru-RU" dirty="0" smtClean="0"/>
              <a:t> Ако хоћете да поставите игумана, овако указујемо, јер овај наш свети манастир пресвете Владичице наше Госпође Богородице Добротворке би одликован од благовернога и христољубивога краља, блаженога оца нашега и ктитора господина Симеона да је у броју игуманских манастира, и </a:t>
            </a:r>
            <a:r>
              <a:rPr lang="ru-RU" u="sng" dirty="0" smtClean="0"/>
              <a:t>овај игуман да је виши од свију игумана и да се назива први.</a:t>
            </a:r>
          </a:p>
          <a:p>
            <a:pPr fontAlgn="base">
              <a:buNone/>
            </a:pPr>
            <a:r>
              <a:rPr lang="ru-RU" dirty="0" smtClean="0"/>
              <a:t>      А када треба овај да се постави, овако да бива: да се скупе иконом и еклисијарх са најстаријом братијом, и да иду к </a:t>
            </a:r>
            <a:r>
              <a:rPr lang="ru-RU" u="sng" dirty="0" smtClean="0"/>
              <a:t>самодржавном господину све српске земље</a:t>
            </a:r>
            <a:r>
              <a:rPr lang="ru-RU" dirty="0" smtClean="0"/>
              <a:t>, и да му молбу узашљу, да дође у овај манастир. И да узме са собом епископа и игумане Светога Ђурђа у Расу и Свете Богородице Градачке и Светога Николе у Топлици и другога Николе у Казновићима и другога Светога Николе у Дабру и Светога Георгија у Дабру... </a:t>
            </a:r>
          </a:p>
          <a:p>
            <a:pPr fontAlgn="base">
              <a:buNone/>
            </a:pPr>
            <a:r>
              <a:rPr lang="ru-RU" dirty="0" smtClean="0"/>
              <a:t>     И када владар уђе у цркву и ови сви са њим, да учине савет и да изаберу преподобна мужа, који ће </a:t>
            </a:r>
            <a:r>
              <a:rPr lang="ru-RU" u="sng" dirty="0" smtClean="0"/>
              <a:t>бити архимандрит међу овима игуманима </a:t>
            </a:r>
            <a:r>
              <a:rPr lang="ru-RU" dirty="0" smtClean="0"/>
              <a:t>и пастир овоме стаду.</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77500" lnSpcReduction="20000"/>
          </a:bodyPr>
          <a:lstStyle/>
          <a:p>
            <a:r>
              <a:rPr lang="ru-RU" dirty="0" smtClean="0"/>
              <a:t>А овако да бива његово постављење:.. поставивши га пред собом епископ са свима тим игуманима да га сви виде, а ту је још и владар. И свету набедреницу сам епископ са благословом да му веша на лево бедро. Јер овим начином овај архимандрит да служи и свете службе. </a:t>
            </a:r>
          </a:p>
          <a:p>
            <a:r>
              <a:rPr lang="ru-RU" dirty="0" smtClean="0"/>
              <a:t>И прилази државни господин све српске земље и узима га са руку од светих двери и приводи га ка Пресветој, и узевши жезао као и од руке саме Пресвете и даје га игуману, и одвевши поставља га на игуманском месту .</a:t>
            </a:r>
          </a:p>
          <a:p>
            <a:r>
              <a:rPr lang="ru-RU" dirty="0" smtClean="0"/>
              <a:t>И целива га прво владар, потом епископ, потом остали часни старци по реду, </a:t>
            </a:r>
          </a:p>
          <a:p>
            <a:r>
              <a:rPr lang="ru-RU" dirty="0" smtClean="0"/>
              <a:t>Јер ради овога </a:t>
            </a:r>
            <a:r>
              <a:rPr lang="ru-RU" u="sng" dirty="0" smtClean="0"/>
              <a:t>заповедамо самом владару све српске земље да долазећи поставља овога архимандрита, што тога поставља и господина и ктитора уместо себе</a:t>
            </a:r>
            <a:r>
              <a:rPr lang="ru-RU" dirty="0" smtClean="0"/>
              <a:t>, да буде осветитељ и чувар овога светога манастира, и просто речено, да има да бди над овим светим местом. </a:t>
            </a:r>
          </a:p>
          <a:p>
            <a:r>
              <a:rPr lang="ru-RU" dirty="0" smtClean="0"/>
              <a:t> Јер овде </a:t>
            </a:r>
            <a:r>
              <a:rPr lang="ru-RU" u="sng" dirty="0" smtClean="0"/>
              <a:t>нема нико власти, ни епископ,</a:t>
            </a:r>
            <a:r>
              <a:rPr lang="ru-RU" dirty="0" smtClean="0"/>
              <a:t> ни други ко.</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ru-RU" sz="2800" b="1" dirty="0"/>
              <a:t>Глава 43: О ЧИТАЊУ ОВОГА ТИПИКА СВАКОГА МЕСЕЦА И ИЗВРШАВАТИ ГА, И ПРОЧИТАТИ ГА НА ДАН УСПОМЕНЕ КТИТОРА</a:t>
            </a:r>
          </a:p>
          <a:p>
            <a:r>
              <a:rPr lang="ru-RU" dirty="0"/>
              <a:t>Заповедам вам да овај типик читате у почетку сваког месеца, за време вашег јела, ради сећања заповеђенога вам и на корист душа ваших. Тако будите!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3"/>
            <a:ext cx="8610600" cy="3170237"/>
          </a:xfrm>
        </p:spPr>
        <p:txBody>
          <a:bodyPr>
            <a:normAutofit fontScale="92500" lnSpcReduction="10000"/>
          </a:bodyPr>
          <a:lstStyle/>
          <a:p>
            <a:r>
              <a:rPr lang="sr-Cyrl-RS" dirty="0" smtClean="0"/>
              <a:t>Издања: </a:t>
            </a:r>
          </a:p>
          <a:p>
            <a:r>
              <a:rPr lang="sr-Cyrl-CS" dirty="0" smtClean="0">
                <a:latin typeface="Verdana" pitchFamily="34" charset="0"/>
              </a:rPr>
              <a:t>Свети Сава, Сабрани списи, Стара српска књижевност у 24 књига, књ. 2, (прир Д. Богдановић), 41-86, 87-94</a:t>
            </a:r>
          </a:p>
          <a:p>
            <a:r>
              <a:rPr lang="sr-Cyrl-CS" dirty="0" smtClean="0">
                <a:latin typeface="Verdana" pitchFamily="34" charset="0"/>
              </a:rPr>
              <a:t>Студенички типик, Цароставник манастира Студеница, (прир. Т. Јовановић), Београд 1994, 37-139</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sr-Cyrl-RS" sz="4800" dirty="0" smtClean="0"/>
              <a:t>Карејски типик</a:t>
            </a:r>
            <a:br>
              <a:rPr lang="sr-Cyrl-RS" sz="4800" dirty="0" smtClean="0"/>
            </a:br>
            <a:endParaRPr lang="en-US" sz="4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Карејска ћелија</a:t>
            </a:r>
            <a:endParaRPr lang="en-US" dirty="0"/>
          </a:p>
        </p:txBody>
      </p:sp>
      <p:sp>
        <p:nvSpPr>
          <p:cNvPr id="3" name="Content Placeholder 2"/>
          <p:cNvSpPr>
            <a:spLocks noGrp="1"/>
          </p:cNvSpPr>
          <p:nvPr>
            <p:ph idx="1"/>
          </p:nvPr>
        </p:nvSpPr>
        <p:spPr/>
        <p:txBody>
          <a:bodyPr>
            <a:normAutofit fontScale="92500" lnSpcReduction="20000"/>
          </a:bodyPr>
          <a:lstStyle/>
          <a:p>
            <a:r>
              <a:rPr lang="sr-Cyrl-RS" dirty="0" smtClean="0"/>
              <a:t>Карејска ћелија је  основана 1199. </a:t>
            </a:r>
          </a:p>
          <a:p>
            <a:r>
              <a:rPr lang="sr-Cyrl-RS" dirty="0" smtClean="0"/>
              <a:t>Посвећена је Светом Сави Освећеном Јерусалимском</a:t>
            </a:r>
          </a:p>
          <a:p>
            <a:r>
              <a:rPr lang="sr-Cyrl-RS" dirty="0"/>
              <a:t> </a:t>
            </a:r>
            <a:r>
              <a:rPr lang="sr-Cyrl-RS" dirty="0" smtClean="0"/>
              <a:t>То је Хиландарска испосница, намењена за боравак малог броја монаха, који се из Хиландара на ивесно време осамују у ћелији.</a:t>
            </a:r>
          </a:p>
          <a:p>
            <a:r>
              <a:rPr lang="sr-Cyrl-RS" dirty="0" smtClean="0"/>
              <a:t>У вези са Хиландаром, али са великим степеном самосталности.</a:t>
            </a:r>
          </a:p>
          <a:p>
            <a:r>
              <a:rPr lang="sr-Cyrl-RS" dirty="0" smtClean="0"/>
              <a:t>Сава Немањић је сам боравио у Кареји извесно време  после смрти Симеона.</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sr-Cyrl-RS" sz="2800" i="1" dirty="0" smtClean="0"/>
              <a:t>Издања Карејског типика:</a:t>
            </a:r>
            <a:endParaRPr lang="en-US" sz="2800" i="1" dirty="0"/>
          </a:p>
        </p:txBody>
      </p:sp>
      <p:sp>
        <p:nvSpPr>
          <p:cNvPr id="3" name="Content Placeholder 2"/>
          <p:cNvSpPr>
            <a:spLocks noGrp="1"/>
          </p:cNvSpPr>
          <p:nvPr>
            <p:ph idx="1"/>
          </p:nvPr>
        </p:nvSpPr>
        <p:spPr/>
        <p:txBody>
          <a:bodyPr/>
          <a:lstStyle/>
          <a:p>
            <a:r>
              <a:rPr lang="ru-RU" sz="2800" dirty="0" smtClean="0">
                <a:latin typeface="+mj-lt"/>
              </a:rPr>
              <a:t>Фотопипско издање </a:t>
            </a:r>
            <a:r>
              <a:rPr lang="ru-RU" sz="2800" i="1" dirty="0" smtClean="0">
                <a:latin typeface="+mj-lt"/>
              </a:rPr>
              <a:t>: Карејски типик Светога Саве,</a:t>
            </a:r>
            <a:r>
              <a:rPr lang="ru-RU" sz="2800" dirty="0" smtClean="0">
                <a:latin typeface="+mj-lt"/>
              </a:rPr>
              <a:t> приредио Димитрије Богдановић ,  Београд 1985. </a:t>
            </a:r>
          </a:p>
          <a:p>
            <a:r>
              <a:rPr lang="sr-Cyrl-CS" sz="2800" dirty="0" smtClean="0">
                <a:latin typeface="+mj-lt"/>
              </a:rPr>
              <a:t> Свети Сава, </a:t>
            </a:r>
            <a:r>
              <a:rPr lang="sr-Cyrl-CS" sz="2800" i="1" dirty="0" smtClean="0">
                <a:latin typeface="+mj-lt"/>
              </a:rPr>
              <a:t>Сабрани списи</a:t>
            </a:r>
            <a:r>
              <a:rPr lang="sr-Cyrl-CS" sz="2800" dirty="0" smtClean="0">
                <a:latin typeface="+mj-lt"/>
              </a:rPr>
              <a:t>, Стара српска књижевност у 24 књига, књ. 2, (прир Д. Богдановић), 37-40</a:t>
            </a:r>
          </a:p>
          <a:p>
            <a:endParaRPr lang="ru-RU"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600" i="1" dirty="0" smtClean="0"/>
              <a:t>Карејски типик</a:t>
            </a:r>
            <a:endParaRPr lang="en-US" sz="3600" i="1" dirty="0"/>
          </a:p>
        </p:txBody>
      </p:sp>
      <p:sp>
        <p:nvSpPr>
          <p:cNvPr id="3" name="Content Placeholder 2"/>
          <p:cNvSpPr>
            <a:spLocks noGrp="1"/>
          </p:cNvSpPr>
          <p:nvPr>
            <p:ph idx="1"/>
          </p:nvPr>
        </p:nvSpPr>
        <p:spPr>
          <a:xfrm>
            <a:off x="457200" y="1219200"/>
            <a:ext cx="8229600" cy="4906963"/>
          </a:xfrm>
        </p:spPr>
        <p:txBody>
          <a:bodyPr>
            <a:normAutofit/>
          </a:bodyPr>
          <a:lstStyle/>
          <a:p>
            <a:endParaRPr lang="sr-Cyrl-RS" dirty="0" smtClean="0"/>
          </a:p>
          <a:p>
            <a:r>
              <a:rPr lang="sr-Cyrl-RS" dirty="0" smtClean="0"/>
              <a:t>Најстатрији српски типик</a:t>
            </a:r>
            <a:endParaRPr lang="sr-Cyrl-RS" dirty="0"/>
          </a:p>
          <a:p>
            <a:r>
              <a:rPr lang="sr-Cyrl-RS" dirty="0" smtClean="0"/>
              <a:t>Стиски типик (уставац)</a:t>
            </a:r>
          </a:p>
          <a:p>
            <a:r>
              <a:rPr lang="sr-Cyrl-RS" dirty="0" smtClean="0"/>
              <a:t>Највероватније оригинал</a:t>
            </a:r>
          </a:p>
          <a:p>
            <a:r>
              <a:rPr lang="sr-Cyrl-RS" dirty="0" smtClean="0"/>
              <a:t>Пергаментни свитак, чува се у Хиландарском архиву </a:t>
            </a:r>
          </a:p>
          <a:p>
            <a:r>
              <a:rPr lang="sr-Cyrl-RS" dirty="0" smtClean="0"/>
              <a:t> Ораганизује пустињачко, испосничко, усамњеничко монаштво</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533400"/>
            <a:ext cx="8610600" cy="882650"/>
          </a:xfrm>
        </p:spPr>
        <p:txBody>
          <a:bodyPr>
            <a:normAutofit/>
          </a:bodyPr>
          <a:lstStyle/>
          <a:p>
            <a:r>
              <a:rPr lang="sr-Cyrl-RS" sz="2800" dirty="0" smtClean="0"/>
              <a:t>Врсте монаштва у средњовековној Србији:</a:t>
            </a:r>
            <a:endParaRPr lang="en-US" sz="2800" dirty="0"/>
          </a:p>
        </p:txBody>
      </p:sp>
      <p:sp>
        <p:nvSpPr>
          <p:cNvPr id="5" name="Text Placeholder 4"/>
          <p:cNvSpPr>
            <a:spLocks noGrp="1"/>
          </p:cNvSpPr>
          <p:nvPr>
            <p:ph type="body" idx="1"/>
          </p:nvPr>
        </p:nvSpPr>
        <p:spPr>
          <a:xfrm>
            <a:off x="381000" y="1600200"/>
            <a:ext cx="4040188" cy="1108075"/>
          </a:xfrm>
        </p:spPr>
        <p:txBody>
          <a:bodyPr>
            <a:normAutofit/>
          </a:bodyPr>
          <a:lstStyle/>
          <a:p>
            <a:r>
              <a:rPr lang="sr-Cyrl-RS" sz="2800" dirty="0" smtClean="0"/>
              <a:t>-  киновијско</a:t>
            </a:r>
          </a:p>
          <a:p>
            <a:r>
              <a:rPr lang="sr-Cyrl-RS" sz="2800" dirty="0" smtClean="0"/>
              <a:t>(општељитељско )</a:t>
            </a:r>
            <a:endParaRPr lang="en-US" sz="2800" dirty="0"/>
          </a:p>
        </p:txBody>
      </p:sp>
      <p:sp>
        <p:nvSpPr>
          <p:cNvPr id="7" name="Text Placeholder 6"/>
          <p:cNvSpPr>
            <a:spLocks noGrp="1"/>
          </p:cNvSpPr>
          <p:nvPr>
            <p:ph type="body" sz="half" idx="3"/>
          </p:nvPr>
        </p:nvSpPr>
        <p:spPr>
          <a:xfrm>
            <a:off x="4724400" y="1676400"/>
            <a:ext cx="4041775" cy="1031875"/>
          </a:xfrm>
        </p:spPr>
        <p:txBody>
          <a:bodyPr>
            <a:normAutofit/>
          </a:bodyPr>
          <a:lstStyle/>
          <a:p>
            <a:r>
              <a:rPr lang="sr-Cyrl-RS" sz="2800" dirty="0" smtClean="0"/>
              <a:t>- скитско </a:t>
            </a:r>
          </a:p>
          <a:p>
            <a:r>
              <a:rPr lang="sr-Cyrl-RS" sz="2800" dirty="0" smtClean="0"/>
              <a:t>(пустињачко)</a:t>
            </a:r>
            <a:endParaRPr lang="en-US" sz="2800" dirty="0"/>
          </a:p>
        </p:txBody>
      </p:sp>
      <p:sp>
        <p:nvSpPr>
          <p:cNvPr id="6" name="Content Placeholder 5"/>
          <p:cNvSpPr>
            <a:spLocks noGrp="1"/>
          </p:cNvSpPr>
          <p:nvPr>
            <p:ph sz="quarter" idx="2"/>
          </p:nvPr>
        </p:nvSpPr>
        <p:spPr>
          <a:xfrm>
            <a:off x="457200" y="3048000"/>
            <a:ext cx="4040188" cy="1981200"/>
          </a:xfrm>
        </p:spPr>
        <p:txBody>
          <a:bodyPr/>
          <a:lstStyle/>
          <a:p>
            <a:r>
              <a:rPr lang="sr-Cyrl-RS" dirty="0" smtClean="0"/>
              <a:t> Хиландарски типик</a:t>
            </a:r>
          </a:p>
          <a:p>
            <a:r>
              <a:rPr lang="sr-Cyrl-RS" dirty="0" smtClean="0"/>
              <a:t>Студенички типик</a:t>
            </a:r>
          </a:p>
        </p:txBody>
      </p:sp>
      <p:sp>
        <p:nvSpPr>
          <p:cNvPr id="8" name="Content Placeholder 7"/>
          <p:cNvSpPr>
            <a:spLocks noGrp="1"/>
          </p:cNvSpPr>
          <p:nvPr>
            <p:ph sz="quarter" idx="4"/>
          </p:nvPr>
        </p:nvSpPr>
        <p:spPr>
          <a:xfrm>
            <a:off x="4645025" y="2819400"/>
            <a:ext cx="4041775" cy="1676400"/>
          </a:xfrm>
        </p:spPr>
        <p:txBody>
          <a:bodyPr/>
          <a:lstStyle/>
          <a:p>
            <a:r>
              <a:rPr lang="sr-Cyrl-RS" dirty="0" smtClean="0"/>
              <a:t>Карејски типик</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800" i="1" dirty="0" smtClean="0"/>
              <a:t>Структура и садржина Карејског типика</a:t>
            </a:r>
            <a:endParaRPr lang="en-US" sz="2800" i="1" dirty="0"/>
          </a:p>
        </p:txBody>
      </p:sp>
      <p:sp>
        <p:nvSpPr>
          <p:cNvPr id="3" name="Content Placeholder 2"/>
          <p:cNvSpPr>
            <a:spLocks noGrp="1"/>
          </p:cNvSpPr>
          <p:nvPr>
            <p:ph idx="1"/>
          </p:nvPr>
        </p:nvSpPr>
        <p:spPr/>
        <p:txBody>
          <a:bodyPr>
            <a:normAutofit fontScale="77500" lnSpcReduction="20000"/>
          </a:bodyPr>
          <a:lstStyle/>
          <a:p>
            <a:r>
              <a:rPr lang="sr-Cyrl-RS" dirty="0" smtClean="0"/>
              <a:t>Теолошко- реторички увод </a:t>
            </a:r>
          </a:p>
          <a:p>
            <a:r>
              <a:rPr lang="sr-Cyrl-RS" dirty="0" smtClean="0"/>
              <a:t>Нарација: о оснивању Хиланрада и ћелија у Кареји. </a:t>
            </a:r>
          </a:p>
          <a:p>
            <a:r>
              <a:rPr lang="sr-Cyrl-RS" dirty="0" smtClean="0"/>
              <a:t>Одредбе о слободи ћелија (од протата и манастира)</a:t>
            </a:r>
          </a:p>
          <a:p>
            <a:r>
              <a:rPr lang="sr-Cyrl-RS" dirty="0" smtClean="0"/>
              <a:t>Обавезе Хиландара  да издржава монахе у ћелији (материјалне обавезе)</a:t>
            </a:r>
          </a:p>
          <a:p>
            <a:r>
              <a:rPr lang="sr-Cyrl-RS" dirty="0" smtClean="0"/>
              <a:t>Упутство о постављању монаха у ћелији</a:t>
            </a:r>
          </a:p>
          <a:p>
            <a:r>
              <a:rPr lang="sr-Cyrl-RS" dirty="0" smtClean="0"/>
              <a:t>Правила о држању поста за испоснике </a:t>
            </a:r>
          </a:p>
          <a:p>
            <a:r>
              <a:rPr lang="sr-Cyrl-RS" dirty="0" smtClean="0"/>
              <a:t>Правила о богослужењу </a:t>
            </a:r>
          </a:p>
          <a:p>
            <a:r>
              <a:rPr lang="sr-Cyrl-RS" dirty="0" smtClean="0"/>
              <a:t>Потврда  аутономног уређења Карејске ћелије и духовна санкција за њихово нарушањање</a:t>
            </a:r>
          </a:p>
          <a:p>
            <a:r>
              <a:rPr lang="sr-Cyrl-RS" dirty="0" smtClean="0"/>
              <a:t>Датум и потпис</a:t>
            </a:r>
          </a:p>
          <a:p>
            <a:r>
              <a:rPr lang="sr-Cyrl-RS" dirty="0" smtClean="0"/>
              <a:t>Печат  </a:t>
            </a:r>
          </a:p>
          <a:p>
            <a:endParaRPr lang="sr-Cyrl-RS" dirty="0" smtClean="0"/>
          </a:p>
          <a:p>
            <a:pPr>
              <a:buNone/>
            </a:pPr>
            <a:endParaRPr lang="sr-Cyrl-R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ru-RU" dirty="0" smtClean="0"/>
          </a:p>
          <a:p>
            <a:pPr>
              <a:buNone/>
            </a:pPr>
            <a:r>
              <a:rPr lang="ru-RU" i="1" dirty="0" smtClean="0"/>
              <a:t> "</a:t>
            </a:r>
            <a:r>
              <a:rPr lang="ru-RU" i="1" dirty="0"/>
              <a:t>Почетак је мудрости страх Господњи, разума су добра сви што тако творе</a:t>
            </a:r>
            <a:r>
              <a:rPr lang="ru-RU" i="1" dirty="0" smtClean="0"/>
              <a:t>".</a:t>
            </a:r>
            <a:r>
              <a:rPr lang="ru-RU" i="1" dirty="0"/>
              <a:t> Као што каже велики апостол Павле:</a:t>
            </a:r>
            <a:endParaRPr lang="en-US"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381000"/>
            <a:ext cx="8458200" cy="5943600"/>
          </a:xfrm>
        </p:spPr>
        <p:txBody>
          <a:bodyPr>
            <a:normAutofit fontScale="92500" lnSpcReduction="10000"/>
          </a:bodyPr>
          <a:lstStyle/>
          <a:p>
            <a:pPr>
              <a:buNone/>
            </a:pPr>
            <a:r>
              <a:rPr lang="ru-RU" dirty="0" smtClean="0"/>
              <a:t>   Стога </a:t>
            </a:r>
            <a:r>
              <a:rPr lang="ru-RU" dirty="0"/>
              <a:t>и ја, од свих последњи и грешнији, свагда слаб и тром за подвизавање духовно, дошавши у Свету Гору нађох богоизабрана светила где на разне начине хитају на подвиг духовни. Те и ја, укрепивши своју немоћ, потрудих се колико ми снага дозвољаваше, подигох манастир свети, дом пресвете Владичице наше Богородице, Приснодеве Марије, светога општежитија, и </a:t>
            </a:r>
            <a:r>
              <a:rPr lang="ru-RU" u="sng" dirty="0"/>
              <a:t>ћелије ми довољне у Карејама, </a:t>
            </a:r>
            <a:r>
              <a:rPr lang="ru-RU" dirty="0"/>
              <a:t>где да пребивају игуман и сва братија када долазе.</a:t>
            </a:r>
          </a:p>
          <a:p>
            <a:r>
              <a:rPr lang="ru-RU" dirty="0"/>
              <a:t>Потом, опет, </a:t>
            </a:r>
            <a:r>
              <a:rPr lang="ru-RU" u="sng" dirty="0"/>
              <a:t>подигох и овде у Ораховици место за тиховање, светог и преподобног оца нашег Саве, за стан двојици или тројици</a:t>
            </a:r>
            <a:r>
              <a:rPr lang="ru-RU" dirty="0"/>
              <a:t>,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10600" cy="6400800"/>
          </a:xfrm>
        </p:spPr>
        <p:txBody>
          <a:bodyPr>
            <a:normAutofit fontScale="92500" lnSpcReduction="20000"/>
          </a:bodyPr>
          <a:lstStyle/>
          <a:p>
            <a:r>
              <a:rPr lang="ru-RU" dirty="0"/>
              <a:t>Зато ову заповест дајем, сви да знају: ни прот нема власти над том ћелијом, ни игуман светога нашег манастира, нити ко други од братије да не узнемирава онога који живи у овој ћелији светог Саве. </a:t>
            </a:r>
            <a:endParaRPr lang="ru-RU" dirty="0" smtClean="0"/>
          </a:p>
          <a:p>
            <a:pPr>
              <a:buNone/>
            </a:pPr>
            <a:r>
              <a:rPr lang="ru-RU" dirty="0" smtClean="0"/>
              <a:t>   И </a:t>
            </a:r>
            <a:r>
              <a:rPr lang="ru-RU" dirty="0"/>
              <a:t>што се налази у тој ћелији, било вино, било воће, да не узима наш манастир ништа од тога, нити игуман другима да не даје, већ напротив, да се ту даје из нашег манастира ради спомена, свећа светом Сави, уља 60 литара.</a:t>
            </a:r>
          </a:p>
          <a:p>
            <a:pPr>
              <a:buNone/>
            </a:pPr>
            <a:r>
              <a:rPr lang="ru-RU" dirty="0" smtClean="0"/>
              <a:t>    А </a:t>
            </a:r>
            <a:r>
              <a:rPr lang="ru-RU" dirty="0"/>
              <a:t>о свему другоме на вољу остављам игуману и свој братији; ако чиме буду могли да помогну брату који живи у ћелији овој, верујем у Бога да вам неће недостати прегршт брашна ни чанак уља, ако и моју макар и грешну молитву, хоћете да имате у помоћ себи. </a:t>
            </a:r>
            <a:endParaRPr lang="ru-RU"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324600"/>
          </a:xfrm>
        </p:spPr>
        <p:txBody>
          <a:bodyPr>
            <a:normAutofit fontScale="85000" lnSpcReduction="10000"/>
          </a:bodyPr>
          <a:lstStyle/>
          <a:p>
            <a:r>
              <a:rPr lang="ru-RU" dirty="0"/>
              <a:t>Понедељком, и средом, и петком - нити уља једи, нити вина пиј; а у уторак и у четвртак - уље једи и вино пиј. И у свих ових пет дана једанпут дневно да једеш. У суботу, пак, и у недељу - рибе, и сир, и све друго; и двапут дневно једе се</a:t>
            </a:r>
            <a:r>
              <a:rPr lang="ru-RU" dirty="0" smtClean="0"/>
              <a:t>.</a:t>
            </a:r>
          </a:p>
          <a:p>
            <a:r>
              <a:rPr lang="ru-RU" dirty="0"/>
              <a:t>У појању да се држи овакав устав: јутрења и вечерња - као што је </a:t>
            </a:r>
            <a:r>
              <a:rPr lang="ru-RU" dirty="0" smtClean="0"/>
              <a:t>обичај....</a:t>
            </a:r>
            <a:r>
              <a:rPr lang="ru-RU" dirty="0"/>
              <a:t> О светим и божанственим литургијама: према могућности да се </a:t>
            </a:r>
            <a:r>
              <a:rPr lang="ru-RU" dirty="0" smtClean="0"/>
              <a:t>служе. А </a:t>
            </a:r>
            <a:r>
              <a:rPr lang="ru-RU" dirty="0"/>
              <a:t>у Господње велике празнике треба да пазимо на појање и бденије ноћно</a:t>
            </a:r>
            <a:r>
              <a:rPr lang="ru-RU" dirty="0" smtClean="0"/>
              <a:t>,</a:t>
            </a:r>
          </a:p>
          <a:p>
            <a:r>
              <a:rPr lang="ru-RU" dirty="0" smtClean="0"/>
              <a:t>Овај</a:t>
            </a:r>
            <a:r>
              <a:rPr lang="ru-RU" dirty="0"/>
              <a:t>, дакле, устав појања и јела написасмо. Молим и захтевам да буде непроменљив, сем ако у болест падне; тада, колико снага може.</a:t>
            </a:r>
          </a:p>
          <a:p>
            <a:r>
              <a:rPr lang="ru-RU" dirty="0"/>
              <a:t>О пићу и о јелу: ако се догоди да ти неко драг дође на утеху, нека се тада наруши пост - осим среде и петка.</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85000" lnSpcReduction="20000"/>
          </a:bodyPr>
          <a:lstStyle/>
          <a:p>
            <a:r>
              <a:rPr lang="ru-RU" dirty="0"/>
              <a:t>Потом, пак, дајем овакво правило да се примењује, да се скупе игуман светога тога манастира и сва братија, и да бирају мужа богобојажљива, који је подобан да живи у ћелији у месту том. </a:t>
            </a:r>
            <a:r>
              <a:rPr lang="ru-RU" dirty="0" smtClean="0"/>
              <a:t>..А </a:t>
            </a:r>
            <a:r>
              <a:rPr lang="ru-RU" dirty="0"/>
              <a:t>манастир, ни игуман, да нема никоје власти над ћелијом том. Нити, пак, за мито да се не поставља неко у ћелији тој, недостојан правила духовног</a:t>
            </a:r>
            <a:r>
              <a:rPr lang="ru-RU" dirty="0" smtClean="0"/>
              <a:t>.</a:t>
            </a:r>
          </a:p>
          <a:p>
            <a:r>
              <a:rPr lang="ru-RU" dirty="0" smtClean="0"/>
              <a:t>О слободи места тога: заклињем Господом нашим Исусом Христом и пресветом његовом Матером, као што писасмо овде да не буде потворено. Ако ли ко ово промени...нека буде проклет </a:t>
            </a:r>
          </a:p>
          <a:p>
            <a:r>
              <a:rPr lang="ru-RU" dirty="0" smtClean="0"/>
              <a:t>Због тога писах и потписах овај свој рукопис, 6707 (=1199) године.</a:t>
            </a:r>
          </a:p>
          <a:p>
            <a:endParaRPr lang="ru-RU" dirty="0" smtClean="0"/>
          </a:p>
          <a:p>
            <a:r>
              <a:rPr lang="ru-RU" dirty="0" smtClean="0"/>
              <a:t>Од свих последњи, Сава грешни.</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Karyes_Typicon_and_Sava's_signature.jpg"/>
          <p:cNvPicPr>
            <a:picLocks noGrp="1" noChangeAspect="1" noChangeArrowheads="1"/>
          </p:cNvPicPr>
          <p:nvPr>
            <p:ph idx="1"/>
          </p:nvPr>
        </p:nvPicPr>
        <p:blipFill>
          <a:blip r:embed="rId2"/>
          <a:srcRect/>
          <a:stretch>
            <a:fillRect/>
          </a:stretch>
        </p:blipFill>
        <p:spPr bwMode="auto">
          <a:xfrm>
            <a:off x="228600" y="533400"/>
            <a:ext cx="8610600" cy="5006181"/>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3600" i="1" dirty="0" smtClean="0"/>
              <a:t>Печат   Саве    Немањића</a:t>
            </a:r>
            <a:r>
              <a:rPr lang="sr-Cyrl-RS" sz="2400" i="1" dirty="0" smtClean="0"/>
              <a:t/>
            </a:r>
            <a:br>
              <a:rPr lang="sr-Cyrl-RS" sz="2400" i="1" dirty="0" smtClean="0"/>
            </a:br>
            <a:r>
              <a:rPr lang="sr-Cyrl-RS" sz="2400" i="1" dirty="0"/>
              <a:t/>
            </a:r>
            <a:br>
              <a:rPr lang="sr-Cyrl-RS" sz="2400" i="1" dirty="0"/>
            </a:br>
            <a:r>
              <a:rPr lang="sr-Cyrl-RS" sz="2400" dirty="0" smtClean="0"/>
              <a:t>У воску отиснуто четири пута (у виду крста) САВА</a:t>
            </a:r>
            <a:endParaRPr lang="en-US" sz="2400" dirty="0"/>
          </a:p>
        </p:txBody>
      </p:sp>
      <p:pic>
        <p:nvPicPr>
          <p:cNvPr id="4" name="Content Placeholder 3" descr="pecat2.jpg"/>
          <p:cNvPicPr>
            <a:picLocks noGrp="1" noChangeAspect="1"/>
          </p:cNvPicPr>
          <p:nvPr>
            <p:ph idx="1"/>
          </p:nvPr>
        </p:nvPicPr>
        <p:blipFill>
          <a:blip r:embed="rId2"/>
          <a:stretch>
            <a:fillRect/>
          </a:stretch>
        </p:blipFill>
        <p:spPr>
          <a:xfrm>
            <a:off x="5029200" y="3048000"/>
            <a:ext cx="2697480" cy="2619756"/>
          </a:xfrm>
        </p:spPr>
      </p:pic>
      <p:pic>
        <p:nvPicPr>
          <p:cNvPr id="5" name="Content Placeholder 3" descr="pe;at 1.JPG"/>
          <p:cNvPicPr>
            <a:picLocks noChangeAspect="1"/>
          </p:cNvPicPr>
          <p:nvPr/>
        </p:nvPicPr>
        <p:blipFill>
          <a:blip r:embed="rId3"/>
          <a:stretch>
            <a:fillRect/>
          </a:stretch>
        </p:blipFill>
        <p:spPr>
          <a:xfrm>
            <a:off x="838200" y="2971800"/>
            <a:ext cx="3657600" cy="32004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karejski tipik.jpg"/>
          <p:cNvPicPr>
            <a:picLocks noGrp="1" noChangeAspect="1"/>
          </p:cNvPicPr>
          <p:nvPr>
            <p:ph idx="1"/>
          </p:nvPr>
        </p:nvPicPr>
        <p:blipFill>
          <a:blip r:embed="rId2" cstate="print"/>
          <a:stretch>
            <a:fillRect/>
          </a:stretch>
        </p:blipFill>
        <p:spPr>
          <a:xfrm>
            <a:off x="3429001" y="152400"/>
            <a:ext cx="1685340" cy="6477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ТИПИК</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r>
              <a:rPr lang="sr-Cyrl-RS" dirty="0" smtClean="0"/>
              <a:t>У ширем смислу  то је црквено правни документ: књига прописа о обављању богослужења, поста и монашког живота</a:t>
            </a:r>
          </a:p>
          <a:p>
            <a:endParaRPr lang="sr-Cyrl-RS" dirty="0" smtClean="0"/>
          </a:p>
          <a:p>
            <a:r>
              <a:rPr lang="sr-Cyrl-RS" b="1" dirty="0" smtClean="0"/>
              <a:t>Манастирски типик</a:t>
            </a:r>
            <a:r>
              <a:rPr lang="sr-Cyrl-RS" dirty="0" smtClean="0"/>
              <a:t>:</a:t>
            </a:r>
          </a:p>
          <a:p>
            <a:pPr>
              <a:buNone/>
            </a:pPr>
            <a:r>
              <a:rPr lang="sr-Cyrl-RS" dirty="0" smtClean="0"/>
              <a:t>    Прописи о животу монаха у манастиру (распоред богослужења и поста,  начин постсвљања игумана, управљање метохијом,  права и обавезе ктитора, статус манастира у односу на епископску власт и сл.)</a:t>
            </a:r>
          </a:p>
          <a:p>
            <a:pPr>
              <a:buNone/>
            </a:pPr>
            <a:r>
              <a:rPr lang="sr-Cyrl-RS" dirty="0" smtClean="0"/>
              <a:t>Типик прописује ктитор манастира</a:t>
            </a:r>
          </a:p>
          <a:p>
            <a:pPr>
              <a:buNone/>
            </a:pPr>
            <a:endParaRPr lang="sr-Cyrl-R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92500" lnSpcReduction="10000"/>
          </a:bodyPr>
          <a:lstStyle/>
          <a:p>
            <a:pPr>
              <a:buNone/>
            </a:pPr>
            <a:r>
              <a:rPr lang="sr-Cyrl-RS" sz="3800" b="1" dirty="0" smtClean="0"/>
              <a:t>Хиландарки и Студенички типик</a:t>
            </a:r>
          </a:p>
          <a:p>
            <a:pPr>
              <a:buNone/>
            </a:pPr>
            <a:endParaRPr lang="sr-Cyrl-RS" dirty="0" smtClean="0"/>
          </a:p>
          <a:p>
            <a:pPr>
              <a:buFontTx/>
              <a:buChar char="-"/>
            </a:pPr>
            <a:r>
              <a:rPr lang="sr-Cyrl-RS" dirty="0" smtClean="0"/>
              <a:t>Веома слични по садржини (већи број чанова је потпуно исти), разликује се уводна поглавља, о слободи манастира, постављању игумана и још неки ситније поједниности)</a:t>
            </a:r>
          </a:p>
          <a:p>
            <a:pPr>
              <a:buFontTx/>
              <a:buChar char="-"/>
            </a:pPr>
            <a:r>
              <a:rPr lang="sr-Cyrl-RS" dirty="0" smtClean="0"/>
              <a:t> </a:t>
            </a:r>
          </a:p>
          <a:p>
            <a:pPr>
              <a:buFontTx/>
              <a:buChar char="-"/>
            </a:pPr>
            <a:r>
              <a:rPr lang="sr-Cyrl-RS" dirty="0" smtClean="0"/>
              <a:t>Оба типика у основи садрже </a:t>
            </a:r>
            <a:r>
              <a:rPr lang="sr-Cyrl-RS" u="sng" dirty="0" smtClean="0"/>
              <a:t>превод и адаптацију уводног дела типика манастира </a:t>
            </a:r>
            <a:r>
              <a:rPr lang="sr-Cyrl-RS" b="1" u="sng" dirty="0" smtClean="0"/>
              <a:t>Богородице Евергетиде</a:t>
            </a:r>
            <a:r>
              <a:rPr lang="sr-Cyrl-RS" u="sng" dirty="0" smtClean="0"/>
              <a:t> из Цариграда.</a:t>
            </a:r>
          </a:p>
          <a:p>
            <a:pPr>
              <a:buFontTx/>
              <a:buChar char="-"/>
            </a:pPr>
            <a:endParaRPr lang="sr-Cyrl-RS" u="sng" dirty="0"/>
          </a:p>
          <a:p>
            <a:pPr>
              <a:buFontTx/>
              <a:buChar char="-"/>
            </a:pPr>
            <a:r>
              <a:rPr lang="sr-Cyrl-RS" dirty="0" smtClean="0"/>
              <a:t> Оба регулишу киновијско монаштво (општежиће и манастирском братсву).</a:t>
            </a:r>
          </a:p>
          <a:p>
            <a:pPr>
              <a:buFontTx/>
              <a:buChar char="-"/>
            </a:pPr>
            <a:endParaRPr lang="sr-Cyrl-RS" dirty="0" smtClean="0"/>
          </a:p>
          <a:p>
            <a:pPr>
              <a:buFontTx/>
              <a:buChar cha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Хиландарски типик</a:t>
            </a: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sr-Cyrl-RS" dirty="0" smtClean="0"/>
              <a:t>Хиландарски типик  је настао 1199.</a:t>
            </a:r>
          </a:p>
          <a:p>
            <a:r>
              <a:rPr lang="sr-Cyrl-RS" dirty="0" smtClean="0"/>
              <a:t>Сачуван као препис, чува се у Хиландарском архиву</a:t>
            </a:r>
          </a:p>
          <a:p>
            <a:endParaRPr lang="sr-Cyrl-RS" dirty="0" smtClean="0"/>
          </a:p>
          <a:p>
            <a:pPr>
              <a:buNone/>
            </a:pPr>
            <a:r>
              <a:rPr lang="sr-Cyrl-RS" dirty="0" smtClean="0"/>
              <a:t> На почетку, после</a:t>
            </a:r>
            <a:r>
              <a:rPr lang="sr-Cyrl-RS" dirty="0"/>
              <a:t> </a:t>
            </a:r>
            <a:r>
              <a:rPr lang="sr-Cyrl-RS" dirty="0" smtClean="0"/>
              <a:t>теолошког  увода</a:t>
            </a:r>
          </a:p>
          <a:p>
            <a:pPr>
              <a:buNone/>
            </a:pPr>
            <a:r>
              <a:rPr lang="sr-Cyrl-RS" dirty="0" smtClean="0"/>
              <a:t> 2. и 3. глава садрже краћу нарациоју са  биографским подацима о животу и смрти Симеона (Немање)</a:t>
            </a:r>
          </a:p>
          <a:p>
            <a:pPr>
              <a:buNone/>
            </a:pPr>
            <a:r>
              <a:rPr lang="sr-Cyrl-RS" dirty="0" smtClean="0"/>
              <a:t>Значајнија поглавља : </a:t>
            </a:r>
          </a:p>
          <a:p>
            <a:pPr>
              <a:buFontTx/>
              <a:buChar char="-"/>
            </a:pPr>
            <a:r>
              <a:rPr lang="sr-Cyrl-RS" dirty="0" smtClean="0"/>
              <a:t>Глава 12 : о слободи манастира</a:t>
            </a:r>
          </a:p>
          <a:p>
            <a:pPr>
              <a:buFontTx/>
              <a:buChar char="-"/>
            </a:pPr>
            <a:r>
              <a:rPr lang="sr-Cyrl-RS" dirty="0" smtClean="0"/>
              <a:t>Глава 13: о постављању игумана</a:t>
            </a:r>
          </a:p>
          <a:p>
            <a:pPr>
              <a:buFontTx/>
              <a:buChar char="-"/>
            </a:pPr>
            <a:r>
              <a:rPr lang="sr-Cyrl-RS" dirty="0" smtClean="0"/>
              <a:t>Глава 35: како треба појати панихаде ктиторима</a:t>
            </a:r>
          </a:p>
          <a:p>
            <a:pPr>
              <a:buFontTx/>
              <a:buChar char="-"/>
            </a:pPr>
            <a:r>
              <a:rPr lang="sr-Cyrl-RS" dirty="0" smtClean="0"/>
              <a:t>Глава 42:  о ћелији Карејској светог оца Саве</a:t>
            </a:r>
          </a:p>
          <a:p>
            <a:pPr>
              <a:buFontTx/>
              <a:buChar char="-"/>
            </a:pPr>
            <a:r>
              <a:rPr lang="sr-Cyrl-RS" dirty="0" smtClean="0"/>
              <a:t>Глава 43: о читању типика сваког месеца </a:t>
            </a:r>
          </a:p>
          <a:p>
            <a:pPr>
              <a:buNone/>
            </a:pPr>
            <a:endParaRPr lang="sr-Cyrl-R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Хиландарски типик</a:t>
            </a:r>
            <a:endParaRPr lang="en-US" dirty="0"/>
          </a:p>
        </p:txBody>
      </p:sp>
      <p:sp>
        <p:nvSpPr>
          <p:cNvPr id="3" name="Content Placeholder 2"/>
          <p:cNvSpPr>
            <a:spLocks noGrp="1"/>
          </p:cNvSpPr>
          <p:nvPr>
            <p:ph idx="1"/>
          </p:nvPr>
        </p:nvSpPr>
        <p:spPr/>
        <p:txBody>
          <a:bodyPr/>
          <a:lstStyle/>
          <a:p>
            <a:r>
              <a:rPr lang="ru-RU" dirty="0" smtClean="0"/>
              <a:t> Наслов: </a:t>
            </a:r>
          </a:p>
          <a:p>
            <a:pPr>
              <a:buNone/>
            </a:pPr>
            <a:r>
              <a:rPr lang="ru-RU" b="1" dirty="0"/>
              <a:t> </a:t>
            </a:r>
            <a:r>
              <a:rPr lang="ru-RU" b="1" dirty="0" smtClean="0"/>
              <a:t>  Писмени </a:t>
            </a:r>
            <a:r>
              <a:rPr lang="ru-RU" b="1" dirty="0"/>
              <a:t>указ живота у манастиру Пресвете Богородице Наставнице, што сам га ја грешни и смерни монах Сава предао вама, у Господу вазљубљена чеда и </a:t>
            </a:r>
            <a:r>
              <a:rPr lang="ru-RU" b="1" dirty="0" smtClean="0"/>
              <a:t>браћо</a:t>
            </a:r>
          </a:p>
          <a:p>
            <a:endParaRPr lang="ru-RU" dirty="0"/>
          </a:p>
          <a:p>
            <a:r>
              <a:rPr lang="ru-RU" dirty="0"/>
              <a:t>Оче, благослови</a:t>
            </a:r>
            <a:r>
              <a:rPr lang="ru-RU" dirty="0" smtClean="0"/>
              <a:t>!</a:t>
            </a:r>
          </a:p>
          <a:p>
            <a:endParaRPr lang="ru-RU" dirty="0"/>
          </a:p>
          <a:p>
            <a:endParaRPr lang="ru-RU"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629400"/>
          </a:xfrm>
        </p:spPr>
        <p:txBody>
          <a:bodyPr>
            <a:normAutofit fontScale="77500" lnSpcReduction="20000"/>
          </a:bodyPr>
          <a:lstStyle/>
          <a:p>
            <a:r>
              <a:rPr lang="ru-RU" b="1" dirty="0" smtClean="0"/>
              <a:t>Слово 2: КАКО СУ НАСЛЕДИЛИ ОВАЈ СВЕТИ МАНАСТИР ПРЕПОДОБНИ ОТАЦ НАШ СИМЕОН И САВА СМЕРНИ</a:t>
            </a:r>
          </a:p>
          <a:p>
            <a:r>
              <a:rPr lang="ru-RU" dirty="0" smtClean="0"/>
              <a:t>Овај </a:t>
            </a:r>
            <a:r>
              <a:rPr lang="ru-RU" dirty="0"/>
              <a:t>наш свети манастир, као што знате, опустело беше ово место од безбожних разбојника. А када је к мени дошао триблажени наставник, отац наш Симеон </a:t>
            </a:r>
            <a:r>
              <a:rPr lang="ru-RU" dirty="0" smtClean="0"/>
              <a:t>монах,.....царство </a:t>
            </a:r>
            <a:r>
              <a:rPr lang="ru-RU" dirty="0"/>
              <a:t>свога отачества оставивши и све што је на земљи, и побегавши из света који заробљава душу, дође у ову пустињу месеца новембра у 2. дан у години </a:t>
            </a:r>
            <a:r>
              <a:rPr lang="ru-RU" dirty="0" smtClean="0"/>
              <a:t>6706 (1197</a:t>
            </a:r>
            <a:r>
              <a:rPr lang="ru-RU" dirty="0"/>
              <a:t>). </a:t>
            </a:r>
            <a:r>
              <a:rPr lang="ru-RU" dirty="0" smtClean="0"/>
              <a:t>..</a:t>
            </a:r>
            <a:r>
              <a:rPr lang="ru-RU" u="sng" dirty="0" smtClean="0"/>
              <a:t>Измоли </a:t>
            </a:r>
            <a:r>
              <a:rPr lang="ru-RU" u="sng" dirty="0"/>
              <a:t>у цара ово пусто место </a:t>
            </a:r>
            <a:r>
              <a:rPr lang="ru-RU" dirty="0"/>
              <a:t>и узе мене грешнога из Ватопеда, и настанивши се на овом месту и оставши неко мало време са мном</a:t>
            </a:r>
            <a:endParaRPr lang="ru-RU" dirty="0" smtClean="0"/>
          </a:p>
          <a:p>
            <a:r>
              <a:rPr lang="ru-RU" b="1" dirty="0"/>
              <a:t>Слово 3: О ВРЕМЕНОЈ СМРТИ ПРЕПОДОБНОГ ОЦА СИМЕОНА МОНАХА</a:t>
            </a:r>
          </a:p>
          <a:p>
            <a:r>
              <a:rPr lang="ru-RU" dirty="0"/>
              <a:t>Године 6708 (1200) месеца фебруара 13. дан, у вечно пређе блаженство отац наш Симеон, </a:t>
            </a:r>
            <a:r>
              <a:rPr lang="ru-RU" u="sng" dirty="0"/>
              <a:t>заветом оставивши манастир овај на мени. </a:t>
            </a:r>
            <a:endParaRPr lang="ru-RU" u="sng" dirty="0" smtClean="0"/>
          </a:p>
          <a:p>
            <a:r>
              <a:rPr lang="ru-RU" dirty="0"/>
              <a:t>И опет приложисмо што је могуће братији на телесну потребу, о чему </a:t>
            </a:r>
            <a:r>
              <a:rPr lang="ru-RU" u="sng" dirty="0"/>
              <a:t>они који хоће могу најјасније сазнати погледавши у хрисовуљу</a:t>
            </a:r>
            <a:r>
              <a:rPr lang="ru-RU" u="sng" dirty="0" smtClean="0"/>
              <a:t>.</a:t>
            </a:r>
            <a:endParaRPr lang="ru-RU"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77500" lnSpcReduction="20000"/>
          </a:bodyPr>
          <a:lstStyle/>
          <a:p>
            <a:r>
              <a:rPr lang="ru-RU" b="1" dirty="0"/>
              <a:t>Глава 13: О ПОСТАВЉЕЊУ ИГУМАНА, КАКО ТРЕБА ПОСТАВИТИ ИГУМАНА</a:t>
            </a:r>
          </a:p>
          <a:p>
            <a:r>
              <a:rPr lang="ru-RU" dirty="0" smtClean="0"/>
              <a:t>Ако </a:t>
            </a:r>
            <a:r>
              <a:rPr lang="ru-RU" dirty="0"/>
              <a:t>хоћете да поставите игумана, јер овај наш свети манастир Госпође Наставнице наше Богородице би одликован од благоверних царева да је у броју игуманских манастира као и други </a:t>
            </a:r>
            <a:r>
              <a:rPr lang="ru-RU" u="sng" dirty="0"/>
              <a:t>царски игумански манастири</a:t>
            </a:r>
            <a:r>
              <a:rPr lang="ru-RU" dirty="0"/>
              <a:t>. А други се знаменују од цара. А ја смерни разумех штету манастирску у злату и у коњима и у труду, што долази од путовања, и умолих благоверне оне цареве </a:t>
            </a:r>
            <a:r>
              <a:rPr lang="ru-RU" u="sng" dirty="0"/>
              <a:t>да не иду игумани к њима ради назнаменања, већ узех од њих штап, да је у манастиру место назнаменања царског</a:t>
            </a:r>
            <a:r>
              <a:rPr lang="ru-RU" dirty="0"/>
              <a:t>. А кад се престави игуман од вас ка Господу или својом вољом остави игуманство, то нека се бира иконом и еклисијарх, и од братије до 10 или 12 који су најстарији, и нека уђу у цркву и нека промисле себи </a:t>
            </a:r>
            <a:r>
              <a:rPr lang="ru-RU" dirty="0" smtClean="0"/>
              <a:t>игумана....</a:t>
            </a:r>
            <a:endParaRPr lang="ru-RU" dirty="0"/>
          </a:p>
          <a:p>
            <a:r>
              <a:rPr lang="ru-RU" dirty="0" smtClean="0"/>
              <a:t> </a:t>
            </a:r>
            <a:r>
              <a:rPr lang="ru-RU" dirty="0"/>
              <a:t>И пошто стане, целива га сва братија, и од тада је ваш игуман Богом постављени и пресвете Госпође и Владичице Богородице Наставнице, који му помажу.</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sz="3100" b="1" dirty="0"/>
              <a:t>Глава 42: О ЋЕЛИЈИ КАРЕЈСКОЈ СВЕТОГА ОЦА САВЕ</a:t>
            </a:r>
            <a:r>
              <a:rPr lang="ru-RU" b="1" dirty="0"/>
              <a:t/>
            </a:r>
            <a:br>
              <a:rPr lang="ru-RU" b="1" dirty="0"/>
            </a:b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10000"/>
          </a:bodyPr>
          <a:lstStyle/>
          <a:p>
            <a:r>
              <a:rPr lang="ru-RU" dirty="0"/>
              <a:t>И изишавши начиних себи стан, који ће бити двојици или тројици, и црквицу подигох посвећену светом и преподобном пустиножитељу оцу Сави, чије име и ја недостојни имам. И начиних овај </a:t>
            </a:r>
            <a:r>
              <a:rPr lang="ru-RU" u="sng" dirty="0"/>
              <a:t>уставац</a:t>
            </a:r>
            <a:r>
              <a:rPr lang="ru-RU" dirty="0"/>
              <a:t>, како треба да се владају они који хоће да живе у овој ћелијици. Те ову заповест дајем игуману и вама, да не постави онога који служи ради телеснога одмора или опет неписменога, или онога који тргује у њој, него да се изабира </a:t>
            </a:r>
            <a:r>
              <a:rPr lang="ru-RU" dirty="0" smtClean="0"/>
              <a:t>...  онога </a:t>
            </a:r>
            <a:r>
              <a:rPr lang="ru-RU" dirty="0"/>
              <a:t>кога видите да жели и љуби горњи спис, био он стар или млад; такав ће се наћи међу вама. </a:t>
            </a:r>
            <a:endParaRPr lang="ru-RU" dirty="0" smtClean="0"/>
          </a:p>
          <a:p>
            <a:r>
              <a:rPr lang="ru-RU" dirty="0" smtClean="0"/>
              <a:t>И </a:t>
            </a:r>
            <a:r>
              <a:rPr lang="ru-RU" dirty="0"/>
              <a:t>ово заповедам после мога одласка Господу, </a:t>
            </a:r>
            <a:r>
              <a:rPr lang="ru-RU" u="sng" dirty="0"/>
              <a:t>да не дате у оно место ништа, нити пак дозвољавам да узмете од њега нешто</a:t>
            </a:r>
            <a:r>
              <a:rPr lang="ru-RU" dirty="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657</TotalTime>
  <Words>2059</Words>
  <Application>Microsoft Office PowerPoint</Application>
  <PresentationFormat>On-screen Show (4:3)</PresentationFormat>
  <Paragraphs>121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Trek</vt:lpstr>
      <vt:lpstr>Манастирски типици</vt:lpstr>
      <vt:lpstr>Врсте монаштва у средњовековној Србији:</vt:lpstr>
      <vt:lpstr>ТИПИК</vt:lpstr>
      <vt:lpstr>Slide 4</vt:lpstr>
      <vt:lpstr>Хиландарски типик</vt:lpstr>
      <vt:lpstr>Хиландарски типик</vt:lpstr>
      <vt:lpstr>Slide 7</vt:lpstr>
      <vt:lpstr>Slide 8</vt:lpstr>
      <vt:lpstr>Глава 42: О ЋЕЛИЈИ КАРЕЈСКОЈ СВЕТОГА ОЦА САВЕ </vt:lpstr>
      <vt:lpstr>Студенички типик</vt:lpstr>
      <vt:lpstr>Slide 11</vt:lpstr>
      <vt:lpstr>Slide 12</vt:lpstr>
      <vt:lpstr>Slide 13</vt:lpstr>
      <vt:lpstr>Slide 14</vt:lpstr>
      <vt:lpstr>Slide 15</vt:lpstr>
      <vt:lpstr>Карејски типик </vt:lpstr>
      <vt:lpstr>Карејска ћелија</vt:lpstr>
      <vt:lpstr>Издања Карејског типика:</vt:lpstr>
      <vt:lpstr>Карејски типик</vt:lpstr>
      <vt:lpstr>Структура и садржина Карејског типика</vt:lpstr>
      <vt:lpstr>Slide 21</vt:lpstr>
      <vt:lpstr>Slide 22</vt:lpstr>
      <vt:lpstr>Slide 23</vt:lpstr>
      <vt:lpstr>Slide 24</vt:lpstr>
      <vt:lpstr>Slide 25</vt:lpstr>
      <vt:lpstr>Slide 26</vt:lpstr>
      <vt:lpstr>Печат   Саве    Немањића  У воску отиснуто четири пута (у виду крста) САВА</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korisnik</dc:creator>
  <cp:lastModifiedBy>korisnik</cp:lastModifiedBy>
  <cp:revision>42</cp:revision>
  <dcterms:created xsi:type="dcterms:W3CDTF">2019-11-28T13:02:18Z</dcterms:created>
  <dcterms:modified xsi:type="dcterms:W3CDTF">2020-03-23T13:42:47Z</dcterms:modified>
</cp:coreProperties>
</file>