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9D48A-BE65-421E-B142-C29BA5EC319C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32B26-63F6-49C9-B58C-5B15792778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3864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9D48A-BE65-421E-B142-C29BA5EC319C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32B26-63F6-49C9-B58C-5B15792778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492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9D48A-BE65-421E-B142-C29BA5EC319C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32B26-63F6-49C9-B58C-5B15792778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0297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9D48A-BE65-421E-B142-C29BA5EC319C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32B26-63F6-49C9-B58C-5B15792778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9445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9D48A-BE65-421E-B142-C29BA5EC319C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32B26-63F6-49C9-B58C-5B15792778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4188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9D48A-BE65-421E-B142-C29BA5EC319C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32B26-63F6-49C9-B58C-5B15792778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2489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9D48A-BE65-421E-B142-C29BA5EC319C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32B26-63F6-49C9-B58C-5B15792778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1591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9D48A-BE65-421E-B142-C29BA5EC319C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32B26-63F6-49C9-B58C-5B15792778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777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9D48A-BE65-421E-B142-C29BA5EC319C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32B26-63F6-49C9-B58C-5B15792778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889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9D48A-BE65-421E-B142-C29BA5EC319C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32B26-63F6-49C9-B58C-5B15792778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801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9D48A-BE65-421E-B142-C29BA5EC319C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32B26-63F6-49C9-B58C-5B15792778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100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09D48A-BE65-421E-B142-C29BA5EC319C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B32B26-63F6-49C9-B58C-5B15792778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439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Content Placeholder 1"/>
          <p:cNvSpPr>
            <a:spLocks noGrp="1"/>
          </p:cNvSpPr>
          <p:nvPr>
            <p:ph idx="1"/>
          </p:nvPr>
        </p:nvSpPr>
        <p:spPr>
          <a:xfrm>
            <a:off x="1588" y="908050"/>
            <a:ext cx="9144000" cy="4525963"/>
          </a:xfrm>
        </p:spPr>
        <p:txBody>
          <a:bodyPr/>
          <a:lstStyle/>
          <a:p>
            <a:pPr marL="0" indent="0" algn="ctr">
              <a:buFont typeface="Arial" charset="0"/>
              <a:buNone/>
            </a:pPr>
            <a:endParaRPr lang="en-US" altLang="en-US" sz="5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Font typeface="Arial" charset="0"/>
              <a:buNone/>
            </a:pPr>
            <a:r>
              <a:rPr lang="sr-Cyrl-RS" altLang="en-US" sz="5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ЦЕНТРАЛНИ БАЛКАН ОД </a:t>
            </a:r>
          </a:p>
          <a:p>
            <a:pPr marL="0" indent="0" algn="ctr">
              <a:buFont typeface="Arial" charset="0"/>
              <a:buNone/>
            </a:pPr>
            <a:r>
              <a:rPr lang="sr-Cyrl-RS" altLang="en-US" sz="5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7. ДО 11. ВЕКА</a:t>
            </a:r>
          </a:p>
          <a:p>
            <a:pPr marL="0" indent="0" algn="ctr">
              <a:buFont typeface="Arial" charset="0"/>
              <a:buNone/>
            </a:pPr>
            <a:r>
              <a:rPr lang="sr-Cyrl-RS" altLang="en-US" sz="5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археолошка сведочанства</a:t>
            </a:r>
            <a:endParaRPr lang="en-US" altLang="en-US" sz="5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6913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38915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51050" y="-20638"/>
            <a:ext cx="5357813" cy="6864351"/>
          </a:xfrm>
        </p:spPr>
      </p:pic>
      <p:sp>
        <p:nvSpPr>
          <p:cNvPr id="8" name="Oval 7"/>
          <p:cNvSpPr/>
          <p:nvPr/>
        </p:nvSpPr>
        <p:spPr>
          <a:xfrm>
            <a:off x="5832475" y="2349500"/>
            <a:ext cx="360363" cy="30956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038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0638" y="476250"/>
            <a:ext cx="9129713" cy="590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6438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9050" y="260350"/>
            <a:ext cx="9124950" cy="6361113"/>
          </a:xfrm>
        </p:spPr>
      </p:pic>
    </p:spTree>
    <p:extLst>
      <p:ext uri="{BB962C8B-B14F-4D97-AF65-F5344CB8AC3E}">
        <p14:creationId xmlns:p14="http://schemas.microsoft.com/office/powerpoint/2010/main" val="2068115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958013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sr-Cyrl-R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ЦРКВЕНА АРХИТЕКТУРА: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sr-Cyrl-RS" sz="2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  <a:defRPr/>
            </a:pPr>
            <a:r>
              <a:rPr lang="sr-Cyrl-R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Мали број цркава.</a:t>
            </a:r>
          </a:p>
          <a:p>
            <a:pPr>
              <a:buFontTx/>
              <a:buChar char="-"/>
              <a:defRPr/>
            </a:pPr>
            <a:endParaRPr lang="sr-Cyrl-RS" sz="2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  <a:defRPr/>
            </a:pPr>
            <a:r>
              <a:rPr lang="sr-Cyrl-R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Обнова ранијих и подизање нових цркава.</a:t>
            </a:r>
          </a:p>
          <a:p>
            <a:pPr>
              <a:buFontTx/>
              <a:buChar char="-"/>
              <a:defRPr/>
            </a:pPr>
            <a:endParaRPr lang="sr-Cyrl-RS" sz="2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  <a:defRPr/>
            </a:pPr>
            <a:r>
              <a:rPr lang="sr-Cyrl-R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Базилике и цркве централног типа.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sr-Cyrl-RS" sz="2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83300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43011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51050" y="0"/>
            <a:ext cx="5364163" cy="6843713"/>
          </a:xfrm>
        </p:spPr>
      </p:pic>
      <p:sp>
        <p:nvSpPr>
          <p:cNvPr id="5" name="Oval 4"/>
          <p:cNvSpPr/>
          <p:nvPr/>
        </p:nvSpPr>
        <p:spPr>
          <a:xfrm>
            <a:off x="3132138" y="1670050"/>
            <a:ext cx="360362" cy="40481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942013" y="2420938"/>
            <a:ext cx="360362" cy="4048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7047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5080000" cy="3716338"/>
          </a:xfrm>
        </p:spPr>
      </p:pic>
      <p:pic>
        <p:nvPicPr>
          <p:cNvPr id="4403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76650" y="4221163"/>
            <a:ext cx="5467350" cy="263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6" name="Title 1"/>
          <p:cNvSpPr txBox="1">
            <a:spLocks/>
          </p:cNvSpPr>
          <p:nvPr/>
        </p:nvSpPr>
        <p:spPr bwMode="auto">
          <a:xfrm>
            <a:off x="0" y="3573463"/>
            <a:ext cx="914400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sr-Cyrl-RS" altLang="en-US" sz="28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Мачванска Митровица                                    Велики Градац </a:t>
            </a:r>
            <a:endParaRPr lang="en-US" altLang="en-US" sz="28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9549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45059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51050" y="0"/>
            <a:ext cx="5364163" cy="6843713"/>
          </a:xfrm>
        </p:spPr>
      </p:pic>
      <p:sp>
        <p:nvSpPr>
          <p:cNvPr id="5" name="Oval 4"/>
          <p:cNvSpPr/>
          <p:nvPr/>
        </p:nvSpPr>
        <p:spPr>
          <a:xfrm>
            <a:off x="4067175" y="4268788"/>
            <a:ext cx="433388" cy="4048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764213" y="4005263"/>
            <a:ext cx="360362" cy="4048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2989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>
          <a:xfrm>
            <a:off x="4757738" y="1341438"/>
            <a:ext cx="4386262" cy="3887787"/>
          </a:xfrm>
        </p:spPr>
        <p:txBody>
          <a:bodyPr>
            <a:normAutofit fontScale="90000"/>
          </a:bodyPr>
          <a:lstStyle/>
          <a:p>
            <a:pPr algn="l"/>
            <a:r>
              <a:rPr lang="sr-Cyrl-RS" altLang="en-US" sz="28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sr-Cyrl-RS" altLang="en-US" sz="28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sr-Cyrl-RS" altLang="en-US" sz="28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sr-Cyrl-RS" altLang="en-US" sz="28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sr-Cyrl-RS" altLang="en-US" sz="28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Горњи Матејевац</a:t>
            </a:r>
            <a:br>
              <a:rPr lang="sr-Cyrl-RS" altLang="en-US" sz="28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sr-Cyrl-RS" altLang="en-US" sz="28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sr-Cyrl-RS" altLang="en-US" sz="28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sr-Cyrl-RS" altLang="en-US" sz="28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sr-Cyrl-RS" altLang="en-US" sz="28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sr-Cyrl-RS" altLang="en-US" sz="28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sr-Cyrl-RS" altLang="en-US" sz="28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sr-Cyrl-RS" altLang="en-US" sz="2800" smtClean="0">
                <a:solidFill>
                  <a:schemeClr val="bg1"/>
                </a:solidFill>
              </a:rPr>
              <a:t/>
            </a:r>
            <a:br>
              <a:rPr lang="sr-Cyrl-RS" altLang="en-US" sz="2800" smtClean="0">
                <a:solidFill>
                  <a:schemeClr val="bg1"/>
                </a:solidFill>
              </a:rPr>
            </a:br>
            <a:r>
              <a:rPr lang="sr-Cyrl-RS" altLang="en-US" sz="2800" smtClean="0">
                <a:solidFill>
                  <a:schemeClr val="bg1"/>
                </a:solidFill>
              </a:rPr>
              <a:t/>
            </a:r>
            <a:br>
              <a:rPr lang="sr-Cyrl-RS" altLang="en-US" sz="2800" smtClean="0">
                <a:solidFill>
                  <a:schemeClr val="bg1"/>
                </a:solidFill>
              </a:rPr>
            </a:br>
            <a:r>
              <a:rPr lang="sr-Cyrl-RS" altLang="en-US" sz="2800" smtClean="0">
                <a:solidFill>
                  <a:schemeClr val="bg1"/>
                </a:solidFill>
              </a:rPr>
              <a:t/>
            </a:r>
            <a:br>
              <a:rPr lang="sr-Cyrl-RS" altLang="en-US" sz="2800" smtClean="0">
                <a:solidFill>
                  <a:schemeClr val="bg1"/>
                </a:solidFill>
              </a:rPr>
            </a:br>
            <a:r>
              <a:rPr lang="sr-Cyrl-RS" altLang="en-US" sz="2800" smtClean="0">
                <a:solidFill>
                  <a:schemeClr val="bg1"/>
                </a:solidFill>
              </a:rPr>
              <a:t/>
            </a:r>
            <a:br>
              <a:rPr lang="sr-Cyrl-RS" altLang="en-US" sz="2800" smtClean="0">
                <a:solidFill>
                  <a:schemeClr val="bg1"/>
                </a:solidFill>
              </a:rPr>
            </a:br>
            <a:r>
              <a:rPr lang="sr-Cyrl-RS" altLang="en-US" sz="28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Црква Св. Петра и Павла</a:t>
            </a:r>
            <a:br>
              <a:rPr lang="sr-Cyrl-RS" altLang="en-US" sz="28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sr-Cyrl-RS" altLang="en-US" sz="28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sr-Cyrl-RS" altLang="en-US" sz="28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altLang="en-US" sz="28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6083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799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36330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958013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sr-Cyrl-R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ПОКРЕТНИ НАЛАЗИ: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sr-Cyrl-RS" sz="2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  <a:defRPr/>
            </a:pPr>
            <a:r>
              <a:rPr lang="sr-Cyrl-R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Разноврстан материјал.</a:t>
            </a:r>
          </a:p>
          <a:p>
            <a:pPr>
              <a:buFontTx/>
              <a:buChar char="-"/>
              <a:defRPr/>
            </a:pPr>
            <a:endParaRPr lang="sr-Cyrl-RS" sz="2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  <a:defRPr/>
            </a:pPr>
            <a:r>
              <a:rPr lang="sr-Cyrl-R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Византијско, српско и бугарско порекло.</a:t>
            </a:r>
          </a:p>
          <a:p>
            <a:pPr>
              <a:buFontTx/>
              <a:buChar char="-"/>
              <a:defRPr/>
            </a:pPr>
            <a:endParaRPr lang="sr-Cyrl-RS" sz="2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  <a:defRPr/>
            </a:pPr>
            <a:r>
              <a:rPr lang="sr-Cyrl-R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Највећи део налаза је етнички неопредељив.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sr-Cyrl-RS" sz="2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04605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213225" y="549275"/>
            <a:ext cx="4930775" cy="5972175"/>
          </a:xfrm>
        </p:spPr>
      </p:pic>
      <p:pic>
        <p:nvPicPr>
          <p:cNvPr id="48131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49275"/>
            <a:ext cx="3695700" cy="597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39192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958013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sr-Cyrl-R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ФУНЕРАРНА ПРАКСА: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sr-Cyrl-RS" sz="2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  <a:defRPr/>
            </a:pPr>
            <a:r>
              <a:rPr lang="sr-Cyrl-R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Најконзервативнија одлика друштва.</a:t>
            </a:r>
          </a:p>
          <a:p>
            <a:pPr>
              <a:buFontTx/>
              <a:buChar char="-"/>
              <a:defRPr/>
            </a:pPr>
            <a:endParaRPr lang="sr-Cyrl-RS" sz="2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  <a:defRPr/>
            </a:pPr>
            <a:r>
              <a:rPr lang="sr-Cyrl-R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Основни вид сахрањивања код Словена – кремација.</a:t>
            </a:r>
          </a:p>
          <a:p>
            <a:pPr>
              <a:buFontTx/>
              <a:buChar char="-"/>
              <a:defRPr/>
            </a:pPr>
            <a:endParaRPr lang="sr-Cyrl-RS" sz="2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  <a:defRPr/>
            </a:pPr>
            <a:r>
              <a:rPr lang="sr-Cyrl-R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Кремација, инхумација према паганским обредима, инхумација према хришћанским обредима.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sr-Cyrl-RS" sz="2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  <a:defRPr/>
            </a:pPr>
            <a:r>
              <a:rPr lang="sr-Cyrl-R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Гробни инвентар и гробни прилог.</a:t>
            </a:r>
          </a:p>
          <a:p>
            <a:pPr>
              <a:buFontTx/>
              <a:buChar char="-"/>
              <a:defRPr/>
            </a:pPr>
            <a:endParaRPr lang="sr-Cyrl-RS" sz="2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sr-Cyrl-RS" sz="2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70413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49155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3497263" cy="4076700"/>
          </a:xfrm>
        </p:spPr>
      </p:pic>
      <p:sp>
        <p:nvSpPr>
          <p:cNvPr id="6" name="Rectangle 5"/>
          <p:cNvSpPr/>
          <p:nvPr/>
        </p:nvSpPr>
        <p:spPr>
          <a:xfrm>
            <a:off x="3497263" y="2128838"/>
            <a:ext cx="5646737" cy="47259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4915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14725" y="2144713"/>
            <a:ext cx="5572125" cy="469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8669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50179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4427538" cy="1708150"/>
          </a:xfrm>
        </p:spPr>
      </p:pic>
      <p:pic>
        <p:nvPicPr>
          <p:cNvPr id="50180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875" y="1982788"/>
            <a:ext cx="4427538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1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963" y="4521200"/>
            <a:ext cx="3789362" cy="233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2" name="Picture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05350" y="1557338"/>
            <a:ext cx="4438650" cy="401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7733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3549650" cy="4525963"/>
          </a:xfrm>
        </p:spPr>
      </p:pic>
      <p:pic>
        <p:nvPicPr>
          <p:cNvPr id="51203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9650" y="1035050"/>
            <a:ext cx="5562600" cy="582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25253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52227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175" y="0"/>
            <a:ext cx="3390900" cy="4868863"/>
          </a:xfrm>
        </p:spPr>
      </p:pic>
      <p:pic>
        <p:nvPicPr>
          <p:cNvPr id="52228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71850" y="808038"/>
            <a:ext cx="5768975" cy="6049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3040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53251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-4763"/>
            <a:ext cx="4954588" cy="3292476"/>
          </a:xfrm>
        </p:spPr>
      </p:pic>
      <p:pic>
        <p:nvPicPr>
          <p:cNvPr id="53252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7900" y="3287713"/>
            <a:ext cx="4356100" cy="360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5499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54275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5875" y="-1588"/>
            <a:ext cx="4587875" cy="3302001"/>
          </a:xfrm>
        </p:spPr>
      </p:pic>
      <p:pic>
        <p:nvPicPr>
          <p:cNvPr id="54276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446463"/>
            <a:ext cx="4572000" cy="344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7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65650" y="1417638"/>
            <a:ext cx="4567238" cy="455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6608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55299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463" y="1695450"/>
            <a:ext cx="4284662" cy="3535363"/>
          </a:xfrm>
        </p:spPr>
      </p:pic>
      <p:pic>
        <p:nvPicPr>
          <p:cNvPr id="55300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4663" y="692150"/>
            <a:ext cx="4859337" cy="554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8870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31747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51050" y="-20638"/>
            <a:ext cx="5357813" cy="6864351"/>
          </a:xfrm>
        </p:spPr>
      </p:pic>
      <p:sp>
        <p:nvSpPr>
          <p:cNvPr id="5" name="Oval 4"/>
          <p:cNvSpPr/>
          <p:nvPr/>
        </p:nvSpPr>
        <p:spPr>
          <a:xfrm>
            <a:off x="3635375" y="2276475"/>
            <a:ext cx="360363" cy="36036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795963" y="5157788"/>
            <a:ext cx="288925" cy="28733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6454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0" y="6092825"/>
            <a:ext cx="9144000" cy="790575"/>
          </a:xfrm>
        </p:spPr>
        <p:txBody>
          <a:bodyPr/>
          <a:lstStyle/>
          <a:p>
            <a:pPr algn="l"/>
            <a:r>
              <a:rPr lang="sr-Cyrl-RS" altLang="en-US" sz="2800" smtClean="0">
                <a:solidFill>
                  <a:schemeClr val="bg1"/>
                </a:solidFill>
              </a:rPr>
              <a:t>                </a:t>
            </a:r>
            <a:r>
              <a:rPr lang="sr-Cyrl-RS" altLang="en-US" sz="28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Давидовац                 Стублине</a:t>
            </a:r>
            <a:endParaRPr lang="en-US" altLang="en-US" sz="28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771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06500" y="0"/>
            <a:ext cx="6584950" cy="602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08451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33795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51050" y="-20638"/>
            <a:ext cx="5357813" cy="6864351"/>
          </a:xfrm>
        </p:spPr>
      </p:pic>
      <p:sp>
        <p:nvSpPr>
          <p:cNvPr id="6" name="Oval 5"/>
          <p:cNvSpPr/>
          <p:nvPr/>
        </p:nvSpPr>
        <p:spPr>
          <a:xfrm>
            <a:off x="3490913" y="4221163"/>
            <a:ext cx="288925" cy="28733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4957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258888" y="-17463"/>
            <a:ext cx="6805612" cy="6875463"/>
          </a:xfrm>
        </p:spPr>
      </p:pic>
    </p:spTree>
    <p:extLst>
      <p:ext uri="{BB962C8B-B14F-4D97-AF65-F5344CB8AC3E}">
        <p14:creationId xmlns:p14="http://schemas.microsoft.com/office/powerpoint/2010/main" val="27397081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35843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51050" y="-20638"/>
            <a:ext cx="5357813" cy="6864351"/>
          </a:xfrm>
        </p:spPr>
      </p:pic>
      <p:sp>
        <p:nvSpPr>
          <p:cNvPr id="6" name="Oval 5"/>
          <p:cNvSpPr/>
          <p:nvPr/>
        </p:nvSpPr>
        <p:spPr>
          <a:xfrm>
            <a:off x="5580063" y="2160588"/>
            <a:ext cx="360362" cy="4048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011863" y="3767138"/>
            <a:ext cx="360362" cy="30956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4922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36867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51050" y="-20638"/>
            <a:ext cx="5357813" cy="6864351"/>
          </a:xfrm>
        </p:spPr>
      </p:pic>
      <p:sp>
        <p:nvSpPr>
          <p:cNvPr id="8" name="Oval 7"/>
          <p:cNvSpPr/>
          <p:nvPr/>
        </p:nvSpPr>
        <p:spPr>
          <a:xfrm>
            <a:off x="6011863" y="3767138"/>
            <a:ext cx="360362" cy="30956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910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0" y="115888"/>
            <a:ext cx="4387850" cy="659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itle 1"/>
          <p:cNvSpPr txBox="1">
            <a:spLocks/>
          </p:cNvSpPr>
          <p:nvPr/>
        </p:nvSpPr>
        <p:spPr bwMode="auto">
          <a:xfrm>
            <a:off x="4711700" y="2843213"/>
            <a:ext cx="44069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/>
            <a:r>
              <a:rPr lang="sr-Cyrl-RS" altLang="en-US" sz="28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Равна, Књажевац</a:t>
            </a:r>
            <a:endParaRPr lang="en-US" altLang="en-US" sz="28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86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94</Words>
  <Application>Microsoft Office PowerPoint</Application>
  <PresentationFormat>On-screen Show (4:3)</PresentationFormat>
  <Paragraphs>31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PowerPoint Presentation</vt:lpstr>
      <vt:lpstr>PowerPoint Presentation</vt:lpstr>
      <vt:lpstr>PowerPoint Presentation</vt:lpstr>
      <vt:lpstr>                Давидовац                 Стублине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Горњи Матејевац        Црква Св. Петра и Павла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1</cp:revision>
  <dcterms:created xsi:type="dcterms:W3CDTF">2020-05-04T05:40:59Z</dcterms:created>
  <dcterms:modified xsi:type="dcterms:W3CDTF">2020-05-04T05:41:50Z</dcterms:modified>
</cp:coreProperties>
</file>