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4" autoAdjust="0"/>
    <p:restoredTop sz="94660"/>
  </p:normalViewPr>
  <p:slideViewPr>
    <p:cSldViewPr>
      <p:cViewPr varScale="1">
        <p:scale>
          <a:sx n="86" d="100"/>
          <a:sy n="86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5C092-3D3B-4101-B164-BDB8A23EE0C2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AEC8C-1B20-481E-9910-EA8CF040E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AEC8C-1B20-481E-9910-EA8CF040EF5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49EC-136B-4044-9DAB-E19E67A68867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111EF-F38E-428B-B39D-4FBCE89033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49EC-136B-4044-9DAB-E19E67A68867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111EF-F38E-428B-B39D-4FBCE8903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49EC-136B-4044-9DAB-E19E67A68867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111EF-F38E-428B-B39D-4FBCE8903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4249EC-136B-4044-9DAB-E19E67A68867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12111EF-F38E-428B-B39D-4FBCE89033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49EC-136B-4044-9DAB-E19E67A68867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111EF-F38E-428B-B39D-4FBCE89033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49EC-136B-4044-9DAB-E19E67A68867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111EF-F38E-428B-B39D-4FBCE89033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111EF-F38E-428B-B39D-4FBCE89033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49EC-136B-4044-9DAB-E19E67A68867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49EC-136B-4044-9DAB-E19E67A68867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111EF-F38E-428B-B39D-4FBCE89033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49EC-136B-4044-9DAB-E19E67A68867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111EF-F38E-428B-B39D-4FBCE89033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4249EC-136B-4044-9DAB-E19E67A68867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2111EF-F38E-428B-B39D-4FBCE89033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49EC-136B-4044-9DAB-E19E67A68867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2111EF-F38E-428B-B39D-4FBCE89033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94249EC-136B-4044-9DAB-E19E67A68867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12111EF-F38E-428B-B39D-4FBCE89033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Miloš Todorović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Dvor u srednjevekovnoj Srbiji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dirty="0" smtClean="0">
                <a:solidFill>
                  <a:schemeClr val="bg1"/>
                </a:solidFill>
              </a:rPr>
              <a:t>Primer – Smederevska tvrđava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Smederevska tvrđava prekriva oko 11 hektara i nalazi se na ušću Jezave u Dunav gde je podignuta u više faza od 1428. do 1481. godine</a:t>
            </a:r>
          </a:p>
          <a:p>
            <a:r>
              <a:rPr lang="sr-Latn-RS" dirty="0" smtClean="0">
                <a:solidFill>
                  <a:schemeClr val="bg1"/>
                </a:solidFill>
              </a:rPr>
              <a:t>Podigao ju je despot Đurađ Branković kao svoju prestaonicu i tokom prve faze gradnje (1428-1430) je podignut upravo dvor koji je danas poznat kao </a:t>
            </a:r>
            <a:r>
              <a:rPr lang="sr-Latn-RS" i="1" dirty="0" smtClean="0">
                <a:solidFill>
                  <a:schemeClr val="bg1"/>
                </a:solidFill>
              </a:rPr>
              <a:t>Mali grad</a:t>
            </a:r>
            <a:r>
              <a:rPr lang="sr-Latn-RS" dirty="0" smtClean="0">
                <a:solidFill>
                  <a:schemeClr val="bg1"/>
                </a:solidFill>
              </a:rPr>
              <a:t> dok je gradsko naselje poznato kao </a:t>
            </a:r>
            <a:r>
              <a:rPr lang="sr-Latn-RS" i="1" dirty="0" smtClean="0">
                <a:solidFill>
                  <a:schemeClr val="bg1"/>
                </a:solidFill>
              </a:rPr>
              <a:t>Veliki grad</a:t>
            </a:r>
          </a:p>
        </p:txBody>
      </p:sp>
      <p:pic>
        <p:nvPicPr>
          <p:cNvPr id="5" name="Content Placeholder 4" descr="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571612"/>
            <a:ext cx="4059238" cy="2188183"/>
          </a:xfrm>
        </p:spPr>
      </p:pic>
      <p:pic>
        <p:nvPicPr>
          <p:cNvPr id="6" name="Picture 5" descr="medieval-smederevo-fortress-on-danube-450w-178177520_1000x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929066"/>
            <a:ext cx="4076042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28596" y="571480"/>
            <a:ext cx="4040188" cy="762000"/>
          </a:xfrm>
        </p:spPr>
        <p:txBody>
          <a:bodyPr/>
          <a:lstStyle/>
          <a:p>
            <a:pPr algn="ctr"/>
            <a:r>
              <a:rPr lang="sr-Latn-RS" dirty="0" smtClean="0">
                <a:solidFill>
                  <a:schemeClr val="bg1"/>
                </a:solidFill>
              </a:rPr>
              <a:t>Mapa tvrđave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Content Placeholder 9" descr="Toooo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596" y="1857364"/>
            <a:ext cx="4038600" cy="3000103"/>
          </a:xfrm>
        </p:spPr>
      </p:pic>
      <p:sp>
        <p:nvSpPr>
          <p:cNvPr id="7" name="Text Placeholder 6"/>
          <p:cNvSpPr>
            <a:spLocks noGrp="1"/>
          </p:cNvSpPr>
          <p:nvPr>
            <p:ph type="body" idx="3"/>
          </p:nvPr>
        </p:nvSpPr>
        <p:spPr>
          <a:xfrm>
            <a:off x="4500562" y="857232"/>
            <a:ext cx="4286280" cy="762000"/>
          </a:xfrm>
        </p:spPr>
        <p:txBody>
          <a:bodyPr/>
          <a:lstStyle/>
          <a:p>
            <a:pPr algn="ctr"/>
            <a:r>
              <a:rPr lang="sr-Latn-RS" dirty="0" smtClean="0">
                <a:solidFill>
                  <a:schemeClr val="bg1"/>
                </a:solidFill>
              </a:rPr>
              <a:t>Nekadašnji izgledMalog grada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Content Placeholder 11" descr="unnamed (2)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643438" y="1857364"/>
            <a:ext cx="4000528" cy="300039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i="1" dirty="0" smtClean="0">
                <a:solidFill>
                  <a:schemeClr val="bg1"/>
                </a:solidFill>
              </a:rPr>
              <a:t>Mali grad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4059936" cy="5214974"/>
          </a:xfrm>
        </p:spPr>
        <p:txBody>
          <a:bodyPr>
            <a:normAutofit fontScale="92500" lnSpcReduction="20000"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Mali grad je podignut kao samostalno trougaono utvrđenje sa Donžon kulom</a:t>
            </a:r>
          </a:p>
          <a:p>
            <a:r>
              <a:rPr lang="sr-Latn-RS" dirty="0" smtClean="0">
                <a:solidFill>
                  <a:schemeClr val="bg1"/>
                </a:solidFill>
              </a:rPr>
              <a:t>Uz jezavski bedem je podignuta dvospratna građevina široka 6 metara, uz južni bedem ka </a:t>
            </a:r>
            <a:r>
              <a:rPr lang="sr-Latn-RS" i="1" dirty="0" smtClean="0">
                <a:solidFill>
                  <a:schemeClr val="bg1"/>
                </a:solidFill>
              </a:rPr>
              <a:t>Velikom gradu </a:t>
            </a:r>
            <a:r>
              <a:rPr lang="sr-Latn-RS" dirty="0" smtClean="0">
                <a:solidFill>
                  <a:schemeClr val="bg1"/>
                </a:solidFill>
              </a:rPr>
              <a:t>se nalazila najveća građevina dugačka oko 60 metara i široka 6 dok se uz dunavski bedem, najverivatnije, nalazila despotova rezidencija koja je bila višespratna građevina široka 6 i dugačka 23 metra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942" y="5643578"/>
            <a:ext cx="32146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 smtClean="0">
                <a:solidFill>
                  <a:schemeClr val="bg1"/>
                </a:solidFill>
              </a:rPr>
              <a:t>Prozori koji su se nalazili u salama na 1. spratu despotove rezidencije uz dunavski bedem, uključujući i svečanu salu za prijeme 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8" name="Content Placeholder 7" descr="smederevska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3714752"/>
            <a:ext cx="4059238" cy="1897694"/>
          </a:xfrm>
        </p:spPr>
      </p:pic>
      <p:pic>
        <p:nvPicPr>
          <p:cNvPr id="9" name="Picture 8" descr="450px-Smederevo_windo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571480"/>
            <a:ext cx="2286016" cy="304802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solidFill>
                  <a:schemeClr val="bg1"/>
                </a:solidFill>
              </a:rPr>
              <a:t>Objekti u </a:t>
            </a:r>
            <a:r>
              <a:rPr lang="sr-Latn-RS" i="1" dirty="0" smtClean="0">
                <a:solidFill>
                  <a:schemeClr val="bg1"/>
                </a:solidFill>
              </a:rPr>
              <a:t>Malom gradu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RS" dirty="0" smtClean="0">
                <a:solidFill>
                  <a:schemeClr val="bg1"/>
                </a:solidFill>
              </a:rPr>
              <a:t>U </a:t>
            </a:r>
            <a:r>
              <a:rPr lang="sr-Latn-RS" i="1" dirty="0" smtClean="0">
                <a:solidFill>
                  <a:schemeClr val="bg1"/>
                </a:solidFill>
              </a:rPr>
              <a:t>Malom gradu </a:t>
            </a:r>
            <a:r>
              <a:rPr lang="sr-Latn-RS" dirty="0" smtClean="0">
                <a:solidFill>
                  <a:schemeClr val="bg1"/>
                </a:solidFill>
              </a:rPr>
              <a:t>se nalazilo sve što je bilo potrebno za funkcionisanje dvora –prostorije za čuvanje hrane, vojne posade i vojne posluge, kovanica novca, biblioteka, bunar, kanalizacioni sistem...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unnamed (1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14942" y="1500174"/>
            <a:ext cx="3095620" cy="2321715"/>
          </a:xfrm>
        </p:spPr>
      </p:pic>
      <p:pic>
        <p:nvPicPr>
          <p:cNvPr id="7" name="Picture 6" descr="smederevo-fortress-serbia-7809-fortified-450w-1185496003_1000x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4214818"/>
            <a:ext cx="3143272" cy="2093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14942" y="385762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>
                <a:solidFill>
                  <a:schemeClr val="bg1"/>
                </a:solidFill>
              </a:rPr>
              <a:t>Izgled Malog grada danas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Šta je dvor?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Dvorovi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u </a:t>
            </a:r>
            <a:r>
              <a:rPr lang="en-US" dirty="0" err="1" smtClean="0"/>
              <a:t>srednjem</a:t>
            </a:r>
            <a:r>
              <a:rPr lang="en-US" dirty="0" smtClean="0"/>
              <a:t> </a:t>
            </a:r>
            <a:r>
              <a:rPr lang="en-US" dirty="0" err="1" smtClean="0"/>
              <a:t>veku</a:t>
            </a:r>
            <a:r>
              <a:rPr lang="en-US" dirty="0" smtClean="0"/>
              <a:t> </a:t>
            </a:r>
            <a:r>
              <a:rPr lang="en-US" dirty="0" err="1" smtClean="0"/>
              <a:t>bili</a:t>
            </a:r>
            <a:r>
              <a:rPr lang="en-US" dirty="0" smtClean="0"/>
              <a:t> </a:t>
            </a:r>
            <a:r>
              <a:rPr lang="en-US" dirty="0" err="1" smtClean="0"/>
              <a:t>domovi</a:t>
            </a:r>
            <a:r>
              <a:rPr lang="en-US" dirty="0" smtClean="0"/>
              <a:t> </a:t>
            </a:r>
            <a:r>
              <a:rPr lang="en-US" dirty="0" err="1" smtClean="0"/>
              <a:t>vladara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vlastele</a:t>
            </a:r>
            <a:r>
              <a:rPr lang="en-US" dirty="0" smtClean="0"/>
              <a:t>,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mesto</a:t>
            </a:r>
            <a:r>
              <a:rPr lang="en-US" dirty="0" smtClean="0"/>
              <a:t> </a:t>
            </a:r>
            <a:r>
              <a:rPr lang="en-US" dirty="0" err="1" smtClean="0"/>
              <a:t>odakle</a:t>
            </a:r>
            <a:r>
              <a:rPr lang="en-US" dirty="0" smtClean="0"/>
              <a:t> se </a:t>
            </a:r>
            <a:r>
              <a:rPr lang="en-US" dirty="0" err="1" smtClean="0"/>
              <a:t>upravljalo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sr-Latn-RS" dirty="0" smtClean="0"/>
              <a:t>žavom</a:t>
            </a:r>
          </a:p>
          <a:p>
            <a:r>
              <a:rPr lang="sr-Latn-RS" dirty="0" smtClean="0"/>
              <a:t>Dvorane su uz vlastelu, vladara i njihovu porodicu činili i ljudi koji su radili na dvoru</a:t>
            </a:r>
          </a:p>
          <a:p>
            <a:r>
              <a:rPr lang="sr-Latn-RS" dirty="0" smtClean="0"/>
              <a:t>Vladar je imao </a:t>
            </a:r>
            <a:r>
              <a:rPr lang="sr-Cyrl-RS" dirty="0" smtClean="0"/>
              <a:t>“</a:t>
            </a:r>
            <a:r>
              <a:rPr lang="sr-Latn-RS" dirty="0" smtClean="0"/>
              <a:t>stalno boravište</a:t>
            </a:r>
            <a:r>
              <a:rPr lang="sr-Cyrl-RS" dirty="0" smtClean="0"/>
              <a:t>”</a:t>
            </a:r>
            <a:r>
              <a:rPr lang="sr-Latn-RS" dirty="0" smtClean="0"/>
              <a:t>, ali je prilikom putovanja “dvorska kancelarija” išla sa njim</a:t>
            </a:r>
            <a:endParaRPr lang="en-US" dirty="0"/>
          </a:p>
        </p:txBody>
      </p:sp>
      <p:pic>
        <p:nvPicPr>
          <p:cNvPr id="5" name="Content Placeholder 4" descr="95896-004-0c1bff0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68056" y="1666875"/>
            <a:ext cx="3819525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 smtClean="0"/>
              <a:t>U Konstantinopolju su vladari od 12. do 15. veka boravili u </a:t>
            </a:r>
            <a:r>
              <a:rPr lang="en-US" dirty="0" err="1" smtClean="0"/>
              <a:t>Vlahernskoj</a:t>
            </a:r>
            <a:r>
              <a:rPr lang="en-US" dirty="0" smtClean="0"/>
              <a:t>  </a:t>
            </a:r>
            <a:r>
              <a:rPr lang="en-US" dirty="0" err="1" smtClean="0"/>
              <a:t>palati</a:t>
            </a:r>
            <a:r>
              <a:rPr lang="en-US" dirty="0" smtClean="0"/>
              <a:t> — </a:t>
            </a:r>
            <a:r>
              <a:rPr lang="en-US" dirty="0" err="1" smtClean="0"/>
              <a:t>skupini</a:t>
            </a:r>
            <a:r>
              <a:rPr lang="en-US" dirty="0" smtClean="0"/>
              <a:t> </a:t>
            </a:r>
            <a:r>
              <a:rPr lang="en-US" dirty="0" err="1" smtClean="0"/>
              <a:t>zdanja</a:t>
            </a:r>
            <a:r>
              <a:rPr lang="en-US" dirty="0" smtClean="0"/>
              <a:t> </a:t>
            </a:r>
            <a:r>
              <a:rPr lang="en-US" dirty="0" err="1" smtClean="0"/>
              <a:t>ukrašenih</a:t>
            </a:r>
            <a:r>
              <a:rPr lang="en-US" dirty="0" smtClean="0"/>
              <a:t> </a:t>
            </a:r>
            <a:r>
              <a:rPr lang="en-US" dirty="0" err="1" smtClean="0"/>
              <a:t>zlatom</a:t>
            </a:r>
            <a:r>
              <a:rPr lang="en-US" dirty="0" smtClean="0"/>
              <a:t>  </a:t>
            </a:r>
            <a:r>
              <a:rPr lang="en-US" dirty="0" err="1" smtClean="0"/>
              <a:t>i</a:t>
            </a:r>
            <a:r>
              <a:rPr lang="en-US" dirty="0" smtClean="0"/>
              <a:t>  </a:t>
            </a:r>
            <a:r>
              <a:rPr lang="en-US" dirty="0" err="1" smtClean="0"/>
              <a:t>mozaicima</a:t>
            </a:r>
            <a:endParaRPr lang="sr-Latn-RS" dirty="0"/>
          </a:p>
          <a:p>
            <a:pPr>
              <a:lnSpc>
                <a:spcPct val="110000"/>
              </a:lnSpc>
              <a:buFont typeface="Courier New" pitchFamily="49" charset="0"/>
              <a:buChar char="o"/>
            </a:pPr>
            <a:r>
              <a:rPr lang="sr-Latn-RS" sz="2000" dirty="0" smtClean="0"/>
              <a:t>Pre ovoga rezidencija se nalazila u Velikoj palati koja je sa katedralom Svete Sofije i Patrijaškim dvorom činila jedinstven kompleks</a:t>
            </a:r>
          </a:p>
          <a:p>
            <a:pPr>
              <a:lnSpc>
                <a:spcPct val="110000"/>
              </a:lnSpc>
              <a:buFont typeface="Courier New" pitchFamily="49" charset="0"/>
              <a:buChar char="o"/>
            </a:pPr>
            <a:endParaRPr lang="sr-Latn-RS" sz="2000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U </a:t>
            </a:r>
            <a:r>
              <a:rPr lang="sr-Latn-RS" dirty="0" smtClean="0"/>
              <a:t>Pliski i Preslavu, </a:t>
            </a:r>
            <a:r>
              <a:rPr lang="en-US" dirty="0" err="1" smtClean="0"/>
              <a:t>prestonicama</a:t>
            </a:r>
            <a:r>
              <a:rPr lang="en-US" dirty="0" smtClean="0"/>
              <a:t>  </a:t>
            </a:r>
            <a:r>
              <a:rPr lang="en-US" dirty="0" err="1" smtClean="0"/>
              <a:t>Prvog</a:t>
            </a:r>
            <a:r>
              <a:rPr lang="en-US" dirty="0" smtClean="0"/>
              <a:t> </a:t>
            </a:r>
            <a:r>
              <a:rPr lang="en-US" dirty="0" err="1" smtClean="0"/>
              <a:t>bugarskog</a:t>
            </a:r>
            <a:r>
              <a:rPr lang="en-US" dirty="0" smtClean="0"/>
              <a:t> </a:t>
            </a:r>
            <a:r>
              <a:rPr lang="en-US" dirty="0" err="1" smtClean="0"/>
              <a:t>carstva</a:t>
            </a:r>
            <a:r>
              <a:rPr lang="sr-Latn-RS" dirty="0" smtClean="0"/>
              <a:t>, </a:t>
            </a:r>
            <a:r>
              <a:rPr lang="en-US" dirty="0" err="1" smtClean="0"/>
              <a:t>vladarsko</a:t>
            </a:r>
            <a:r>
              <a:rPr lang="en-US" dirty="0" smtClean="0"/>
              <a:t>  </a:t>
            </a:r>
            <a:r>
              <a:rPr lang="en-US" dirty="0" err="1" smtClean="0"/>
              <a:t>boravište</a:t>
            </a:r>
            <a:r>
              <a:rPr lang="en-US" dirty="0" smtClean="0"/>
              <a:t>  </a:t>
            </a:r>
            <a:r>
              <a:rPr lang="sr-Latn-RS" dirty="0" smtClean="0"/>
              <a:t>se </a:t>
            </a:r>
            <a:r>
              <a:rPr lang="en-US" dirty="0" err="1" smtClean="0"/>
              <a:t>nalazi</a:t>
            </a:r>
            <a:r>
              <a:rPr lang="en-US" dirty="0" smtClean="0"/>
              <a:t>  u </a:t>
            </a:r>
            <a:r>
              <a:rPr lang="en-US" dirty="0" err="1" smtClean="0"/>
              <a:t>okviru</a:t>
            </a:r>
            <a:r>
              <a:rPr lang="en-US" dirty="0" smtClean="0"/>
              <a:t>  </a:t>
            </a:r>
            <a:r>
              <a:rPr lang="en-US" dirty="0" err="1" smtClean="0"/>
              <a:t>bedema</a:t>
            </a:r>
            <a:r>
              <a:rPr lang="en-US" dirty="0" smtClean="0"/>
              <a:t>  </a:t>
            </a:r>
            <a:r>
              <a:rPr lang="en-US" dirty="0" err="1" smtClean="0"/>
              <a:t>grada</a:t>
            </a:r>
            <a:r>
              <a:rPr lang="en-US" dirty="0" smtClean="0"/>
              <a:t>  </a:t>
            </a:r>
            <a:r>
              <a:rPr lang="en-US" dirty="0" err="1" smtClean="0"/>
              <a:t>gde</a:t>
            </a:r>
            <a:r>
              <a:rPr lang="en-US" dirty="0" smtClean="0"/>
              <a:t> je  </a:t>
            </a:r>
            <a:r>
              <a:rPr lang="en-US" dirty="0" err="1" smtClean="0"/>
              <a:t>smešteno</a:t>
            </a:r>
            <a:r>
              <a:rPr lang="en-US" dirty="0" smtClean="0"/>
              <a:t>  </a:t>
            </a:r>
            <a:r>
              <a:rPr lang="en-US" dirty="0" err="1" smtClean="0"/>
              <a:t>i</a:t>
            </a:r>
            <a:r>
              <a:rPr lang="en-US" dirty="0" smtClean="0"/>
              <a:t>  </a:t>
            </a:r>
            <a:r>
              <a:rPr lang="en-US" dirty="0" err="1" smtClean="0"/>
              <a:t>glavno</a:t>
            </a:r>
            <a:r>
              <a:rPr lang="en-US" dirty="0" smtClean="0"/>
              <a:t>  </a:t>
            </a:r>
            <a:r>
              <a:rPr lang="en-US" dirty="0" err="1" smtClean="0"/>
              <a:t>crkveno</a:t>
            </a:r>
            <a:r>
              <a:rPr lang="en-US" dirty="0" smtClean="0"/>
              <a:t>  </a:t>
            </a:r>
            <a:r>
              <a:rPr lang="en-US" dirty="0" err="1" smtClean="0"/>
              <a:t>središte</a:t>
            </a:r>
            <a:endParaRPr lang="sr-Latn-RS" dirty="0" smtClean="0"/>
          </a:p>
          <a:p>
            <a:r>
              <a:rPr lang="sr-Latn-RS" dirty="0" smtClean="0"/>
              <a:t>U Estergomu, Ugarskoj prestonici, dvor se nalazio unutar zamka što će isto biti slučaj kada se prestonica premesti u Budim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Dvorovi u regionu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Razvoj dvorova u Srbiji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Osim Primorja, Srbija nije bila urbanizovana zemlja tokom vladavine Nemanjića</a:t>
            </a:r>
          </a:p>
          <a:p>
            <a:r>
              <a:rPr lang="sr-Latn-RS" dirty="0" smtClean="0"/>
              <a:t>Njeno sedište se nalazilo u oblasti Rasa, ali nije postojala jedinstvena urbana sredina koja je služila kao dvor</a:t>
            </a:r>
          </a:p>
        </p:txBody>
      </p:sp>
      <p:pic>
        <p:nvPicPr>
          <p:cNvPr id="6" name="Content Placeholder 5" descr="Stari_Ra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86380" y="1571612"/>
            <a:ext cx="3143272" cy="4073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solidFill>
                  <a:schemeClr val="bg1"/>
                </a:solidFill>
              </a:rPr>
              <a:t>Stari Ras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5119710"/>
          </a:xfrm>
        </p:spPr>
        <p:txBody>
          <a:bodyPr>
            <a:normAutofit fontScale="85000" lnSpcReduction="20000"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Lokalitet na slici: Gradina iznad starog Pazarišta (11km od Novog Pazara)</a:t>
            </a:r>
          </a:p>
          <a:p>
            <a:r>
              <a:rPr lang="sr-Latn-RS" dirty="0" smtClean="0">
                <a:solidFill>
                  <a:schemeClr val="bg1"/>
                </a:solidFill>
              </a:rPr>
              <a:t>Spomenik kulture od izuzetnog značaja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sr-Latn-RS" i="1" dirty="0" smtClean="0">
                <a:solidFill>
                  <a:schemeClr val="bg1"/>
                </a:solidFill>
              </a:rPr>
              <a:t>Sopoćani i Stari Ras </a:t>
            </a:r>
            <a:r>
              <a:rPr lang="sr-Latn-RS" dirty="0" smtClean="0">
                <a:solidFill>
                  <a:schemeClr val="bg1"/>
                </a:solidFill>
              </a:rPr>
              <a:t>se od 1979. godine nalaze na UNESCO-voj listi svetske baštine</a:t>
            </a:r>
          </a:p>
          <a:p>
            <a:r>
              <a:rPr lang="sr-Latn-RS" dirty="0" smtClean="0">
                <a:solidFill>
                  <a:schemeClr val="bg1"/>
                </a:solidFill>
              </a:rPr>
              <a:t>Teritorija Raške je naseljavana još od praistorije, ali značajna naselja podižu tek Rimljani dok će na teritoriji Raške tvrđave prvo utvrđenje biti podignuto tokom Vizantijskog perioda</a:t>
            </a:r>
          </a:p>
        </p:txBody>
      </p:sp>
      <p:pic>
        <p:nvPicPr>
          <p:cNvPr id="8" name="Content Placeholder 7" descr="bzLk9lMaHR0cDovL29jZG4uZXUvaW1hZ2VzL3B1bHNjbXMvTURnN01EQV8vNWRjNjhkZTk2ZjQxN2QxZGY1OWUwZWU0NDlkYTc4YTEuanBlZ5GTAs0CQgCBAAE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3438" y="1428736"/>
            <a:ext cx="4059238" cy="3040917"/>
          </a:xfrm>
        </p:spPr>
      </p:pic>
      <p:pic>
        <p:nvPicPr>
          <p:cNvPr id="9" name="Picture 8" descr="stari-ra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3357562"/>
            <a:ext cx="4097144" cy="27860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Dvorovi Nemanjića</a:t>
            </a:r>
            <a:endParaRPr lang="en-US" dirty="0"/>
          </a:p>
        </p:txBody>
      </p:sp>
      <p:pic>
        <p:nvPicPr>
          <p:cNvPr id="8" name="Content Placeholder 7" descr="kow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23518"/>
            <a:ext cx="4059238" cy="3372964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5048272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 smtClean="0"/>
              <a:t>Nemanjići nisu imali utvrđenje dvorove, a dvor se nalazio na više mesta u oblasti Rasa što otežava njihovo pronalaženje</a:t>
            </a:r>
          </a:p>
          <a:p>
            <a:r>
              <a:rPr lang="sr-Latn-RS" dirty="0" smtClean="0"/>
              <a:t>Isti tip dvora sa više neutvrđenih rezidencija će biti uspostavljen i nakon prenošenja prestonice na teritoriju Kosova tokom poslednjih decenija 13. veka</a:t>
            </a:r>
          </a:p>
          <a:p>
            <a:r>
              <a:rPr lang="en-US" dirty="0" smtClean="0"/>
              <a:t>Z</a:t>
            </a:r>
            <a:r>
              <a:rPr lang="sr-Latn-RS" dirty="0" smtClean="0"/>
              <a:t>na se za </a:t>
            </a:r>
            <a:r>
              <a:rPr lang="en-US" dirty="0" err="1" smtClean="0"/>
              <a:t>nekoliko</a:t>
            </a:r>
            <a:r>
              <a:rPr lang="en-US" dirty="0" smtClean="0"/>
              <a:t> </a:t>
            </a:r>
            <a:r>
              <a:rPr lang="en-US" dirty="0" err="1" smtClean="0"/>
              <a:t>dvorskih</a:t>
            </a:r>
            <a:r>
              <a:rPr lang="en-US" dirty="0" smtClean="0"/>
              <a:t> </a:t>
            </a:r>
            <a:r>
              <a:rPr lang="en-US" dirty="0" err="1" smtClean="0"/>
              <a:t>rezidencijalnih</a:t>
            </a:r>
            <a:r>
              <a:rPr lang="en-US" dirty="0" smtClean="0"/>
              <a:t> </a:t>
            </a:r>
            <a:r>
              <a:rPr lang="en-US" dirty="0" err="1" smtClean="0"/>
              <a:t>kompleksa</a:t>
            </a:r>
            <a:r>
              <a:rPr lang="sr-Latn-RS" dirty="0" smtClean="0"/>
              <a:t> </a:t>
            </a:r>
            <a:r>
              <a:rPr lang="en-US" dirty="0" err="1" smtClean="0"/>
              <a:t>okolini</a:t>
            </a:r>
            <a:r>
              <a:rPr lang="en-US" dirty="0" smtClean="0"/>
              <a:t> </a:t>
            </a:r>
            <a:r>
              <a:rPr lang="en-US" dirty="0" err="1" smtClean="0"/>
              <a:t>današnjeg</a:t>
            </a:r>
            <a:r>
              <a:rPr lang="en-US" dirty="0" smtClean="0"/>
              <a:t> </a:t>
            </a:r>
            <a:r>
              <a:rPr lang="en-US" dirty="0" err="1" smtClean="0"/>
              <a:t>Uroševc</a:t>
            </a:r>
            <a:r>
              <a:rPr lang="sr-Latn-RS" dirty="0" smtClean="0"/>
              <a:t>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05396"/>
          </a:xfrm>
        </p:spPr>
        <p:txBody>
          <a:bodyPr>
            <a:normAutofit lnSpcReduction="10000"/>
          </a:bodyPr>
          <a:lstStyle/>
          <a:p>
            <a:r>
              <a:rPr lang="sr-Latn-RS" dirty="0" smtClean="0"/>
              <a:t>Dvorske rezidencije na teritoriji Rasa i Kosova nisu arheološki istražene i zato se arheolozi ugledaju na dvorove u okolnim državama kako bi zaključivali o izgledu</a:t>
            </a:r>
          </a:p>
          <a:p>
            <a:r>
              <a:rPr lang="sr-Latn-RS" dirty="0" smtClean="0"/>
              <a:t>Veruje se da su rezidencije velikih župana u Rasu i privih kraljeva Nemanjića bila skromna zdanja: skupine drvenih kuća ograđene drvenim palisadama koja su podsećala na boravišta vlastele</a:t>
            </a:r>
          </a:p>
          <a:p>
            <a:r>
              <a:rPr lang="sr-Latn-RS" dirty="0" smtClean="0"/>
              <a:t>Tek od vladavine kralja Milutina (1282-1321) se podižu luksuznija zdanja što se da naslutiti po </a:t>
            </a:r>
            <a:r>
              <a:rPr lang="en-US" dirty="0" err="1" smtClean="0"/>
              <a:t>kazivanju</a:t>
            </a:r>
            <a:r>
              <a:rPr lang="en-US" dirty="0" smtClean="0"/>
              <a:t>  </a:t>
            </a:r>
            <a:r>
              <a:rPr lang="en-US" dirty="0" err="1" smtClean="0"/>
              <a:t>Teodora</a:t>
            </a:r>
            <a:r>
              <a:rPr lang="en-US" dirty="0" smtClean="0"/>
              <a:t>  </a:t>
            </a:r>
            <a:r>
              <a:rPr lang="en-US" dirty="0" err="1" smtClean="0"/>
              <a:t>Metohita</a:t>
            </a:r>
            <a:r>
              <a:rPr lang="en-US" dirty="0" smtClean="0"/>
              <a:t>  (1299)</a:t>
            </a:r>
            <a:r>
              <a:rPr lang="sr-Latn-RS" dirty="0" smtClean="0"/>
              <a:t> –</a:t>
            </a:r>
            <a:r>
              <a:rPr lang="en-US" dirty="0" smtClean="0"/>
              <a:t>  </a:t>
            </a:r>
            <a:r>
              <a:rPr lang="en-US" i="1" dirty="0" err="1" smtClean="0"/>
              <a:t>ceo</a:t>
            </a:r>
            <a:r>
              <a:rPr lang="en-US" i="1" dirty="0" smtClean="0"/>
              <a:t> </a:t>
            </a:r>
            <a:r>
              <a:rPr lang="en-US" i="1" dirty="0" err="1" smtClean="0"/>
              <a:t>dvor</a:t>
            </a:r>
            <a:r>
              <a:rPr lang="en-US" i="1" dirty="0" smtClean="0"/>
              <a:t> </a:t>
            </a:r>
            <a:r>
              <a:rPr lang="en-US" i="1" dirty="0" err="1" smtClean="0"/>
              <a:t>bleštao</a:t>
            </a:r>
            <a:r>
              <a:rPr lang="en-US" i="1" dirty="0" smtClean="0"/>
              <a:t> je </a:t>
            </a:r>
            <a:r>
              <a:rPr lang="en-US" i="1" dirty="0" err="1" smtClean="0"/>
              <a:t>od</a:t>
            </a:r>
            <a:r>
              <a:rPr lang="en-US" i="1" dirty="0" smtClean="0"/>
              <a:t> </a:t>
            </a:r>
            <a:r>
              <a:rPr lang="en-US" i="1" dirty="0" err="1" smtClean="0"/>
              <a:t>svilenih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 smtClean="0"/>
              <a:t>zlatom</a:t>
            </a:r>
            <a:r>
              <a:rPr lang="en-US" i="1" dirty="0" smtClean="0"/>
              <a:t>  </a:t>
            </a:r>
            <a:r>
              <a:rPr lang="en-US" i="1" dirty="0" err="1" smtClean="0"/>
              <a:t>vezenih</a:t>
            </a:r>
            <a:r>
              <a:rPr lang="en-US" i="1" dirty="0" smtClean="0"/>
              <a:t> </a:t>
            </a:r>
            <a:r>
              <a:rPr lang="en-US" i="1" dirty="0" err="1" smtClean="0"/>
              <a:t>tkanina</a:t>
            </a:r>
            <a:r>
              <a:rPr lang="sr-Latn-RS" dirty="0" smtClean="0"/>
              <a:t>; premda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ona</a:t>
            </a:r>
            <a:r>
              <a:rPr lang="en-US" dirty="0" smtClean="0"/>
              <a:t> </a:t>
            </a:r>
            <a:r>
              <a:rPr lang="sr-Latn-RS" dirty="0" smtClean="0"/>
              <a:t>su verovatno bila izgrađena od drveta</a:t>
            </a:r>
            <a:endParaRPr lang="en-US" i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Izgled dvorova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76834"/>
          </a:xfrm>
        </p:spPr>
        <p:txBody>
          <a:bodyPr>
            <a:normAutofit/>
          </a:bodyPr>
          <a:lstStyle/>
          <a:p>
            <a:r>
              <a:rPr lang="sr-Latn-RS" dirty="0" smtClean="0">
                <a:latin typeface="Constantia" pitchFamily="18" charset="0"/>
              </a:rPr>
              <a:t>Kompleks je činilo </a:t>
            </a:r>
            <a:r>
              <a:rPr lang="vi-VN" dirty="0" smtClean="0">
                <a:latin typeface="Constantia" pitchFamily="18" charset="0"/>
              </a:rPr>
              <a:t>više  kuća  različitih namena</a:t>
            </a:r>
            <a:r>
              <a:rPr lang="sr-Latn-RS" dirty="0" smtClean="0">
                <a:latin typeface="Constantia" pitchFamily="18" charset="0"/>
              </a:rPr>
              <a:t> </a:t>
            </a:r>
            <a:r>
              <a:rPr lang="vi-VN" dirty="0" smtClean="0">
                <a:latin typeface="Constantia" pitchFamily="18" charset="0"/>
              </a:rPr>
              <a:t>grupisanih  oko  centralnog dvorišta</a:t>
            </a:r>
            <a:endParaRPr lang="sr-Latn-RS" dirty="0" smtClean="0">
              <a:latin typeface="Constantia" pitchFamily="18" charset="0"/>
            </a:endParaRPr>
          </a:p>
          <a:p>
            <a:r>
              <a:rPr lang="vi-VN" dirty="0" smtClean="0">
                <a:latin typeface="Constantia" pitchFamily="18" charset="0"/>
              </a:rPr>
              <a:t>Osim  zgrada  za  stanovanje  vladarske  porodice, velike  dvorane  u  kojoj  se  odvijao javni život, nalazile su se kuće za smeštaj </a:t>
            </a:r>
            <a:r>
              <a:rPr lang="sr-Latn-RS" dirty="0" smtClean="0">
                <a:latin typeface="Constantia" pitchFamily="18" charset="0"/>
              </a:rPr>
              <a:t>ljudi koji su opsluživali dvor, kao i </a:t>
            </a:r>
            <a:r>
              <a:rPr lang="vi-VN" dirty="0" smtClean="0">
                <a:latin typeface="Constantia" pitchFamily="18" charset="0"/>
              </a:rPr>
              <a:t>prateće  ekonomske  zgrade</a:t>
            </a:r>
            <a:r>
              <a:rPr lang="sr-Latn-RS" dirty="0" smtClean="0">
                <a:latin typeface="Constantia" pitchFamily="18" charset="0"/>
              </a:rPr>
              <a:t>: </a:t>
            </a:r>
            <a:r>
              <a:rPr lang="vi-VN" dirty="0" smtClean="0">
                <a:latin typeface="Constantia" pitchFamily="18" charset="0"/>
              </a:rPr>
              <a:t>kuhinj</a:t>
            </a:r>
            <a:r>
              <a:rPr lang="sr-Latn-RS" dirty="0" smtClean="0">
                <a:latin typeface="Constantia" pitchFamily="18" charset="0"/>
              </a:rPr>
              <a:t>a</a:t>
            </a:r>
            <a:r>
              <a:rPr lang="vi-VN" dirty="0" smtClean="0">
                <a:latin typeface="Constantia" pitchFamily="18" charset="0"/>
              </a:rPr>
              <a:t>,  pekara za hleb,  skladišt</a:t>
            </a:r>
            <a:r>
              <a:rPr lang="sr-Latn-RS" dirty="0" smtClean="0">
                <a:latin typeface="Constantia" pitchFamily="18" charset="0"/>
              </a:rPr>
              <a:t>e</a:t>
            </a:r>
            <a:r>
              <a:rPr lang="vi-VN" dirty="0" smtClean="0">
                <a:latin typeface="Constantia" pitchFamily="18" charset="0"/>
              </a:rPr>
              <a:t> namirnica,  konjušnica</a:t>
            </a:r>
            <a:r>
              <a:rPr lang="sr-Latn-RS" dirty="0" smtClean="0">
                <a:latin typeface="Constantia" pitchFamily="18" charset="0"/>
              </a:rPr>
              <a:t>, </a:t>
            </a:r>
            <a:r>
              <a:rPr lang="vi-VN" dirty="0" smtClean="0">
                <a:latin typeface="Constantia" pitchFamily="18" charset="0"/>
              </a:rPr>
              <a:t>štenara  za  smeštaj  lovačkih  pasa.</a:t>
            </a:r>
            <a:r>
              <a:rPr lang="sr-Latn-RS" dirty="0" smtClean="0">
                <a:latin typeface="Constantia" pitchFamily="18" charset="0"/>
              </a:rPr>
              <a:t>..</a:t>
            </a:r>
          </a:p>
          <a:p>
            <a:r>
              <a:rPr lang="sr-Latn-RS" dirty="0" smtClean="0">
                <a:latin typeface="Constantia" pitchFamily="18" charset="0"/>
              </a:rPr>
              <a:t>Budući da se radi o drvenim zdanjima za koja se ne zna gde su se nalazila, njihovo arheološko pronalaženje je izuzetno težak poduhvat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Unutrašnjost dvorova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 smtClean="0"/>
              <a:t>Neutvrđeni dvorski kompleksi će u poznijim vremenima služiti kao povremene rezidencije, ali će se glavni dvor nalaziti u utvrđenim gradovima zbog bezbednosti vladata – tako je despot Đurađ Branković uz dvor u Smederevskoj tvrđavi imao i </a:t>
            </a:r>
            <a:r>
              <a:rPr lang="en-US" dirty="0" smtClean="0"/>
              <a:t>n</a:t>
            </a:r>
            <a:r>
              <a:rPr lang="sr-Latn-RS" dirty="0" smtClean="0"/>
              <a:t>eutvrđeni dvor u Nekudimu</a:t>
            </a:r>
          </a:p>
          <a:p>
            <a:r>
              <a:rPr lang="sr-Latn-RS" dirty="0" smtClean="0"/>
              <a:t>Ovakav tip dvora se javlja od druge polovine 14. veka</a:t>
            </a:r>
          </a:p>
          <a:p>
            <a:r>
              <a:rPr lang="en-US" dirty="0" err="1" smtClean="0"/>
              <a:t>Ulazak</a:t>
            </a:r>
            <a:r>
              <a:rPr lang="en-US" dirty="0" smtClean="0"/>
              <a:t>  </a:t>
            </a:r>
            <a:r>
              <a:rPr lang="en-US" dirty="0" err="1" smtClean="0"/>
              <a:t>kompleksa</a:t>
            </a:r>
            <a:r>
              <a:rPr lang="en-US" dirty="0" smtClean="0"/>
              <a:t>  </a:t>
            </a:r>
            <a:r>
              <a:rPr lang="en-US" dirty="0" err="1" smtClean="0"/>
              <a:t>vladarskog</a:t>
            </a:r>
            <a:r>
              <a:rPr lang="en-US" dirty="0" smtClean="0"/>
              <a:t>  </a:t>
            </a:r>
            <a:r>
              <a:rPr lang="en-US" dirty="0" err="1" smtClean="0"/>
              <a:t>boravišta</a:t>
            </a:r>
            <a:r>
              <a:rPr lang="en-US" dirty="0" smtClean="0"/>
              <a:t>  u </a:t>
            </a:r>
            <a:r>
              <a:rPr lang="en-US" dirty="0" err="1" smtClean="0"/>
              <a:t>branjene</a:t>
            </a:r>
            <a:r>
              <a:rPr lang="en-US" dirty="0" smtClean="0"/>
              <a:t> </a:t>
            </a:r>
            <a:r>
              <a:rPr lang="en-US" dirty="0" err="1" smtClean="0"/>
              <a:t>okvire</a:t>
            </a:r>
            <a:r>
              <a:rPr lang="en-US" dirty="0" smtClean="0"/>
              <a:t>  </a:t>
            </a:r>
            <a:r>
              <a:rPr lang="en-US" dirty="0" err="1" smtClean="0"/>
              <a:t>fortifikacija</a:t>
            </a:r>
            <a:r>
              <a:rPr lang="sr-Latn-RS" dirty="0" smtClean="0"/>
              <a:t> </a:t>
            </a:r>
            <a:r>
              <a:rPr lang="en-US" dirty="0" smtClean="0"/>
              <a:t>se </a:t>
            </a:r>
            <a:r>
              <a:rPr lang="en-US" dirty="0" err="1" smtClean="0"/>
              <a:t>uočava</a:t>
            </a:r>
            <a:r>
              <a:rPr lang="en-US" dirty="0" smtClean="0"/>
              <a:t>  </a:t>
            </a:r>
            <a:r>
              <a:rPr lang="en-US" dirty="0" err="1" smtClean="0"/>
              <a:t>na</a:t>
            </a:r>
            <a:r>
              <a:rPr lang="en-US" dirty="0" smtClean="0"/>
              <a:t>  </a:t>
            </a:r>
            <a:r>
              <a:rPr lang="en-US" dirty="0" err="1" smtClean="0"/>
              <a:t>primerima</a:t>
            </a:r>
            <a:r>
              <a:rPr lang="en-US" dirty="0" smtClean="0"/>
              <a:t>  </a:t>
            </a:r>
            <a:r>
              <a:rPr lang="en-US" dirty="0" err="1" smtClean="0"/>
              <a:t>Kruševca</a:t>
            </a:r>
            <a:r>
              <a:rPr lang="en-US" dirty="0" smtClean="0"/>
              <a:t>  </a:t>
            </a:r>
            <a:r>
              <a:rPr lang="en-US" dirty="0" err="1" smtClean="0"/>
              <a:t>i</a:t>
            </a:r>
            <a:r>
              <a:rPr lang="en-US" dirty="0" smtClean="0"/>
              <a:t>  </a:t>
            </a:r>
            <a:r>
              <a:rPr lang="en-US" dirty="0" err="1" smtClean="0"/>
              <a:t>Stalaća</a:t>
            </a:r>
            <a:r>
              <a:rPr lang="sr-Latn-RS" dirty="0" smtClean="0"/>
              <a:t> jer je prvobitni </a:t>
            </a:r>
            <a:r>
              <a:rPr lang="en-US" dirty="0" err="1" smtClean="0"/>
              <a:t>rezidencijalni</a:t>
            </a:r>
            <a:r>
              <a:rPr lang="en-US" dirty="0" smtClean="0"/>
              <a:t>  </a:t>
            </a:r>
            <a:r>
              <a:rPr lang="en-US" dirty="0" err="1" smtClean="0"/>
              <a:t>kompleks</a:t>
            </a:r>
            <a:r>
              <a:rPr lang="en-US" dirty="0" smtClean="0"/>
              <a:t>  </a:t>
            </a:r>
            <a:r>
              <a:rPr lang="en-US" dirty="0" err="1" smtClean="0"/>
              <a:t>sa</a:t>
            </a:r>
            <a:r>
              <a:rPr lang="en-US" dirty="0" smtClean="0"/>
              <a:t>  </a:t>
            </a:r>
            <a:r>
              <a:rPr lang="en-US" dirty="0" err="1" smtClean="0"/>
              <a:t>dvorskom</a:t>
            </a:r>
            <a:r>
              <a:rPr lang="en-US" dirty="0" smtClean="0"/>
              <a:t>  </a:t>
            </a:r>
            <a:r>
              <a:rPr lang="en-US" dirty="0" err="1" smtClean="0"/>
              <a:t>crkvom</a:t>
            </a:r>
            <a:r>
              <a:rPr lang="sr-Latn-RS" dirty="0" smtClean="0"/>
              <a:t> </a:t>
            </a:r>
            <a:r>
              <a:rPr lang="en-US" dirty="0" err="1" smtClean="0"/>
              <a:t>naknadno</a:t>
            </a:r>
            <a:r>
              <a:rPr lang="en-US" dirty="0" smtClean="0"/>
              <a:t> </a:t>
            </a:r>
            <a:r>
              <a:rPr lang="en-US" dirty="0" err="1" smtClean="0"/>
              <a:t>opasan</a:t>
            </a:r>
            <a:r>
              <a:rPr lang="en-US" dirty="0" smtClean="0"/>
              <a:t>  </a:t>
            </a:r>
            <a:r>
              <a:rPr lang="en-US" dirty="0" err="1" smtClean="0"/>
              <a:t>bedemima</a:t>
            </a:r>
            <a:endParaRPr lang="sr-Latn-RS" dirty="0" smtClean="0"/>
          </a:p>
          <a:p>
            <a:r>
              <a:rPr lang="sr-Latn-RS" dirty="0" smtClean="0"/>
              <a:t>Dvor se mogao nalaziti unutar urbanih središtima, poput Beograda, ili unutar zamkova, poput Magliča</a:t>
            </a:r>
            <a:endParaRPr lang="sr-Latn-R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Utvrđeni dvor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181</TotalTime>
  <Words>802</Words>
  <Application>Microsoft Office PowerPoint</Application>
  <PresentationFormat>On-screen Show (4:3)</PresentationFormat>
  <Paragraphs>50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Paper</vt:lpstr>
      <vt:lpstr>Dvor u srednjevekovnoj Srbiji</vt:lpstr>
      <vt:lpstr>Šta je dvor?</vt:lpstr>
      <vt:lpstr>Dvorovi u regionu</vt:lpstr>
      <vt:lpstr>Razvoj dvorova u Srbiji</vt:lpstr>
      <vt:lpstr>Stari Ras</vt:lpstr>
      <vt:lpstr>Dvorovi Nemanjića</vt:lpstr>
      <vt:lpstr>Izgled dvorova</vt:lpstr>
      <vt:lpstr>Unutrašnjost dvorova</vt:lpstr>
      <vt:lpstr>Utvrđeni dvor</vt:lpstr>
      <vt:lpstr>Primer – Smederevska tvrđava</vt:lpstr>
      <vt:lpstr>Slide 11</vt:lpstr>
      <vt:lpstr>Mali grad</vt:lpstr>
      <vt:lpstr>Objekti u Malom gradu</vt:lpstr>
      <vt:lpstr>Slide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Anicic</dc:creator>
  <cp:lastModifiedBy>Anicic</cp:lastModifiedBy>
  <cp:revision>27</cp:revision>
  <dcterms:created xsi:type="dcterms:W3CDTF">2020-04-16T09:56:20Z</dcterms:created>
  <dcterms:modified xsi:type="dcterms:W3CDTF">2020-04-16T18:33:33Z</dcterms:modified>
</cp:coreProperties>
</file>