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8.svg" ContentType="image/svg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1" r:id="rId15"/>
    <p:sldId id="279" r:id="rId16"/>
    <p:sldId id="280" r:id="rId17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74" r:id="rId28"/>
  </p:sldIdLst>
  <p:sldSz cx="18288000" cy="10287000"/>
  <p:notesSz cx="6858000" cy="9144000"/>
  <p:embeddedFontLst>
    <p:embeddedFont>
      <p:font typeface="Gagalin" panose="00000500000000000000"/>
      <p:regular r:id="rId32"/>
    </p:embeddedFont>
    <p:embeddedFont>
      <p:font typeface="Open Sans Bold" panose="020B0806030504020204"/>
      <p:bold r:id="rId33"/>
    </p:embeddedFont>
    <p:embeddedFont>
      <p:font typeface="Lucida Sans" panose="020B0602030504020204" pitchFamily="34" charset="0"/>
      <p:regular r:id="rId34"/>
      <p:bold r:id="rId35"/>
      <p:italic r:id="rId36"/>
    </p:embeddedFont>
    <p:embeddedFont>
      <p:font typeface="Canva Sans" panose="020B0503030501040103"/>
      <p:regular r:id="rId37"/>
    </p:embeddedFont>
    <p:embeddedFont>
      <p:font typeface="Canva Sans Italics" panose="020B0503030501040103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agalin" panose="00000500000000000000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88" autoAdjust="0"/>
  </p:normalViewPr>
  <p:slideViewPr>
    <p:cSldViewPr showGuides="1">
      <p:cViewPr>
        <p:scale>
          <a:sx n="29" d="100"/>
          <a:sy n="29" d="100"/>
        </p:scale>
        <p:origin x="154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2488-4C6C-4549-BA9A-7C1F8789E2D5}" type="datetimeFigureOut">
              <a:rPr lang="en-US" smtClean="0"/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  <a:endParaRPr lang="sr-Latn-RS"/>
          </a:p>
          <a:p>
            <a:pPr lvl="1"/>
            <a:r>
              <a:rPr lang="sr-Latn-RS"/>
              <a:t>Drugi nivo</a:t>
            </a:r>
            <a:endParaRPr lang="sr-Latn-RS"/>
          </a:p>
          <a:p>
            <a:pPr lvl="2"/>
            <a:r>
              <a:rPr lang="sr-Latn-RS"/>
              <a:t>Treći nivo</a:t>
            </a:r>
            <a:endParaRPr lang="sr-Latn-RS"/>
          </a:p>
          <a:p>
            <a:pPr lvl="3"/>
            <a:r>
              <a:rPr lang="sr-Latn-RS"/>
              <a:t>Četvrti nivo</a:t>
            </a:r>
            <a:endParaRPr lang="sr-Latn-RS"/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A453F-D4E4-4E33-8340-25CEE2B046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A453F-D4E4-4E33-8340-25CEE2B0468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042071" cy="10220104"/>
            <a:chOff x="0" y="0"/>
            <a:chExt cx="3145100" cy="3200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5100" cy="3200858"/>
            </a:xfrm>
            <a:custGeom>
              <a:avLst/>
              <a:gdLst/>
              <a:ahLst/>
              <a:cxnLst/>
              <a:rect l="l" t="t" r="r" b="b"/>
              <a:pathLst>
                <a:path w="3145100" h="3200858">
                  <a:moveTo>
                    <a:pt x="0" y="0"/>
                  </a:moveTo>
                  <a:lnTo>
                    <a:pt x="3145100" y="0"/>
                  </a:lnTo>
                  <a:lnTo>
                    <a:pt x="3145100" y="3200858"/>
                  </a:lnTo>
                  <a:lnTo>
                    <a:pt x="0" y="3200858"/>
                  </a:lnTo>
                  <a:close/>
                </a:path>
              </a:pathLst>
            </a:custGeom>
            <a:solidFill>
              <a:srgbClr val="073176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10042071" y="1277264"/>
            <a:ext cx="7995062" cy="7981036"/>
          </a:xfrm>
          <a:custGeom>
            <a:avLst/>
            <a:gdLst/>
            <a:ahLst/>
            <a:cxnLst/>
            <a:rect l="l" t="t" r="r" b="b"/>
            <a:pathLst>
              <a:path w="7995062" h="7981036">
                <a:moveTo>
                  <a:pt x="0" y="0"/>
                </a:moveTo>
                <a:lnTo>
                  <a:pt x="7995063" y="0"/>
                </a:lnTo>
                <a:lnTo>
                  <a:pt x="7995063" y="7981036"/>
                </a:lnTo>
                <a:lnTo>
                  <a:pt x="0" y="798103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5679619" y="8419309"/>
            <a:ext cx="3848429" cy="2595940"/>
          </a:xfrm>
          <a:custGeom>
            <a:avLst/>
            <a:gdLst/>
            <a:ahLst/>
            <a:cxnLst/>
            <a:rect l="l" t="t" r="r" b="b"/>
            <a:pathLst>
              <a:path w="3848429" h="2595940">
                <a:moveTo>
                  <a:pt x="0" y="0"/>
                </a:moveTo>
                <a:lnTo>
                  <a:pt x="3848428" y="0"/>
                </a:lnTo>
                <a:lnTo>
                  <a:pt x="3848428" y="2595940"/>
                </a:lnTo>
                <a:lnTo>
                  <a:pt x="0" y="2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-1949018">
            <a:off x="-673740" y="-786363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2133600"/>
            <a:ext cx="9476519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 spc="270" dirty="0">
                <a:solidFill>
                  <a:srgbClr val="FFFFFF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BORBA PROTIV DEČIJEG RADA – SASLUŠAJMO ŠTA DECA KAŽU</a:t>
            </a:r>
            <a:endParaRPr lang="en-US" sz="6600" spc="270" dirty="0">
              <a:solidFill>
                <a:srgbClr val="FFFFFF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567" y="5980895"/>
            <a:ext cx="6377385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Martin </a:t>
            </a:r>
            <a:r>
              <a:rPr lang="en-US" sz="5200" b="1" dirty="0" err="1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Vudhed</a:t>
            </a:r>
            <a:r>
              <a:rPr lang="en-US" sz="5200" b="1" dirty="0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 </a:t>
            </a:r>
            <a:endParaRPr lang="en-US" sz="5200" b="1" dirty="0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FFFFFF"/>
                </a:solidFill>
                <a:latin typeface="Open Sans Bold" panose="020B0806030504020204"/>
                <a:ea typeface="Open Sans Bold" panose="020B0806030504020204"/>
                <a:cs typeface="Open Sans Bold" panose="020B0806030504020204"/>
                <a:sym typeface="Open Sans Bold" panose="020B0806030504020204"/>
              </a:rPr>
              <a:t>(Martin Woodhead)</a:t>
            </a:r>
            <a:endParaRPr lang="en-US" sz="5200" b="1" dirty="0">
              <a:solidFill>
                <a:srgbClr val="FFFFFF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  <p:sp>
        <p:nvSpPr>
          <p:cNvPr id="9" name="Okvir za tekst 8"/>
          <p:cNvSpPr txBox="1"/>
          <p:nvPr/>
        </p:nvSpPr>
        <p:spPr>
          <a:xfrm>
            <a:off x="533400" y="9258300"/>
            <a:ext cx="637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chemeClr val="bg1"/>
                </a:solidFill>
              </a:rPr>
              <a:t>Saša Šolić SO 22</a:t>
            </a:r>
            <a:r>
              <a:rPr lang="en-US" sz="2800" dirty="0">
                <a:solidFill>
                  <a:schemeClr val="bg1"/>
                </a:solidFill>
              </a:rPr>
              <a:t>/44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3928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6790" y="1076325"/>
            <a:ext cx="1701442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Primer iz Bangladeša</a:t>
            </a:r>
            <a:endParaRPr lang="en-US" sz="60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6911" y="3254778"/>
            <a:ext cx="15812389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just">
              <a:lnSpc>
                <a:spcPts val="3300"/>
              </a:lnSpc>
            </a:pPr>
            <a:r>
              <a:rPr lang="sr-Latn-R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" panose="020B0503030501040103"/>
              </a:rPr>
              <a:t>Na osnovu tabele 1 sa prethodnog slajda možemo zaključiti sledeće:</a:t>
            </a:r>
            <a:endParaRPr lang="sr-Latn-RS" sz="34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" panose="020B0503030501040103"/>
            </a:endParaRPr>
          </a:p>
          <a:p>
            <a:pPr marL="323850" lvl="1" algn="just">
              <a:lnSpc>
                <a:spcPts val="3300"/>
              </a:lnSpc>
            </a:pPr>
            <a:endParaRPr lang="sr-Latn-RS" sz="34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Nijedna grupa nosača nije smatrala sopstveni posao najboljim, oni su donosili svoj sud s obzirom na sigurne izglede za napredovanje u karijeri, te su posao privremenog pomoćnika stavljali na vrh rang – liste, jer bi mogao dovesti do toga da postanu privremeni vozači</a:t>
            </a:r>
            <a:endParaRPr lang="sr-Latn-RS" sz="30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Nijedna od ovih grupa dečaka nije povoljno rangirala ni struganje cigli ni kućne poslove</a:t>
            </a:r>
            <a:endParaRPr lang="sr-Latn-RS" sz="30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Dečaci koji su radili na vezenju u okviru neformalnog sektora smatrali su struganje cigli najgorom vrstom posla</a:t>
            </a:r>
            <a:endParaRPr lang="sr-Latn-RS" sz="30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endParaRPr lang="en-US" sz="3000" dirty="0">
              <a:solidFill>
                <a:srgbClr val="073176"/>
              </a:solidFill>
              <a:latin typeface="Canva Sans" panose="020B0503030501040103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algn="l">
              <a:lnSpc>
                <a:spcPts val="3300"/>
              </a:lnSpc>
            </a:pPr>
            <a:endParaRPr lang="en-US" sz="3000" i="1" dirty="0">
              <a:solidFill>
                <a:srgbClr val="073176"/>
              </a:solidFill>
              <a:latin typeface="Canva Sans Italics" panose="020B0503030501040103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6790" y="1076325"/>
            <a:ext cx="1701442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Primer iz Bangladeša</a:t>
            </a:r>
            <a:endParaRPr lang="en-US" sz="60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7" name="Okvir za tekst 6"/>
          <p:cNvSpPr txBox="1"/>
          <p:nvPr/>
        </p:nvSpPr>
        <p:spPr>
          <a:xfrm>
            <a:off x="2524125" y="2839454"/>
            <a:ext cx="1323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Tabela</a:t>
            </a: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 2 Koji je </a:t>
            </a:r>
            <a:r>
              <a:rPr lang="en-US" sz="28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posao</a:t>
            </a: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najbolji</a:t>
            </a: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? Grupe </a:t>
            </a:r>
            <a:r>
              <a:rPr lang="en-US" sz="28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devojčica</a:t>
            </a: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iz</a:t>
            </a:r>
            <a:r>
              <a:rPr lang="en-US" sz="28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Bangladeša</a:t>
            </a:r>
            <a:endParaRPr lang="sr-Latn-RS" sz="2600" b="1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•</a:t>
            </a:r>
            <a:r>
              <a:rPr lang="sr-Latn-R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Vlastito zanimanje</a:t>
            </a:r>
            <a:endParaRPr lang="en-US" sz="2600" b="1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4229100"/>
          <a:ext cx="15240000" cy="4752976"/>
        </p:xfrm>
        <a:graphic>
          <a:graphicData uri="http://schemas.openxmlformats.org/drawingml/2006/table">
            <a:tbl>
              <a:tblPr/>
              <a:tblGrid>
                <a:gridCol w="6026584"/>
                <a:gridCol w="2776645"/>
                <a:gridCol w="2776645"/>
                <a:gridCol w="1830063"/>
                <a:gridCol w="1830063"/>
              </a:tblGrid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Neformalni sektor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Neformalni sektor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Nosač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Nosač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</a:tr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2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Zanimanja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</a:tr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Prodavačica</a:t>
                      </a: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cveća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Strugačica cigli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3•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2•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</a:tr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Kućna pomoćnica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1•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2•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Nosačica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</a:tr>
              <a:tr h="59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Radnica u konfekciji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3928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6790" y="1076325"/>
            <a:ext cx="1701442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Primer </a:t>
            </a:r>
            <a:r>
              <a:rPr lang="en-US" sz="6000" dirty="0" err="1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iz</a:t>
            </a:r>
            <a:r>
              <a:rPr lang="en-US" sz="6000" dirty="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 </a:t>
            </a:r>
            <a:r>
              <a:rPr lang="en-US" sz="6000" dirty="0" err="1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Bangladeša</a:t>
            </a:r>
            <a:endParaRPr lang="en-US" sz="6000" dirty="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099" y="3695700"/>
            <a:ext cx="15963900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algn="just">
              <a:lnSpc>
                <a:spcPts val="3300"/>
              </a:lnSpc>
            </a:pPr>
            <a:r>
              <a:rPr lang="sr-Latn-R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" panose="020B0503030501040103"/>
              </a:rPr>
              <a:t>Na osnovu tabele 2  sa prethodnog slajda možemo zaključiti sledeće:</a:t>
            </a:r>
            <a:endParaRPr lang="sr-Latn-RS" sz="34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" panose="020B0503030501040103"/>
            </a:endParaRPr>
          </a:p>
          <a:p>
            <a:pPr marL="323850" lvl="1" algn="just">
              <a:lnSpc>
                <a:spcPts val="3300"/>
              </a:lnSpc>
            </a:pPr>
            <a:endParaRPr lang="sr-Latn-RS" sz="34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Struganje cigli i pomoć u </a:t>
            </a:r>
            <a:r>
              <a:rPr lang="sr-Latn-R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kuči</a:t>
            </a: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su takođe nisko rangirani, osim kada su devojčice zapravo radile taj posao</a:t>
            </a:r>
            <a:endParaRPr lang="sr-Latn-RS" sz="3000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Iako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ove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grupe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devojčica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koje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stružu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cigle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kućne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pomoćnice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nastojale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da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pokažu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prednosti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svoje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radne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situacije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u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četiri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od pet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slučajeva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one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stavljale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neko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drugo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zanimanje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bolje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mesto od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svog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Prednost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je data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dvema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vrstama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posla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-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prodavanju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cveća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proizvodnji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konfekcije</a:t>
            </a: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323850" lvl="1" algn="just">
              <a:lnSpc>
                <a:spcPts val="3300"/>
              </a:lnSpc>
            </a:pPr>
            <a:endParaRPr lang="sr-Latn-RS" sz="3000" i="1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Dobre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loše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strane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rada –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iz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ugla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dece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295401" y="3254778"/>
            <a:ext cx="15239999" cy="7617460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323850" lvl="1" algn="l">
              <a:lnSpc>
                <a:spcPts val="3300"/>
              </a:lnSpc>
            </a:pPr>
            <a:r>
              <a:rPr lang="sr-Latn-RS" sz="3000" b="1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Loše strane rada</a:t>
            </a:r>
            <a:endParaRPr lang="sr-Latn-RS" sz="3000" b="1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Opasni uslovi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Povrede i zdravstveni rizici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Poniženje i zlostavljanje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Ekonomsko iskorišćavanje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Ometanje školovanja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r>
              <a:rPr lang="sr-Latn-RS" sz="3000" b="1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Dobre strane rada:</a:t>
            </a:r>
            <a:endParaRPr lang="sr-Latn-RS" sz="3000" b="1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Zarađivanje novca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Pomoć porodici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Sticanje veština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Osećaj ponosa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Prijateljstva i društvena podrška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endParaRPr lang="en-U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29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62050" y="2468627"/>
            <a:ext cx="15963900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Pretpostavka da pohađanje škole predstavlja rešenje </a:t>
            </a:r>
            <a:r>
              <a:rPr lang="sr-Latn-RS" sz="3000" dirty="0" err="1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šretnih</a:t>
            </a: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posledica posla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Poređenje člana 32 i člana 28 iz konvencije o pravima deteta UN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Aktivnost 4 - 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‘Posao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škola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’ pita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smatraju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lošim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dobrim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stvarima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vezi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njihovim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poslom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onda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ta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aktivnost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ponavlja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za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školu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pre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nego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ustanovi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čemu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prednost</a:t>
            </a:r>
            <a:endParaRPr lang="en-U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81200" y="4946458"/>
          <a:ext cx="14630401" cy="3721374"/>
        </p:xfrm>
        <a:graphic>
          <a:graphicData uri="http://schemas.openxmlformats.org/drawingml/2006/table">
            <a:tbl>
              <a:tblPr/>
              <a:tblGrid>
                <a:gridCol w="5714367"/>
                <a:gridCol w="2836920"/>
                <a:gridCol w="3242194"/>
                <a:gridCol w="2836920"/>
              </a:tblGrid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 grupe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Grupe devojčica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Grupe dečaka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(Ukupno = 49)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(Ukupno = 24)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(Ukupno = 25)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Glavne teme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grupa•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grupa•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grupa•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Opasni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uslovi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Zdravstveni rizik/od povreda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Poniženje/zlostavljanje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Ekonomsko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iskorišćavanje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Posledice na školovanje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Opšta nesigurnost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72384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Procenat grupa u kojima je ta tema spomenuta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Okvir za tekst 5"/>
          <p:cNvSpPr txBox="1"/>
          <p:nvPr/>
        </p:nvSpPr>
        <p:spPr>
          <a:xfrm>
            <a:off x="1981199" y="8949756"/>
            <a:ext cx="1463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Tabela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3 ‘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Loše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stvari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’ u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vezi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sa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poslom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: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glavne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teme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u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grupama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devojčica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dečaka</a:t>
            </a:r>
            <a:endParaRPr lang="en-US" sz="2800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62050" y="2468627"/>
            <a:ext cx="159639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Tabela 3 na prethodnom slajdu odnosi se na dečije komentare u vezi sa „lošim stvarima“ posla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Navedene su glavne teme, zajedno sa procentom grupa u kojima je svaka od tih tema spomenuta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Tema opasnih uslova rada je najdoslednije spominjana, na primer među dečacima koji su radili u rudnicima olova u Gvatemali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Na Filipinima, devojčice (7-10 godina) koje rade na plantažama šećera navode sledeće probleme sa kojima se suočavaju: „</a:t>
            </a:r>
            <a:r>
              <a:rPr lang="en-US" sz="3200" dirty="0"/>
              <a:t> </a:t>
            </a: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</a:rPr>
              <a:t>r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adimo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bosonoge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a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tlo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je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vrelo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.... Alat je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oštar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...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Zemlju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je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teško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prelomiti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...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Sva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sam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izgrebana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...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Sve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me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svrbi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</a:t>
            </a: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</a:rPr>
              <a:t>“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Tema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koja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se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ponavljala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u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dečijim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komentarima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tiče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se ne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toliko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samog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posla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već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načina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kako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postupaju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prema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njima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 Deca se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osećaju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nezaštićenom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u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odnosu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one koji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imaju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više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moći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autoriteta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Deca</a:t>
            </a:r>
            <a:r>
              <a:rPr lang="sr-Latn-RS" sz="32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govore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o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ljudima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koji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ih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zastrašuju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iznuđuju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im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novac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postavljaju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im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neumerene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zahteve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zavaravaju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ih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ismevaju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ponižavaju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tuku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ili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neki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drugi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način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zlostavljaju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.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Izvori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zlostavljanja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obuhvataju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poslodavce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mušterije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policiju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pripadnike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naroda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i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drugu</a:t>
            </a:r>
            <a:r>
              <a:rPr lang="en-US" sz="30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decu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47800" y="4076700"/>
          <a:ext cx="15087600" cy="4966548"/>
        </p:xfrm>
        <a:graphic>
          <a:graphicData uri="http://schemas.openxmlformats.org/drawingml/2006/table">
            <a:tbl>
              <a:tblPr/>
              <a:tblGrid>
                <a:gridCol w="2324608"/>
                <a:gridCol w="3889248"/>
                <a:gridCol w="4559808"/>
                <a:gridCol w="4313936"/>
              </a:tblGrid>
              <a:tr h="9368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Glavne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Sve grupe</a:t>
                      </a:r>
                      <a:br>
                        <a:rPr lang="pl-P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(Ukupno = 48)</a:t>
                      </a:r>
                      <a:br>
                        <a:rPr lang="pl-P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</a:t>
                      </a:r>
                      <a:endParaRPr lang="pl-PL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Grupe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devojčica</a:t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= 23)</a:t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grupa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Grupe dečaka</a:t>
                      </a:r>
                      <a:b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(Ukupno = 25)</a:t>
                      </a:r>
                      <a:b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50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Zarađivanje novca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50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Izdržavanje porodice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Veštine i obučavanje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50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Ponos i ugled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Prijateljstvo / zabava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50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Ostalo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6" marR="6096" marT="6096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Okvir za tekst 8"/>
          <p:cNvSpPr txBox="1"/>
          <p:nvPr/>
        </p:nvSpPr>
        <p:spPr>
          <a:xfrm>
            <a:off x="1447800" y="2793819"/>
            <a:ext cx="1463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4 ‘Dobre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stvari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’ u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vezi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sa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poslom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: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glavne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teme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u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grupama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devojčica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dečaka</a:t>
            </a:r>
            <a:endParaRPr lang="en-US" sz="2800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62050" y="2439591"/>
            <a:ext cx="15963900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Tabela 4 predstavlja dečije komentare u vezi sa „dobrim stvarima“ posla 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Za većinu grupa zarađivanje novca bilo je u tesnoj vezi sa izdržavanjem svoje porodice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Iako su učesnici bili izrazito svesni ekonomske koristi od rada, oni su isto tako uviđali da posao omogućava učenje veština i obučavanje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Rodna razlika ustanovljena je u značaju koji je pripisan poslu kao izvoru prijateljstva i društvene podrške (osam grupa devojčica </a:t>
            </a:r>
            <a:r>
              <a:rPr lang="sr-Latn-RS" sz="3000" dirty="0" err="1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vs</a:t>
            </a: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. tri grupe dečaka)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Prijatelji su važni u kriznim vremenima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9" name="Okvir za tekst 8"/>
          <p:cNvSpPr txBox="1"/>
          <p:nvPr/>
        </p:nvSpPr>
        <p:spPr>
          <a:xfrm>
            <a:off x="1828799" y="2513487"/>
            <a:ext cx="1463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Tabela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5 ‘Dobre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stvari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’ u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vezi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sa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školom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: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glavne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teme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u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grupama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devojčica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Lucida Sans" panose="020B0602030504020204" pitchFamily="34" charset="0"/>
              </a:rPr>
              <a:t>dečaka</a:t>
            </a:r>
            <a:endParaRPr lang="en-US" sz="2800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174823" y="3786026"/>
          <a:ext cx="13176353" cy="5749458"/>
        </p:xfrm>
        <a:graphic>
          <a:graphicData uri="http://schemas.openxmlformats.org/drawingml/2006/table">
            <a:tbl>
              <a:tblPr/>
              <a:tblGrid>
                <a:gridCol w="6455082"/>
                <a:gridCol w="1996417"/>
                <a:gridCol w="2362427"/>
                <a:gridCol w="2362427"/>
              </a:tblGrid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Glavne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grupa•_1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grupa•_2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Pismenost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računanje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itd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Poboljšani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poslovni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izgledi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Školska postignuća, itd.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Učenje veština i discipline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Odnosi sa drugovima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Mogućnost igranja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22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Odnos sa nastavnikom</a:t>
                      </a:r>
                      <a:b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Sticanje ugleda/</a:t>
                      </a:r>
                      <a:endParaRPr lang="sv-S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osećati se prijatno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9" name="Okvir za tekst 8"/>
          <p:cNvSpPr txBox="1"/>
          <p:nvPr/>
        </p:nvSpPr>
        <p:spPr>
          <a:xfrm>
            <a:off x="1828799" y="2513487"/>
            <a:ext cx="1463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2"/>
                </a:solidFill>
                <a:latin typeface="Lucida Sans" panose="020B0602030504020204" pitchFamily="34" charset="0"/>
              </a:rPr>
              <a:t>Tabela 6 ‘Loše stvari’ u vezi sa školom: glavne teme u grupama devojčica i dečaka</a:t>
            </a:r>
            <a:endParaRPr lang="en-US" sz="2800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057400" y="3932545"/>
          <a:ext cx="13792201" cy="5278130"/>
        </p:xfrm>
        <a:graphic>
          <a:graphicData uri="http://schemas.openxmlformats.org/drawingml/2006/table">
            <a:tbl>
              <a:tblPr/>
              <a:tblGrid>
                <a:gridCol w="5085874"/>
                <a:gridCol w="2586037"/>
                <a:gridCol w="3060145"/>
                <a:gridCol w="3060145"/>
              </a:tblGrid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Glavne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grupa•_1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grupa•_2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Poniženje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kažnjavanje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Batine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zlostavljanje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Odnosi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drugovima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Slabo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postignuće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Odsutnost nastavnika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Umor / dosada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Troškovi školovanja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Dodatni pritisci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Ostalo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616605"/>
            <a:ext cx="1623060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dirty="0" err="1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Uvod</a:t>
            </a:r>
            <a:endParaRPr lang="en-US" sz="7000" dirty="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480452"/>
            <a:ext cx="16230600" cy="734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4800"/>
              </a:lnSpc>
              <a:buFont typeface="Arial" panose="020B0604020202020204"/>
              <a:buChar char="•"/>
            </a:pPr>
            <a:r>
              <a:rPr lang="pl-PL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Tekst se odnosi na istraživanje koje je deo šireg projekta koji je sprovela organizacija 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Radda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Barnen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(“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spasimo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”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švedskom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)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švedske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sekcije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međunarodne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organizacije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za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zaštitu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(Save the Children International)</a:t>
            </a:r>
            <a:endParaRPr lang="en-US" sz="4000" spc="16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863600" lvl="1" indent="-431800" algn="l">
              <a:lnSpc>
                <a:spcPts val="4800"/>
              </a:lnSpc>
              <a:buFont typeface="Arial" panose="020B0604020202020204"/>
              <a:buChar char="•"/>
            </a:pP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Tekst se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bavi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sr-Latn-R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različitim aspektima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dečijeg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rada</a:t>
            </a:r>
            <a:endParaRPr lang="sr-Latn-RS" sz="4000" spc="16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863600" lvl="1" indent="-431800" algn="l">
              <a:lnSpc>
                <a:spcPts val="4800"/>
              </a:lnSpc>
              <a:buFont typeface="Arial" panose="020B0604020202020204"/>
              <a:buChar char="•"/>
            </a:pP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Nije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reč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samo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zaštiti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već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dečijoj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perspektivi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dečijeg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rada</a:t>
            </a:r>
            <a:endParaRPr lang="en-US" sz="4000" spc="16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863600" lvl="1" indent="-431800" algn="l">
              <a:lnSpc>
                <a:spcPts val="4800"/>
              </a:lnSpc>
              <a:buFont typeface="Arial" panose="020B0604020202020204"/>
              <a:buChar char="•"/>
            </a:pP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Autor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polazi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toga da se u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međunarodnim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diskusijama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dečijem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radu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uglavnom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naglašavaju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opasnost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eksploatacija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zaštita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dok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zanemaruju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iskustva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mišljenja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endParaRPr lang="en-US" sz="4000" spc="16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4" name="Freeform 4"/>
          <p:cNvSpPr/>
          <p:nvPr/>
        </p:nvSpPr>
        <p:spPr>
          <a:xfrm rot="-5574590">
            <a:off x="16175391" y="-709195"/>
            <a:ext cx="3590972" cy="2585500"/>
          </a:xfrm>
          <a:custGeom>
            <a:avLst/>
            <a:gdLst/>
            <a:ahLst/>
            <a:cxnLst/>
            <a:rect l="l" t="t" r="r" b="b"/>
            <a:pathLst>
              <a:path w="3590972" h="2585500">
                <a:moveTo>
                  <a:pt x="0" y="0"/>
                </a:moveTo>
                <a:lnTo>
                  <a:pt x="3590971" y="0"/>
                </a:lnTo>
                <a:lnTo>
                  <a:pt x="3590971" y="2585500"/>
                </a:lnTo>
                <a:lnTo>
                  <a:pt x="0" y="2585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45585">
            <a:off x="-1472546" y="8917833"/>
            <a:ext cx="3633678" cy="1770592"/>
          </a:xfrm>
          <a:custGeom>
            <a:avLst/>
            <a:gdLst/>
            <a:ahLst/>
            <a:cxnLst/>
            <a:rect l="l" t="t" r="r" b="b"/>
            <a:pathLst>
              <a:path w="3633678" h="1770592">
                <a:moveTo>
                  <a:pt x="0" y="0"/>
                </a:moveTo>
                <a:lnTo>
                  <a:pt x="3633678" y="0"/>
                </a:lnTo>
                <a:lnTo>
                  <a:pt x="3633678" y="1770592"/>
                </a:lnTo>
                <a:lnTo>
                  <a:pt x="0" y="1770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91787" y="2615899"/>
            <a:ext cx="15963900" cy="550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Tabela 5 rezimira komentare dece o ‘dobrim stvarima’ u vezi sa školom. Kao i ranije, navedene su glavne teme, zajedno sa procentima grupa koje su spominjale svaku od tih tema. Pismenost i sposobnost računanja je najdoslednije spominjana tema, čak češće među grupama devojčica nego grupama dečaka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pl-PL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Samo polovina svih grupa u ovom istraživanju ukazala je na temu poboljšanih izgleda za posao kao jedne od koristi od škole</a:t>
            </a:r>
            <a:endParaRPr lang="pl-PL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Druga najčešće spominjana kategorija dobrih stvari u vezi sa školom tiče se druženja sa prijateljima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Prijatna iskustva u školi su po mišljenju mnogih učesnika tesno povezana sa njihovim samopoštovanjem u zajednici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Uspostavljanje pozitivnih odnosa sa nastavnicima je isto tako važno nekim grupama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Odnos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62050" y="2536353"/>
            <a:ext cx="159639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Tabela 6 rezimira komentare dece o „lošim stvarima“  u vezi sa školom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Iako deca prepoznaju da je mogućnost školskog uspeha ‘dobra stvar’ u vezi sa školom, za mnogu decu stvarnost nije tako pozitivna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Veoma uobičajena tema ticala se škole kao uvredljivog i ponižavajućeg iskustva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Izvor poniženja u školi mogu biti i druga deca, što su ispričali mladi iz Nikaragve, Etiopije i Filipina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Za mnogu decu školski problemi su opet bili tesno povezani sa pitanjem posla. Učesnici su ukazivali na troškove školovanja, koji su se pogoršavali usled gubitka zarade dok su u školi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Čak i kada zaposlena deca uspeju da pokriju troškove školovanja, i dalje se suočavaju sa ogromnim praktičnim pritiskom da usklade školske zahteve sa neophodnošću da rade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sr-Latn-RS" sz="6000" dirty="0">
                <a:solidFill>
                  <a:schemeClr val="tx2"/>
                </a:solidFill>
                <a:latin typeface="Gagalin" panose="00000500000000000000" charset="0"/>
              </a:rPr>
              <a:t>Kombinovanje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62050" y="2536353"/>
            <a:ext cx="159639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Tabela 7 Šta je za vas najbolje u vašim trenutnim okolnostima?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- poređenje četiri konteksta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729" y="629637"/>
            <a:ext cx="1599895" cy="1599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487" y="662855"/>
            <a:ext cx="1600540" cy="160054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371601" y="4474047"/>
          <a:ext cx="14306550" cy="3715841"/>
        </p:xfrm>
        <a:graphic>
          <a:graphicData uri="http://schemas.openxmlformats.org/drawingml/2006/table">
            <a:tbl>
              <a:tblPr/>
              <a:tblGrid>
                <a:gridCol w="1752599"/>
                <a:gridCol w="2914650"/>
                <a:gridCol w="3467101"/>
                <a:gridCol w="2971800"/>
                <a:gridCol w="3200400"/>
              </a:tblGrid>
              <a:tr h="9922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Column1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Grupe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iz</a:t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Bangladeša</a:t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(72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deteta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Grupe iz</a:t>
                      </a:r>
                      <a:br>
                        <a:rPr lang="sv-SE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Etiopije</a:t>
                      </a:r>
                      <a:br>
                        <a:rPr lang="sv-SE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(42 deteta)</a:t>
                      </a:r>
                      <a:br>
                        <a:rPr lang="sv-SE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sv-SE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Grupe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iz</a:t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Filipina</a:t>
                      </a:r>
                      <a:b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(81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sr-Latn-R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r-Latn-R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n-N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Grupe iz</a:t>
                      </a:r>
                      <a:br>
                        <a:rPr lang="nn-N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Sred. Amerike</a:t>
                      </a:r>
                      <a:br>
                        <a:rPr lang="nn-N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(106 deteta)</a:t>
                      </a:r>
                      <a:br>
                        <a:rPr lang="nn-N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nn-NO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7492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posao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7492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Posao i škola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2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0" marR="4970" marT="497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sr-Latn-RS" sz="6000" dirty="0">
                <a:solidFill>
                  <a:schemeClr val="tx2"/>
                </a:solidFill>
                <a:latin typeface="Gagalin" panose="00000500000000000000" charset="0"/>
              </a:rPr>
              <a:t>Kombinovanje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posla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i</a:t>
            </a:r>
            <a:r>
              <a:rPr lang="en-US" sz="6000" dirty="0">
                <a:solidFill>
                  <a:schemeClr val="tx2"/>
                </a:solidFill>
                <a:latin typeface="Gagalin" panose="00000500000000000000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Gagalin" panose="00000500000000000000" charset="0"/>
              </a:rPr>
              <a:t>škole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62050" y="2686442"/>
            <a:ext cx="15963900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Tabela 7 odnosi se na dečije mišljenje o njihovim okolnostima tj. Kombinovanju škole i posla ili odabiranju jednog ili drugog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Mnoga deca nisu shvatala školu i posao kao alternativu, smatraju da je školovanje poželjno, ali da je posao neophodan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Posao im obezbeđuje prihode za zadovoljavanje osnovnih potreba, svojih i svoje porodice, a u više slučajeva omogućava da se priušte i dodatni troškovi pohađanja škole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Ukratko, ‘posao i škola’ je izbor većine u svim lokalnim istraživanjima.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30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Mladi iz ovih grupa razmišljaju o svojim okolnostima i razmatraju koje su im opcije na raspolaganju. Velika većina ceni priliku da se školuju, ali to ne vide kao alternativu u odnosu na posao – u njihovim trenutnim okolnostima</a:t>
            </a:r>
            <a:endParaRPr lang="sr-Latn-RS" sz="30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636790" y="1076325"/>
            <a:ext cx="17014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600"/>
              </a:lnSpc>
              <a:spcBef>
                <a:spcPct val="0"/>
              </a:spcBef>
            </a:pPr>
            <a:r>
              <a:rPr lang="sr-Latn-RS" sz="6000" dirty="0">
                <a:solidFill>
                  <a:schemeClr val="tx2"/>
                </a:solidFill>
                <a:latin typeface="Gagalin" panose="00000500000000000000" charset="0"/>
              </a:rPr>
              <a:t>Zaključak</a:t>
            </a:r>
            <a:endParaRPr lang="en-US" sz="6000" dirty="0">
              <a:solidFill>
                <a:schemeClr val="tx2"/>
              </a:solidFill>
              <a:latin typeface="Gagalin" panose="00000500000000000000" charset="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162050" y="2536353"/>
            <a:ext cx="15963900" cy="7162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26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Važno je istaći da proučavanje perspektive dece nije zamena za konvencionalno evaluativno istraživanje</a:t>
            </a: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26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Perspektive dece pružaju nam neophodnu, dodatnu perspektivu na ove procese, sa dečije tačke gledišta.</a:t>
            </a: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26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Deca u većini slučajeva svoj posao shvataju kao neizbežan i neophodan deo odrastanja, kao pomaganje svojoj porodici i unapređenje svojih budućih izgleda</a:t>
            </a: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26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Ovim istraživanjem je istaknuto da mnoga deca imaju razvijenu procenu mnogih opasnosti svog posla kao i njegovih prednosti, takođe shvataju potencijalnu vrednost obrazovanja </a:t>
            </a: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26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Jedna od tema koja se ponavlja u dečijim prikazima njihovog radnog života je značaj održavanja društvenih odnosa i samopoštovanje. Deca govore o tome kako se ponose onim što rade, a govore i o osećaju postiđenosti postupanjem drugih prema njima</a:t>
            </a: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26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Ovaj članak tiče se detinjstva današnjice - perspektive zaposlene dece čiji je razvoj (u pogledu umeća, društvenih mreža, samopoštovanja i identiteta) ugrađen u njihov radni Život</a:t>
            </a: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just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sr-Latn-RS" sz="2600" dirty="0">
                <a:solidFill>
                  <a:schemeClr val="tx2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Autor zaključuje da je u borbi protiv dečijeg rada neophodno saslušati upravo one kojih se taj problem najviše tiče, samu decu</a:t>
            </a: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781050" lvl="1" indent="-457200" algn="l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323850" lvl="1" algn="l">
              <a:lnSpc>
                <a:spcPts val="3300"/>
              </a:lnSpc>
            </a:pPr>
            <a:endParaRPr lang="sr-Latn-RS" sz="2600" dirty="0">
              <a:solidFill>
                <a:schemeClr val="tx2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504599"/>
            <a:ext cx="1599895" cy="15998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7" y="383137"/>
            <a:ext cx="1600540" cy="16005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66825"/>
            <a:ext cx="16230600" cy="720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95"/>
              </a:lnSpc>
              <a:spcBef>
                <a:spcPct val="0"/>
              </a:spcBef>
            </a:pPr>
            <a:r>
              <a:rPr lang="sr-Latn-RS" sz="25540" dirty="0">
                <a:solidFill>
                  <a:srgbClr val="FFFFFF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Hvala na pažnji!</a:t>
            </a:r>
            <a:endParaRPr lang="en-US" sz="25540" dirty="0">
              <a:solidFill>
                <a:srgbClr val="FFFFFF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8700" y="5681162"/>
            <a:ext cx="4567307" cy="4310944"/>
          </a:xfrm>
          <a:custGeom>
            <a:avLst/>
            <a:gdLst/>
            <a:ahLst/>
            <a:cxnLst/>
            <a:rect l="l" t="t" r="r" b="b"/>
            <a:pathLst>
              <a:path w="4567307" h="4310944">
                <a:moveTo>
                  <a:pt x="0" y="0"/>
                </a:moveTo>
                <a:lnTo>
                  <a:pt x="4567307" y="0"/>
                </a:lnTo>
                <a:lnTo>
                  <a:pt x="4567307" y="4310945"/>
                </a:lnTo>
                <a:lnTo>
                  <a:pt x="0" y="431094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4143" y="450205"/>
            <a:ext cx="1623060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O istraživanju</a:t>
            </a:r>
            <a:endParaRPr lang="en-US" sz="70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694813"/>
            <a:ext cx="16230600" cy="810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600"/>
              </a:lnSpc>
              <a:buFont typeface="Arial" panose="020B0604020202020204"/>
              <a:buChar char="•"/>
            </a:pP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Konvencija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pravima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deteta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Ujedinjenih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Nacija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predstavlja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polaznu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tačku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za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ovo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istraživanje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</a:t>
            </a:r>
            <a:endParaRPr lang="en-US" sz="3000" spc="12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600"/>
              </a:lnSpc>
              <a:buAutoNum type="arabicPeriod"/>
            </a:pPr>
            <a:r>
              <a:rPr lang="en-US" sz="3000" b="1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član</a:t>
            </a:r>
            <a:r>
              <a:rPr lang="en-US" sz="3000" b="1" spc="123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32 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- koji se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odnosi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pravo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deteta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sr-Latn-R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zaštit</a:t>
            </a:r>
            <a:r>
              <a:rPr lang="sr-Latn-R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ekonomskog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iskorišćavanja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koji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ima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negativne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posledice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po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dete</a:t>
            </a:r>
            <a:endParaRPr lang="en-US" sz="3000" spc="12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l">
              <a:lnSpc>
                <a:spcPts val="3600"/>
              </a:lnSpc>
              <a:buAutoNum type="arabicPeriod"/>
            </a:pPr>
            <a:r>
              <a:rPr lang="en-US" sz="3000" b="1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član</a:t>
            </a:r>
            <a:r>
              <a:rPr lang="en-US" sz="3000" b="1" spc="123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12 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-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pravo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izražavanje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sopstvenog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mišljenja</a:t>
            </a:r>
            <a:endParaRPr lang="sr-Latn-RS" sz="3000" spc="12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>
              <a:lnSpc>
                <a:spcPts val="3600"/>
              </a:lnSpc>
              <a:buFontTx/>
              <a:buAutoNum type="arabicPeriod"/>
            </a:pPr>
            <a:r>
              <a:rPr lang="sr-Latn-RS" sz="3000" b="1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član 28 – </a:t>
            </a:r>
            <a:r>
              <a:rPr lang="sr-Latn-R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odnosi se na obavezno pohađanje osnovne škole</a:t>
            </a:r>
            <a:endParaRPr lang="en-US" sz="3000" b="1" spc="12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l">
              <a:lnSpc>
                <a:spcPts val="3600"/>
              </a:lnSpc>
              <a:buAutoNum type="arabicPeriod"/>
            </a:pPr>
            <a:endParaRPr lang="en-US" sz="3000" spc="12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600"/>
              </a:lnSpc>
              <a:buFont typeface="Arial" panose="020B0604020202020204"/>
              <a:buChar char="•"/>
            </a:pP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osnovu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ovih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članova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Konvencije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UN o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pravima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deteta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autor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formira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početnu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diskusiju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važnosti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perspektive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kada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u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pitanju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rad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kako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kroz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njihovo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subjektivno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iskustvo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sr-Latn-R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se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može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videti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uticaj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rada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njihov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psihološki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ali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ukupan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razvoj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(</a:t>
            </a:r>
            <a:r>
              <a:rPr lang="sr-Latn-R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što uključuje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formiranje</a:t>
            </a:r>
            <a:r>
              <a:rPr lang="en-U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spc="12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identiteta</a:t>
            </a:r>
            <a:r>
              <a:rPr lang="sr-Latn-RS" sz="3000" spc="12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)</a:t>
            </a:r>
            <a:endParaRPr lang="sr-Latn-RS" sz="3000" spc="12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3000" spc="12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3000" spc="12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3000" spc="12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3000" spc="12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3000" spc="12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4" name="Freeform 4"/>
          <p:cNvSpPr/>
          <p:nvPr/>
        </p:nvSpPr>
        <p:spPr>
          <a:xfrm rot="-5574590">
            <a:off x="16175391" y="-709195"/>
            <a:ext cx="3590972" cy="2585500"/>
          </a:xfrm>
          <a:custGeom>
            <a:avLst/>
            <a:gdLst/>
            <a:ahLst/>
            <a:cxnLst/>
            <a:rect l="l" t="t" r="r" b="b"/>
            <a:pathLst>
              <a:path w="3590972" h="2585500">
                <a:moveTo>
                  <a:pt x="0" y="0"/>
                </a:moveTo>
                <a:lnTo>
                  <a:pt x="3590971" y="0"/>
                </a:lnTo>
                <a:lnTo>
                  <a:pt x="3590971" y="2585500"/>
                </a:lnTo>
                <a:lnTo>
                  <a:pt x="0" y="2585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45585">
            <a:off x="-1472546" y="8917833"/>
            <a:ext cx="3633678" cy="1770592"/>
          </a:xfrm>
          <a:custGeom>
            <a:avLst/>
            <a:gdLst/>
            <a:ahLst/>
            <a:cxnLst/>
            <a:rect l="l" t="t" r="r" b="b"/>
            <a:pathLst>
              <a:path w="3633678" h="1770592">
                <a:moveTo>
                  <a:pt x="0" y="0"/>
                </a:moveTo>
                <a:lnTo>
                  <a:pt x="3633678" y="0"/>
                </a:lnTo>
                <a:lnTo>
                  <a:pt x="3633678" y="1770592"/>
                </a:lnTo>
                <a:lnTo>
                  <a:pt x="0" y="1770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387581">
            <a:off x="15508640" y="-1028700"/>
            <a:ext cx="3501321" cy="4114800"/>
          </a:xfrm>
          <a:custGeom>
            <a:avLst/>
            <a:gdLst/>
            <a:ahLst/>
            <a:cxnLst/>
            <a:rect l="l" t="t" r="r" b="b"/>
            <a:pathLst>
              <a:path w="3501321" h="4114800">
                <a:moveTo>
                  <a:pt x="0" y="0"/>
                </a:moveTo>
                <a:lnTo>
                  <a:pt x="3501320" y="0"/>
                </a:lnTo>
                <a:lnTo>
                  <a:pt x="3501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26523" y="971550"/>
            <a:ext cx="15434955" cy="109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05"/>
              </a:lnSpc>
            </a:pPr>
            <a:r>
              <a:rPr lang="en-US" sz="68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Metod istraživanja</a:t>
            </a:r>
            <a:endParaRPr lang="en-US" sz="68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540" y="2124075"/>
            <a:ext cx="16940919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Participativne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istraživačke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metode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“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Protokol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dečijoj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perspektivi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” </a:t>
            </a: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zasniva se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delimično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participativn</a:t>
            </a: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metod</a:t>
            </a: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delimično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konvencionalni</a:t>
            </a:r>
            <a:r>
              <a:rPr lang="sr-Latn-R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jim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metod</a:t>
            </a: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koriste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</a:t>
            </a:r>
            <a:r>
              <a:rPr lang="sr-Latn-R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vojni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socijalni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psiholozi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“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Protokol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dečijoj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perspektivi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”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pomoćno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sredstvo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za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grupni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rad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učesnicima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sličnog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uzrasta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zaposlenja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istog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roda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on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iziskuje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najmanje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dva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istraživača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terenu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l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vođene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neformalno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idealno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toku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nekoliko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dana.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Protokol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dopušta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kombinovanje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kvalitativnih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kvantitativnih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informacija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potkrepljenih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doslovnim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citiranjem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. 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l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Istraživači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terenu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podstiču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prilagode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ciljeve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lokalnim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prilikama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da bi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mogla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predstaviti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svoja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osećanja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uverenja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način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koji je za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najsmisleniji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obuhvata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crtanje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grafičko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prikazivanje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igranje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uloga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diskutovanje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. 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l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srži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protokola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niz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polustrukturisanih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aktivnosti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igara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fokusirane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ključne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teme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životu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.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Mnoge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zasnivaju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karticama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slikama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napravljenima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toj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oblasti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mogu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upoređuju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razvrstavaju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ređaju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daje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razne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kombinacije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individualnih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grupnih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odgovora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.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3300"/>
              </a:lnSpc>
            </a:pPr>
            <a:endParaRPr lang="en-US" sz="3000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387581">
            <a:off x="15508640" y="-1028700"/>
            <a:ext cx="3501321" cy="4114800"/>
          </a:xfrm>
          <a:custGeom>
            <a:avLst/>
            <a:gdLst/>
            <a:ahLst/>
            <a:cxnLst/>
            <a:rect l="l" t="t" r="r" b="b"/>
            <a:pathLst>
              <a:path w="3501321" h="4114800">
                <a:moveTo>
                  <a:pt x="0" y="0"/>
                </a:moveTo>
                <a:lnTo>
                  <a:pt x="3501320" y="0"/>
                </a:lnTo>
                <a:lnTo>
                  <a:pt x="3501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426523" y="971550"/>
            <a:ext cx="15434955" cy="109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05"/>
              </a:lnSpc>
            </a:pPr>
            <a:r>
              <a:rPr lang="en-US" sz="68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Metod istraživanja</a:t>
            </a:r>
            <a:endParaRPr lang="en-US" sz="68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2247900"/>
            <a:ext cx="16940919" cy="688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just">
              <a:lnSpc>
                <a:spcPts val="4400"/>
              </a:lnSpc>
              <a:buFont typeface="Arial" panose="020B0604020202020204"/>
              <a:buChar char="•"/>
            </a:pPr>
            <a:r>
              <a:rPr lang="en-US" sz="40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Aktivnosti</a:t>
            </a:r>
            <a:r>
              <a:rPr lang="en-US" sz="40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: </a:t>
            </a:r>
            <a:endParaRPr lang="en-US" sz="4000" b="1" dirty="0">
              <a:solidFill>
                <a:srgbClr val="073176"/>
              </a:solidFill>
              <a:latin typeface="Lucida Sans" panose="020B0602030504020204" pitchFamily="34" charset="0"/>
              <a:ea typeface="Canva Sans Bold"/>
              <a:cs typeface="Canva Sans Bold"/>
              <a:sym typeface="Canva Sans Bold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1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‘Moj dan’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poziva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opišu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svoj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svakodnevni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život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koristeći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tehnike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crtanja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grafičkog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prikazivanja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; 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2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‘Moj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’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istražuje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okolnosti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dečijeg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rada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pojedinosti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aktivnosti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kojima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bave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; *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3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‘Ko je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važan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?’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raspituje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o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društvenoj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mreži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kvalitetu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ključnih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odnosa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njihovom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vrednovanju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sebe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; 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4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‘Posao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škola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’ pita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smatraju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lošim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dobrim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stvarima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vezi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njihovim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poslom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onda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ta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aktivnost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ponavlja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za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školu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pre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nego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ustanovi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čemu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daju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prednost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5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‘Koji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najbolji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?’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prenosi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rangiranje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dečijih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zanimanja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(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uključujući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sopstveni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) u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pogledu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relativne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poželjnosti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/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nepoželjnosti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istražuje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kriterijume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osnovu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kojih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to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prosuđuju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; 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6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dete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?’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ispituje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gledišta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same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razvoju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. Od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traži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dones</a:t>
            </a:r>
            <a:r>
              <a:rPr lang="sr-Latn-R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sud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širokom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dijapazonu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radnih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aktivnosti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pogledu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primerenosti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nekom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uzrastu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; 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7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?’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predočava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zajedničke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dileme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kojima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suočavaju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zaposlena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poziva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ih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daju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svoj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komentar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pogledu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toga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će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verovatno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sledeće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dogoditi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može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učiniti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im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pomogne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; 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561340" lvl="1" indent="-280670" algn="l">
              <a:lnSpc>
                <a:spcPts val="2860"/>
              </a:lnSpc>
              <a:buFont typeface="Arial" panose="020B0604020202020204"/>
              <a:buChar char="•"/>
            </a:pPr>
            <a:r>
              <a:rPr lang="en-US" sz="2600" b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Aktivnost</a:t>
            </a:r>
            <a:r>
              <a:rPr lang="en-US" sz="2600" b="1" dirty="0">
                <a:solidFill>
                  <a:srgbClr val="073176"/>
                </a:solidFill>
                <a:latin typeface="Lucida Sans" panose="020B0602030504020204" pitchFamily="34" charset="0"/>
                <a:ea typeface="Canva Sans Bold"/>
                <a:cs typeface="Canva Sans Bold"/>
                <a:sym typeface="Canva Sans Bold"/>
              </a:rPr>
              <a:t> 8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‘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Životne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priče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’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pruža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istraživačima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priliku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istraže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pitanja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iz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aktivnosti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1- 7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decom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pojedinačno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da bi se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obogatila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mera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pojedinosti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dobijenih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osnovu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rada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26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26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grupom</a:t>
            </a:r>
            <a:endParaRPr lang="en-US" sz="26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4143" y="450205"/>
            <a:ext cx="1623060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Uzorak istraživanja</a:t>
            </a:r>
            <a:endParaRPr lang="en-US" sz="70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175427"/>
            <a:ext cx="16230600" cy="9673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just">
              <a:lnSpc>
                <a:spcPts val="4800"/>
              </a:lnSpc>
              <a:buFont typeface="Arial" panose="020B0604020202020204"/>
              <a:buChar char="•"/>
            </a:pP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Istraživanje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obavili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lokalni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istraživači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četiri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regiona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Bangladešu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Etiopiji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Filipinima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zemljama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Srednje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Amerike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El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Salvadoru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Gvatemali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Nikaragvi</a:t>
            </a:r>
            <a:endParaRPr lang="en-US" sz="4000" spc="16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863600" lvl="1" indent="-431800" algn="just">
              <a:lnSpc>
                <a:spcPts val="4800"/>
              </a:lnSpc>
              <a:buFont typeface="Arial" panose="020B0604020202020204"/>
              <a:buChar char="•"/>
            </a:pP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Više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300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devojčica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dečaka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učestvovalo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u 49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tokom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1996/7,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većina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dobu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10 - 14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godina</a:t>
            </a:r>
            <a:endParaRPr lang="en-US" sz="4000" spc="16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863600" lvl="1" indent="-431800" algn="just">
              <a:lnSpc>
                <a:spcPts val="4800"/>
              </a:lnSpc>
              <a:buFont typeface="Arial" panose="020B0604020202020204"/>
              <a:buChar char="•"/>
            </a:pP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Izabrana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zanimanja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odražavaju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širok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spektar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ruralnih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kao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urbanih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radnih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situacija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uključujući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zemljoradnju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rad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plantažama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ribolov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rudarstvo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rad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pijaci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nošenju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čišćenju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cipela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pružanju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seksualnih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usluga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neki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ovih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poslova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prikazani</a:t>
            </a:r>
            <a:r>
              <a:rPr lang="en-US" sz="4000" spc="163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4000" spc="163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tekstu</a:t>
            </a:r>
            <a:endParaRPr lang="en-US" sz="4000" spc="163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3600"/>
              </a:lnSpc>
            </a:pPr>
            <a:endParaRPr lang="en-US" sz="4000" spc="16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4000" spc="16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4000" spc="16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4000" spc="16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800"/>
              </a:lnSpc>
            </a:pPr>
            <a:endParaRPr lang="en-US" sz="4000" spc="163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4" name="Freeform 4"/>
          <p:cNvSpPr/>
          <p:nvPr/>
        </p:nvSpPr>
        <p:spPr>
          <a:xfrm rot="-5574590">
            <a:off x="16175391" y="-709195"/>
            <a:ext cx="3590972" cy="2585500"/>
          </a:xfrm>
          <a:custGeom>
            <a:avLst/>
            <a:gdLst/>
            <a:ahLst/>
            <a:cxnLst/>
            <a:rect l="l" t="t" r="r" b="b"/>
            <a:pathLst>
              <a:path w="3590972" h="2585500">
                <a:moveTo>
                  <a:pt x="0" y="0"/>
                </a:moveTo>
                <a:lnTo>
                  <a:pt x="3590971" y="0"/>
                </a:lnTo>
                <a:lnTo>
                  <a:pt x="3590971" y="2585500"/>
                </a:lnTo>
                <a:lnTo>
                  <a:pt x="0" y="2585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45585">
            <a:off x="-1472546" y="8917833"/>
            <a:ext cx="3633678" cy="1770592"/>
          </a:xfrm>
          <a:custGeom>
            <a:avLst/>
            <a:gdLst/>
            <a:ahLst/>
            <a:cxnLst/>
            <a:rect l="l" t="t" r="r" b="b"/>
            <a:pathLst>
              <a:path w="3633678" h="1770592">
                <a:moveTo>
                  <a:pt x="0" y="0"/>
                </a:moveTo>
                <a:lnTo>
                  <a:pt x="3633678" y="0"/>
                </a:lnTo>
                <a:lnTo>
                  <a:pt x="3633678" y="1770592"/>
                </a:lnTo>
                <a:lnTo>
                  <a:pt x="0" y="1770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6790" y="1076325"/>
            <a:ext cx="1701442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Kako deca procenjuju koji je posao „najbolji“</a:t>
            </a:r>
            <a:endParaRPr lang="en-US" sz="60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7805" y="2656593"/>
            <a:ext cx="15812389" cy="719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Odnosi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aktivnost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5: “Koji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najbolji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?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Deci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postavljeno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pitanje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vrste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smatraju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najpoželjnijim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najmanje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poželjnim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kriterijume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koriste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formiranju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svog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suda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traženo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razvrstaju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pet (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ili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u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nekim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slučajevima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šest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)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zanimanja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poznaju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koristeći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karte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slikama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raširene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po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podu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podsticaj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Rangiranje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zanimanja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‘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najboljeg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’ do ‘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najgoreg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’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ostvareno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procesom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progresivnog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poređenja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 ne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procenjuju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samo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po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težini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važni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im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zarada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sigurnost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samostalnost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odnos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poslodavca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prema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njima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mogućnost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napredovanja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često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pozitivno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vrednuju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sopstveno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zanimanje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što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se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može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razumeti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pokazatelj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ličnog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kulturnog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investiranja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savladavanju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poznate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situacije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uprkos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opasnosti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eksploatisanju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nosi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sobom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slučaju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kada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nisko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rangiraju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svoje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poslove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to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može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biti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pokazatelj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da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njihov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izvor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kulturne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stigme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lične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sramote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(primer: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pružanje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seksualnih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usluga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odvojeno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od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ostalih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zanimanja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među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0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najgora</a:t>
            </a:r>
            <a:r>
              <a:rPr lang="en-US" sz="30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)</a:t>
            </a:r>
            <a:endParaRPr lang="en-US" sz="30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3300"/>
              </a:lnSpc>
            </a:pPr>
            <a:endParaRPr lang="en-US" sz="3000" dirty="0">
              <a:solidFill>
                <a:srgbClr val="073176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6790" y="1076325"/>
            <a:ext cx="1701442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Primer iz Bangladeša</a:t>
            </a:r>
            <a:endParaRPr lang="en-US" sz="60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6911" y="3254778"/>
            <a:ext cx="15812389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Najbolje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oslikava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kako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uverenja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dece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njihovom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poslu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obogaćuju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debatu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dečijem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radu</a:t>
            </a:r>
            <a:endParaRPr lang="en-US" sz="34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Četiri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dečaka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devojčica</a:t>
            </a:r>
            <a:endParaRPr lang="en-US" sz="3400" dirty="0">
              <a:solidFill>
                <a:srgbClr val="073176"/>
              </a:solidFill>
              <a:latin typeface="Lucida Sans" panose="020B0602030504020204" pitchFamily="34" charset="0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Dve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grupe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dečaka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iz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neformalnog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sektora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(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tkanje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vezenje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), oni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svoj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rangirali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kao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prvi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,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iako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im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je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bio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znatno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težak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stavljali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ga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iznad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svih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ostalih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: 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”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Nosač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često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dobija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batine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od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mušterija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.... I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nas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često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tuku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i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verbalno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zlostavljaju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,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ali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to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ipak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radi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samo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jedna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osoba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(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poslodavac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) a ne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narod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”</a:t>
            </a:r>
            <a:endParaRPr lang="en-US" sz="3400" i="1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marL="647700" lvl="1" indent="-323850" algn="just">
              <a:lnSpc>
                <a:spcPts val="3300"/>
              </a:lnSpc>
              <a:buFont typeface="Arial" panose="020B0604020202020204"/>
              <a:buChar char="•"/>
            </a:pP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Oni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su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smatrali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svoj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posao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najboljim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jer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čuva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porodični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ugled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 (deo </a:t>
            </a:r>
            <a:r>
              <a:rPr lang="en-US" sz="3400" dirty="0" err="1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tradicije</a:t>
            </a:r>
            <a:r>
              <a:rPr lang="en-US" sz="3400" dirty="0">
                <a:solidFill>
                  <a:srgbClr val="073176"/>
                </a:solidFill>
                <a:latin typeface="Lucida Sans" panose="020B0602030504020204" pitchFamily="34" charset="0"/>
                <a:ea typeface="Canva Sans" panose="020B0503030501040103"/>
                <a:cs typeface="Canva Sans" panose="020B0503030501040103"/>
                <a:sym typeface="Canva Sans" panose="020B0503030501040103"/>
              </a:rPr>
              <a:t>): 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“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Radeći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ovaj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posao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,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možemo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očuvati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ugled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naših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 </a:t>
            </a:r>
            <a:r>
              <a:rPr lang="en-US" sz="3400" i="1" dirty="0" err="1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roditelja</a:t>
            </a:r>
            <a:r>
              <a:rPr lang="en-US" sz="3400" i="1" dirty="0">
                <a:solidFill>
                  <a:srgbClr val="073176"/>
                </a:solidFill>
                <a:latin typeface="Lucida Sans" panose="020B0602030504020204" pitchFamily="34" charset="0"/>
                <a:ea typeface="Canva Sans Italics" panose="020B0503030501040103"/>
                <a:cs typeface="Canva Sans Italics" panose="020B0503030501040103"/>
                <a:sym typeface="Canva Sans Italics" panose="020B0503030501040103"/>
              </a:rPr>
              <a:t>. “</a:t>
            </a:r>
            <a:endParaRPr lang="en-US" sz="3400" i="1" dirty="0">
              <a:solidFill>
                <a:srgbClr val="073176"/>
              </a:solidFill>
              <a:latin typeface="Lucida Sans" panose="020B0602030504020204" pitchFamily="34" charset="0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algn="l">
              <a:lnSpc>
                <a:spcPts val="3300"/>
              </a:lnSpc>
            </a:pPr>
            <a:endParaRPr lang="en-US" sz="3000" i="1" dirty="0">
              <a:solidFill>
                <a:srgbClr val="073176"/>
              </a:solidFill>
              <a:latin typeface="Canva Sans Italics" panose="020B0503030501040103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  <a:p>
            <a:pPr algn="l">
              <a:lnSpc>
                <a:spcPts val="3300"/>
              </a:lnSpc>
            </a:pPr>
            <a:endParaRPr lang="en-US" sz="3000" i="1" dirty="0">
              <a:solidFill>
                <a:srgbClr val="073176"/>
              </a:solidFill>
              <a:latin typeface="Canva Sans Italics" panose="020B0503030501040103"/>
              <a:ea typeface="Canva Sans Italics" panose="020B0503030501040103"/>
              <a:cs typeface="Canva Sans Italics" panose="020B0503030501040103"/>
              <a:sym typeface="Canva Sans Italics" panose="020B05030305010401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36790" y="1076325"/>
            <a:ext cx="1701442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73176"/>
                </a:solidFill>
                <a:latin typeface="Gagalin" panose="00000500000000000000"/>
                <a:ea typeface="Gagalin" panose="00000500000000000000"/>
                <a:cs typeface="Gagalin" panose="00000500000000000000"/>
                <a:sym typeface="Gagalin" panose="00000500000000000000"/>
              </a:rPr>
              <a:t>Primer iz Bangladeša</a:t>
            </a:r>
            <a:endParaRPr lang="en-US" sz="6000">
              <a:solidFill>
                <a:srgbClr val="073176"/>
              </a:solidFill>
              <a:latin typeface="Gagalin" panose="00000500000000000000"/>
              <a:ea typeface="Gagalin" panose="00000500000000000000"/>
              <a:cs typeface="Gagalin" panose="00000500000000000000"/>
              <a:sym typeface="Gagalin" panose="0000050000000000000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24125" y="4305300"/>
          <a:ext cx="13239750" cy="4574308"/>
        </p:xfrm>
        <a:graphic>
          <a:graphicData uri="http://schemas.openxmlformats.org/drawingml/2006/table">
            <a:tbl>
              <a:tblPr/>
              <a:tblGrid>
                <a:gridCol w="3469960"/>
                <a:gridCol w="2897248"/>
                <a:gridCol w="2964626"/>
                <a:gridCol w="1953958"/>
                <a:gridCol w="1953958"/>
              </a:tblGrid>
              <a:tr h="5468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r-Latn-R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Neformalni sektor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Neformalni sektor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Nosač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Nosač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Zanimanja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Prodavac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cveća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Strugač cigli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  <a:tr h="5221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Kućni pomoćnik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Nosač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3•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2•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Privremeni pomoćnik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Neformalni sektor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1•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1•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p:sp>
        <p:nvSpPr>
          <p:cNvPr id="7" name="Okvir za tekst 6"/>
          <p:cNvSpPr txBox="1"/>
          <p:nvPr/>
        </p:nvSpPr>
        <p:spPr>
          <a:xfrm>
            <a:off x="2524125" y="3076950"/>
            <a:ext cx="1323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Tabela</a:t>
            </a:r>
            <a:r>
              <a:rPr lang="en-US" sz="2600" b="1" dirty="0">
                <a:solidFill>
                  <a:schemeClr val="tx2"/>
                </a:solidFill>
                <a:latin typeface="Lucida Sans" panose="020B0602030504020204" pitchFamily="34" charset="0"/>
              </a:rPr>
              <a:t> 1 Koji je </a:t>
            </a:r>
            <a:r>
              <a:rPr lang="en-US" sz="26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posao</a:t>
            </a:r>
            <a:r>
              <a:rPr lang="en-US" sz="26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najbolji</a:t>
            </a:r>
            <a:r>
              <a:rPr lang="en-US" sz="2600" b="1" dirty="0">
                <a:solidFill>
                  <a:schemeClr val="tx2"/>
                </a:solidFill>
                <a:latin typeface="Lucida Sans" panose="020B0602030504020204" pitchFamily="34" charset="0"/>
              </a:rPr>
              <a:t>? Grupe </a:t>
            </a:r>
            <a:r>
              <a:rPr lang="en-US" sz="26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dečaka</a:t>
            </a:r>
            <a:r>
              <a:rPr lang="en-US" sz="26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iz</a:t>
            </a:r>
            <a:r>
              <a:rPr lang="en-US" sz="2600" b="1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Lucida Sans" panose="020B0602030504020204" pitchFamily="34" charset="0"/>
              </a:rPr>
              <a:t>Bangladeša</a:t>
            </a:r>
            <a:endParaRPr lang="sr-Latn-RS" sz="2600" b="1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Lucida Sans" panose="020B0602030504020204" pitchFamily="34" charset="0"/>
              </a:rPr>
              <a:t>•</a:t>
            </a:r>
            <a:r>
              <a:rPr lang="sr-Latn-RS" sz="2800" dirty="0">
                <a:solidFill>
                  <a:schemeClr val="tx2"/>
                </a:solidFill>
                <a:latin typeface="Lucida Sans" panose="020B0602030504020204" pitchFamily="34" charset="0"/>
              </a:rPr>
              <a:t> Vlastito zanimanje</a:t>
            </a:r>
            <a:endParaRPr lang="en-US" sz="2600" b="1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14914</Words>
  <Application>WPS Presentation</Application>
  <PresentationFormat>Prilagođavanje</PresentationFormat>
  <Paragraphs>700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SimSun</vt:lpstr>
      <vt:lpstr>Wingdings</vt:lpstr>
      <vt:lpstr>Gagalin</vt:lpstr>
      <vt:lpstr>Open Sans Bold</vt:lpstr>
      <vt:lpstr>Arial</vt:lpstr>
      <vt:lpstr>Lucida Sans</vt:lpstr>
      <vt:lpstr>Canva Sans</vt:lpstr>
      <vt:lpstr>Canva Sans Bold</vt:lpstr>
      <vt:lpstr>Segoe Print</vt:lpstr>
      <vt:lpstr>Canva Sans Italics</vt:lpstr>
      <vt:lpstr>Calibri</vt:lpstr>
      <vt:lpstr>Microsoft YaHei</vt:lpstr>
      <vt:lpstr>Arial Unicode MS</vt:lpstr>
      <vt:lpstr>Aptos</vt:lpstr>
      <vt:lpstr>Segoe UI</vt:lpstr>
      <vt:lpstr>Gagalin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Borba protiv dečijeg rada</dc:title>
  <dc:creator>Saša Šolić</dc:creator>
  <cp:lastModifiedBy>Dell</cp:lastModifiedBy>
  <cp:revision>8</cp:revision>
  <dcterms:created xsi:type="dcterms:W3CDTF">2006-08-16T00:00:00Z</dcterms:created>
  <dcterms:modified xsi:type="dcterms:W3CDTF">2026-04-20T09:07:04Z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BC394479DC204975BF67117918786567_13</vt:lpwstr>
  </property>
  <property fmtid="{D5CDD505-2E9C-101B-9397-08002B2CF9AE}" pid="3" name="KSOProductBuildVer">
    <vt:lpwstr>1033-12.2.0.23196</vt:lpwstr>
  </property>
</Properties>
</file>