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Medium Italics" panose="020B0604020202020204" charset="0"/>
      <p:regular r:id="rId22"/>
    </p:embeddedFont>
    <p:embeddedFont>
      <p:font typeface="Montserrat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08404" y="8652077"/>
            <a:ext cx="3269846" cy="32698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961442" y="-1170969"/>
            <a:ext cx="3269846" cy="3269846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772008" y="8902737"/>
            <a:ext cx="3269846" cy="3269846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781935" y="-1033204"/>
            <a:ext cx="11570864" cy="11570864"/>
          </a:xfrm>
          <a:custGeom>
            <a:avLst/>
            <a:gdLst/>
            <a:ahLst/>
            <a:cxnLst/>
            <a:rect l="l" t="t" r="r" b="b"/>
            <a:pathLst>
              <a:path w="11570864" h="11570864">
                <a:moveTo>
                  <a:pt x="0" y="0"/>
                </a:moveTo>
                <a:lnTo>
                  <a:pt x="11570863" y="0"/>
                </a:lnTo>
                <a:lnTo>
                  <a:pt x="11570863" y="11570864"/>
                </a:lnTo>
                <a:lnTo>
                  <a:pt x="0" y="1157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653077" y="463954"/>
            <a:ext cx="3269846" cy="326984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526382" y="2581109"/>
            <a:ext cx="7126696" cy="5166854"/>
          </a:xfrm>
          <a:custGeom>
            <a:avLst/>
            <a:gdLst/>
            <a:ahLst/>
            <a:cxnLst/>
            <a:rect l="l" t="t" r="r" b="b"/>
            <a:pathLst>
              <a:path w="7126696" h="5166854">
                <a:moveTo>
                  <a:pt x="0" y="0"/>
                </a:moveTo>
                <a:lnTo>
                  <a:pt x="7126695" y="0"/>
                </a:lnTo>
                <a:lnTo>
                  <a:pt x="7126695" y="5166854"/>
                </a:lnTo>
                <a:lnTo>
                  <a:pt x="0" y="5166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317281" y="8257108"/>
            <a:ext cx="1291259" cy="1291259"/>
          </a:xfrm>
          <a:custGeom>
            <a:avLst/>
            <a:gdLst/>
            <a:ahLst/>
            <a:cxnLst/>
            <a:rect l="l" t="t" r="r" b="b"/>
            <a:pathLst>
              <a:path w="1291259" h="1291259">
                <a:moveTo>
                  <a:pt x="0" y="0"/>
                </a:moveTo>
                <a:lnTo>
                  <a:pt x="1291259" y="0"/>
                </a:lnTo>
                <a:lnTo>
                  <a:pt x="1291259" y="1291259"/>
                </a:lnTo>
                <a:lnTo>
                  <a:pt x="0" y="12912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2662817"/>
            <a:ext cx="9486616" cy="404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9"/>
              </a:lnSpc>
            </a:pPr>
            <a:r>
              <a:rPr lang="en-US" sz="5299" spc="-52">
                <a:solidFill>
                  <a:srgbClr val="F2F0FB"/>
                </a:solidFill>
                <a:latin typeface="Montserrat Ultra-Bold"/>
              </a:rPr>
              <a:t>Na svom putu. Longitudinalno kvalitativno istraživanje socijalnih biografija mladih</a:t>
            </a:r>
          </a:p>
          <a:p>
            <a:pPr>
              <a:lnSpc>
                <a:spcPts val="5400"/>
              </a:lnSpc>
            </a:pPr>
            <a:endParaRPr lang="en-US" sz="5299" spc="-52">
              <a:solidFill>
                <a:srgbClr val="F2F0FB"/>
              </a:solidFill>
              <a:latin typeface="Montserrat Ultra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6065138"/>
            <a:ext cx="9486616" cy="26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Tomanović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, S. (2021) </a:t>
            </a:r>
          </a:p>
          <a:p>
            <a:pPr>
              <a:lnSpc>
                <a:spcPts val="5320"/>
              </a:lnSpc>
            </a:pP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Odeljak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 “</a:t>
            </a: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Konceptualna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 </a:t>
            </a: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matrica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 za </a:t>
            </a: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tumačenje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 </a:t>
            </a: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socijalnih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 </a:t>
            </a:r>
            <a:r>
              <a:rPr lang="en-US" sz="3800" dirty="0" err="1">
                <a:solidFill>
                  <a:srgbClr val="F2F0FB"/>
                </a:solidFill>
                <a:latin typeface="Montserrat Medium Italics"/>
              </a:rPr>
              <a:t>biografija</a:t>
            </a:r>
            <a:r>
              <a:rPr lang="en-US" sz="3800" dirty="0">
                <a:solidFill>
                  <a:srgbClr val="F2F0FB"/>
                </a:solidFill>
                <a:latin typeface="Montserrat Medium Italics"/>
              </a:rPr>
              <a:t>”</a:t>
            </a:r>
          </a:p>
          <a:p>
            <a:pPr>
              <a:lnSpc>
                <a:spcPts val="4899"/>
              </a:lnSpc>
            </a:pPr>
            <a:r>
              <a:rPr lang="en-US" sz="3499" dirty="0" err="1">
                <a:solidFill>
                  <a:srgbClr val="F2F0FB"/>
                </a:solidFill>
                <a:latin typeface="Montserrat Medium Italics"/>
              </a:rPr>
              <a:t>Pripremila</a:t>
            </a:r>
            <a:r>
              <a:rPr lang="en-US" sz="3499" dirty="0">
                <a:solidFill>
                  <a:srgbClr val="F2F0FB"/>
                </a:solidFill>
                <a:latin typeface="Montserrat Medium Italics"/>
              </a:rPr>
              <a:t>: Nađa </a:t>
            </a:r>
            <a:r>
              <a:rPr lang="en-US" sz="3499" dirty="0" err="1">
                <a:solidFill>
                  <a:srgbClr val="F2F0FB"/>
                </a:solidFill>
                <a:latin typeface="Montserrat Medium Italics"/>
              </a:rPr>
              <a:t>Dragutinović</a:t>
            </a:r>
            <a:r>
              <a:rPr lang="en-US" sz="3499" dirty="0">
                <a:solidFill>
                  <a:srgbClr val="F2F0FB"/>
                </a:solidFill>
                <a:latin typeface="Montserrat Medium Italics"/>
              </a:rPr>
              <a:t>, SO20/05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15954"/>
            <a:ext cx="12169327" cy="732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odražava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sliku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o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sebi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vezi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polom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normama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poretka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posredovan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porodičnim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habitusom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subjektivitet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predstavlja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način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koji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osoba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doživljava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sebe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svoj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ispoljava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se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Napetost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između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subjektiviteta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pojačana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doba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modernizacije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detradicionalizaciju</a:t>
            </a:r>
            <a:r>
              <a:rPr lang="en-US" sz="29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rodnih</a:t>
            </a:r>
            <a:r>
              <a:rPr lang="en-US" sz="29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obrazaca</a:t>
            </a:r>
            <a:r>
              <a:rPr lang="en-US" sz="2900" b="1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Iskustvo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uključujući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interpersonalne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povezanost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klasom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za </a:t>
            </a: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oblikovanje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subjektiviteta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l"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Socijalističko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nasleđe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modifikovalo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ženski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ono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teži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ka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obrazovanju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zapošljavanju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finansijskoj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nezavisnosti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žena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vidi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intervjuima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majkama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ćerkama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12930251" y="3636520"/>
            <a:ext cx="4695028" cy="4671553"/>
          </a:xfrm>
          <a:custGeom>
            <a:avLst/>
            <a:gdLst/>
            <a:ahLst/>
            <a:cxnLst/>
            <a:rect l="l" t="t" r="r" b="b"/>
            <a:pathLst>
              <a:path w="4695028" h="4671553">
                <a:moveTo>
                  <a:pt x="0" y="0"/>
                </a:moveTo>
                <a:lnTo>
                  <a:pt x="4695028" y="0"/>
                </a:lnTo>
                <a:lnTo>
                  <a:pt x="4695028" y="4671553"/>
                </a:lnTo>
                <a:lnTo>
                  <a:pt x="0" y="4671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Identitet i subjektivitet: biografizacija dejstvenosti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641932"/>
            <a:ext cx="11570864" cy="11570864"/>
          </a:xfrm>
          <a:custGeom>
            <a:avLst/>
            <a:gdLst/>
            <a:ahLst/>
            <a:cxnLst/>
            <a:rect l="l" t="t" r="r" b="b"/>
            <a:pathLst>
              <a:path w="11570864" h="11570864">
                <a:moveTo>
                  <a:pt x="0" y="0"/>
                </a:moveTo>
                <a:lnTo>
                  <a:pt x="11570864" y="0"/>
                </a:lnTo>
                <a:lnTo>
                  <a:pt x="11570864" y="11570864"/>
                </a:lnTo>
                <a:lnTo>
                  <a:pt x="0" y="1157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392120"/>
            <a:ext cx="16230600" cy="865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Temporalnost</a:t>
            </a:r>
            <a:r>
              <a:rPr lang="en-US" sz="2699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699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podrazumeva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povezivanje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prošlosti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sadašnjosti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oblikuje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naše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donošenje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odluka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planove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Ubrzanje</a:t>
            </a:r>
            <a:r>
              <a:rPr lang="en-US" sz="26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karakteristika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kasne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modernosti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otežava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s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drugima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naš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prema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svetu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Sužavanje</a:t>
            </a:r>
            <a:r>
              <a:rPr lang="en-US" sz="26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sadašnjosti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gde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sve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kraći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period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sadašnjosti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utiče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anticipaciju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postavlja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pitanje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dugoročnog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planiranja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nepredvidivom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Postoji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debata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o tome da li je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dugoročno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planiranje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moguće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takvom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okruženju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dok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neki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ističu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da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nove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neizvesnosti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čine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planiranje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još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važnijim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češćim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Individualizacija</a:t>
            </a:r>
            <a:r>
              <a:rPr lang="en-US" sz="26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vremena</a:t>
            </a:r>
            <a:r>
              <a:rPr lang="en-US" sz="26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stvara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pritisak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da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maksimalno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iskoristimo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svoje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dovesti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do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osećaja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neadekvatnosti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frustracije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uz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strukturalna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ograničenja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institucionalnu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nestabilnost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U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postkomunističkim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društvima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neizvesnost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manifestuje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strukturni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biografski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rizik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dovodi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do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pomeranja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ključnih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životnih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događaja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ka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kasnijoj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mladosti-odraslosti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Osećaj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"</a:t>
            </a:r>
            <a:r>
              <a:rPr lang="en-US" sz="2699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budućnosti</a:t>
            </a:r>
            <a:r>
              <a:rPr lang="en-US" sz="2699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699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čekanju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"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proizvesti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dvostrukost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doživljaju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ličnog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dok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pritisak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"</a:t>
            </a:r>
            <a:r>
              <a:rPr lang="en-US" sz="2699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individualizacije</a:t>
            </a:r>
            <a:r>
              <a:rPr lang="en-US" sz="2699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vremena</a:t>
            </a:r>
            <a:r>
              <a:rPr lang="en-US" sz="2699" i="1" dirty="0">
                <a:solidFill>
                  <a:srgbClr val="FFFFFF"/>
                </a:solidFill>
                <a:latin typeface="Montserrat" panose="00000500000000000000" pitchFamily="2" charset="0"/>
              </a:rPr>
              <a:t>"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dovesti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do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osećaja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lične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neadekvatnosti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 panose="00000500000000000000" pitchFamily="2" charset="0"/>
              </a:rPr>
              <a:t>frustracije</a:t>
            </a:r>
            <a:r>
              <a:rPr lang="en-US" sz="26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endParaRPr lang="en-US" sz="2699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4339"/>
              </a:lnSpc>
            </a:pPr>
            <a:endParaRPr lang="en-US" sz="269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99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Vreme i temporalnost dejstvenosti.</a:t>
            </a:r>
          </a:p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Vreme u kasnoj modernosti i lokalizacija njegovog konstrukta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15954"/>
            <a:ext cx="13826499" cy="746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Biografsko</a:t>
            </a:r>
            <a:r>
              <a:rPr lang="en-US" sz="2799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799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je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dimenzija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koja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nastaje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obuhvatajući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retrospektivni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sadašnji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prospektivni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aspekt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Ovo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rezultat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dijalektičkog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između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trajnosti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promene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kontinuiteta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diskontinuiteta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Biografsko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obuhvata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rekonstrukciju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prošlosti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analizu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sadašnjosti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anticipaciju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budućnosti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uzimajući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obzir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biografske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prioritete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pojedinca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holistički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pristup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biografsko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uzima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obzir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kritične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trenutke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životne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tranzicije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njihov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uticaj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subjektivitet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Refleksivna</a:t>
            </a:r>
            <a:r>
              <a:rPr lang="en-US" sz="27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</a:t>
            </a:r>
            <a:r>
              <a:rPr lang="en-US" sz="27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igra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ulogu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upravljanju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životnim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situacijama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ograničena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ili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omogućena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kontekstom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internalizovanim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strukturama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Pojedinac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svoje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tumačenje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prošlosti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budućnosti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percipira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individualan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način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ključno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pristupu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socijalnoj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biografiji</a:t>
            </a:r>
            <a:r>
              <a:rPr lang="en-US" sz="27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855199" y="5854263"/>
            <a:ext cx="2404101" cy="3404037"/>
          </a:xfrm>
          <a:custGeom>
            <a:avLst/>
            <a:gdLst/>
            <a:ahLst/>
            <a:cxnLst/>
            <a:rect l="l" t="t" r="r" b="b"/>
            <a:pathLst>
              <a:path w="2404101" h="3404037">
                <a:moveTo>
                  <a:pt x="0" y="0"/>
                </a:moveTo>
                <a:lnTo>
                  <a:pt x="2404101" y="0"/>
                </a:lnTo>
                <a:lnTo>
                  <a:pt x="2404101" y="3404037"/>
                </a:lnTo>
                <a:lnTo>
                  <a:pt x="0" y="3404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Biografizacija vremena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641932"/>
            <a:ext cx="11570864" cy="11570864"/>
          </a:xfrm>
          <a:custGeom>
            <a:avLst/>
            <a:gdLst/>
            <a:ahLst/>
            <a:cxnLst/>
            <a:rect l="l" t="t" r="r" b="b"/>
            <a:pathLst>
              <a:path w="11570864" h="11570864">
                <a:moveTo>
                  <a:pt x="0" y="0"/>
                </a:moveTo>
                <a:lnTo>
                  <a:pt x="11570864" y="0"/>
                </a:lnTo>
                <a:lnTo>
                  <a:pt x="11570864" y="11570864"/>
                </a:lnTo>
                <a:lnTo>
                  <a:pt x="0" y="1157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275080"/>
            <a:ext cx="16230600" cy="784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Socijalna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biografija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se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proces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kojim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pojedinac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oblikuje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svoj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život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uzimajući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obzir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strukturalne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karakteristike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dostupne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resurse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svoju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pojmovi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ovoj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matrici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(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makro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mikrostrukture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),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te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temporalnost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Cilj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je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interpretacija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Metodološki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cilj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razvoj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kritičko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preispitivanje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metoda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longitudinalnog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kvalitativnog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</a:p>
          <a:p>
            <a:pPr>
              <a:lnSpc>
                <a:spcPts val="4060"/>
              </a:lnSpc>
            </a:pPr>
            <a:endParaRPr lang="en-US" sz="2900" b="1" i="1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algn="l"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Osnovni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teorijski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okvir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interpretacija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oblikovanja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promišljenog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upravljanja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životom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proizlazi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interakcije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08926"/>
            <a:ext cx="11923866" cy="572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Socijalna</a:t>
            </a:r>
            <a:r>
              <a:rPr lang="en-US" sz="32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biografija</a:t>
            </a:r>
            <a:r>
              <a:rPr lang="en-US" sz="32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oblikovana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društvenim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okvirom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porodičnim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resursima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identitetom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utiče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delovanje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subjektivnost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kojem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formiraju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socijalne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biografije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koji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predmet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opisati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„</a:t>
            </a:r>
            <a:r>
              <a:rPr lang="en-US" sz="32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hronična</a:t>
            </a:r>
            <a:r>
              <a:rPr lang="en-US" sz="32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društvena</a:t>
            </a:r>
            <a:r>
              <a:rPr lang="en-US" sz="32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kriza</a:t>
            </a:r>
            <a:r>
              <a:rPr lang="en-US" sz="3200" b="1" dirty="0">
                <a:solidFill>
                  <a:srgbClr val="FFFFFF"/>
                </a:solidFill>
                <a:latin typeface="Montserrat" panose="00000500000000000000" pitchFamily="2" charset="0"/>
              </a:rPr>
              <a:t>“. </a:t>
            </a:r>
          </a:p>
          <a:p>
            <a:pPr algn="l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Ovaj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koncept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dinamiku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unutar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političkih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ekonomskih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društvenih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procesa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koja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dovodi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nestabilnosti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nepredvidivosti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</a:rPr>
              <a:t>razvoja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3" name="Freeform 3"/>
          <p:cNvSpPr/>
          <p:nvPr/>
        </p:nvSpPr>
        <p:spPr>
          <a:xfrm>
            <a:off x="13170041" y="3468199"/>
            <a:ext cx="4089259" cy="5790101"/>
          </a:xfrm>
          <a:custGeom>
            <a:avLst/>
            <a:gdLst/>
            <a:ahLst/>
            <a:cxnLst/>
            <a:rect l="l" t="t" r="r" b="b"/>
            <a:pathLst>
              <a:path w="4089259" h="5790101">
                <a:moveTo>
                  <a:pt x="0" y="0"/>
                </a:moveTo>
                <a:lnTo>
                  <a:pt x="4089259" y="0"/>
                </a:lnTo>
                <a:lnTo>
                  <a:pt x="4089259" y="5790101"/>
                </a:lnTo>
                <a:lnTo>
                  <a:pt x="0" y="5790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99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Strukturalni konteksti. Strukture konteksta „hronične društvene krize“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28360"/>
            <a:ext cx="16230600" cy="732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Postsocijalističke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transformacije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uključujući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prelazak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tržišnu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ekonomiju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doveli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do “</a:t>
            </a:r>
            <a:r>
              <a:rPr lang="en-US" sz="28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blokirane</a:t>
            </a:r>
            <a:r>
              <a:rPr lang="en-US" sz="2899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transformacije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" u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obeležene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nasilnom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dezintegracijom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Jugoslavije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oružanim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sukobima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međunarodnom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izolacijom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rezultiralo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produženom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neizvesnošću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Nakon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ekonomskog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oporavka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ranim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2000-im,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suočava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s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niskim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rastom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BDP-a od 2009.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godine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porastom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društvenih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siromaštva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među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oblikuje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njihove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izazove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formiranju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Uslovi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tržištu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rada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s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naglaskom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nezaposlenost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porast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ugovornog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rada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stvaraju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finansijsku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stambenu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zavisnost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prisiljavajući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produženo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borave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roditeljskom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domu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obeležen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sistematskom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korupcijom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nedostatkom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razvijenih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mehanizama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zaštite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visokim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nivoom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reprodukcije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obrazovnih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dodatno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komplikuje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perspektive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njihovih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biografija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2204" y="1104900"/>
            <a:ext cx="16483591" cy="99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Strukturalni konteksti. Strukture konteksta „hronične društvene krize“ - kontekst Srbije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73129"/>
            <a:ext cx="12169327" cy="694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održavaju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veze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socijalnom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strukturom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putem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roditelja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suprotstavljajući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detradicionalizaciji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prema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pokazateljima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Porodica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reprodukciji</a:t>
            </a:r>
            <a:r>
              <a:rPr lang="en-US" sz="30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klase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oblikujući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obrazovne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profesionalne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mogućnosti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. (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Eurostudent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2017.)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često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oslanjaju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podršku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roditelja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finansijskim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pitanjima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zapošljavanju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s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obzirom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to da je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čak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96%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studenata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ekonomski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zavisno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od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roditelja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prema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podacima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iz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Eurostudent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Visoka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zavisnost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od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porodičnih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resursa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doprinosi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socijalnoj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jer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socio-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ekonomski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položaj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često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zavisi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od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njihovih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porodica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l">
              <a:lnSpc>
                <a:spcPts val="4480"/>
              </a:lnSpc>
            </a:pPr>
            <a:endParaRPr lang="en-US" sz="30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Porodični resursi i habitus kao strukture</a:t>
            </a:r>
          </a:p>
        </p:txBody>
      </p:sp>
      <p:sp>
        <p:nvSpPr>
          <p:cNvPr id="4" name="Freeform 4"/>
          <p:cNvSpPr/>
          <p:nvPr/>
        </p:nvSpPr>
        <p:spPr>
          <a:xfrm>
            <a:off x="12930251" y="3636520"/>
            <a:ext cx="4695028" cy="4671553"/>
          </a:xfrm>
          <a:custGeom>
            <a:avLst/>
            <a:gdLst/>
            <a:ahLst/>
            <a:cxnLst/>
            <a:rect l="l" t="t" r="r" b="b"/>
            <a:pathLst>
              <a:path w="4695028" h="4671553">
                <a:moveTo>
                  <a:pt x="0" y="0"/>
                </a:moveTo>
                <a:lnTo>
                  <a:pt x="4695028" y="0"/>
                </a:lnTo>
                <a:lnTo>
                  <a:pt x="4695028" y="4671553"/>
                </a:lnTo>
                <a:lnTo>
                  <a:pt x="0" y="46715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641932"/>
            <a:ext cx="11570864" cy="11570864"/>
          </a:xfrm>
          <a:custGeom>
            <a:avLst/>
            <a:gdLst/>
            <a:ahLst/>
            <a:cxnLst/>
            <a:rect l="l" t="t" r="r" b="b"/>
            <a:pathLst>
              <a:path w="11570864" h="11570864">
                <a:moveTo>
                  <a:pt x="0" y="0"/>
                </a:moveTo>
                <a:lnTo>
                  <a:pt x="11570864" y="0"/>
                </a:lnTo>
                <a:lnTo>
                  <a:pt x="11570864" y="11570864"/>
                </a:lnTo>
                <a:lnTo>
                  <a:pt x="0" y="1157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74994" y="2509310"/>
            <a:ext cx="15248754" cy="602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Obrazovanje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univerzitetsko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postaje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porodična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investicija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ali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ne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garantuje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zaposlenje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339"/>
              </a:lnSpc>
            </a:pP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Visoko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obrazovanje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postsocijalističkoj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dobija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ulogu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stvaranju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ili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održavanju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statusa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"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srednje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klase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",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mada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često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završavaju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s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poslovima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ispod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svojih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kvalifikacija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339"/>
              </a:lnSpc>
            </a:pP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Trendovi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pokazuju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silaznu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međugeneracijsku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klasnu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pokretljivost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mnogo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dece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stručnjaka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koja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ne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završavaju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fakultete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rade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poslovima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koji ne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odgovaraju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njihovom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obrazovanju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339"/>
              </a:lnSpc>
            </a:pP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Unutarporodična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međugeneracijska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dinamika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značajno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utiče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oblikovanje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identiteta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0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subjektiviteta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Srbiji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što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potvrđuju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mnogobrojna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istraživanja</a:t>
            </a:r>
            <a:r>
              <a:rPr lang="en-US" sz="30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Porodični resursi i habitus kao strukture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94472"/>
            <a:ext cx="16230600" cy="679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određuje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spremnost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aktivno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reagovanje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promenljive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oblikovane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strukturalnim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kulturnim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obeležjima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prostora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ličnim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porodičnim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resursima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aspiracijama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Koncept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društveno</a:t>
            </a:r>
            <a:r>
              <a:rPr lang="en-US" sz="2900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omeđene</a:t>
            </a:r>
            <a:r>
              <a:rPr lang="en-US" sz="2900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900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pruža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perspektivu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za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analizu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objektivnih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naglašavajući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internalizovane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okvire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značenja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spoljne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postupke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koji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utiču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predstavlja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lični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mentalni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proces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koji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uključuje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pojedinca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kontekstima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procesu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omogućavajući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pojedincima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da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razumeju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dinamiku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svog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ponašanja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generišući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znanje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o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sebi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drugima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stvarnosti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l"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Pristup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analizi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dejstvenosti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kontinuuma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omogućava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tumačenje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kako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objašnjavaju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situaciju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svoje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postupke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inkorporirajući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aspekta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svoje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aspiracije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planove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Dejstvenost i njeni međuodnosi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641932"/>
            <a:ext cx="11570864" cy="11570864"/>
          </a:xfrm>
          <a:custGeom>
            <a:avLst/>
            <a:gdLst/>
            <a:ahLst/>
            <a:cxnLst/>
            <a:rect l="l" t="t" r="r" b="b"/>
            <a:pathLst>
              <a:path w="11570864" h="11570864">
                <a:moveTo>
                  <a:pt x="0" y="0"/>
                </a:moveTo>
                <a:lnTo>
                  <a:pt x="11570864" y="0"/>
                </a:lnTo>
                <a:lnTo>
                  <a:pt x="11570864" y="11570864"/>
                </a:lnTo>
                <a:lnTo>
                  <a:pt x="0" y="1157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392120"/>
            <a:ext cx="16230600" cy="73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izaziva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različite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stavove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o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aspektima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Dok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neki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vide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privilegiju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srednje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klase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drugi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smatraju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da je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ona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proizvod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doprineti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njihovoj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reprodukciji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Perspektiva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o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uključenosti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habitusa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u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razlikuje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"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privilegovane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"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koji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efikasnije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koriste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za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suočavanje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s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budućim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izazovima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Nasuprot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njima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nižih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slojeva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imaju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otežan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pristup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zbog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barijera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Druga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perspektiva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naglašava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nije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ekskluzivna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privilegija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srednje</a:t>
            </a:r>
            <a:r>
              <a:rPr lang="en-US" sz="2899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klase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već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formira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odgovor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lokalne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strukturalne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uslove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 Ona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doprineti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stvaranju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jer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uslovljena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postojećim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socijalnim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razlikama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vezi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refleksivnošću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izražene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kada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koristi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za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postizanje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ciljeva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Kod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onih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koji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nemaju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izbora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može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izazvati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osećaj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frustracije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svest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o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nedostatku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 panose="00000500000000000000" pitchFamily="2" charset="0"/>
              </a:rPr>
              <a:t>mogućnosti</a:t>
            </a:r>
            <a:r>
              <a:rPr lang="en-US" sz="2899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4339"/>
              </a:lnSpc>
            </a:pPr>
            <a:endParaRPr lang="en-US" sz="289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Dejstvenost i njeni međuodnosi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52921" y="4309679"/>
            <a:ext cx="3130358" cy="4432365"/>
          </a:xfrm>
          <a:custGeom>
            <a:avLst/>
            <a:gdLst/>
            <a:ahLst/>
            <a:cxnLst/>
            <a:rect l="l" t="t" r="r" b="b"/>
            <a:pathLst>
              <a:path w="3130358" h="4432365">
                <a:moveTo>
                  <a:pt x="0" y="0"/>
                </a:moveTo>
                <a:lnTo>
                  <a:pt x="3130358" y="0"/>
                </a:lnTo>
                <a:lnTo>
                  <a:pt x="3130358" y="4432366"/>
                </a:lnTo>
                <a:lnTo>
                  <a:pt x="0" y="443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615565"/>
            <a:ext cx="16230600" cy="677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se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definiše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percepcija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viđenje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sebe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oblikovan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normativnim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određenjima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poput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rodnih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ili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slojevnih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faktora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posredovanih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habitusom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b="1" i="1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Subjektivitet</a:t>
            </a:r>
            <a:r>
              <a:rPr lang="en-US" sz="2900" b="1" i="1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manifestovan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refleksivnost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delovanje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prakse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istražuje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osećanja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zadovoljstva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ili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nezadovoljstva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sobom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sopstvenim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životom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Fokus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postaje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ključan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zastupajući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da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individualni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uspesi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obrazovanju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karijeri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ključni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za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pokretljivost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Duboke</a:t>
            </a:r>
            <a:r>
              <a:rPr lang="en-US" sz="29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klasne</a:t>
            </a:r>
            <a:r>
              <a:rPr lang="en-US" sz="29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Montserrat" panose="00000500000000000000" pitchFamily="2" charset="0"/>
              </a:rPr>
              <a:t>nejednakosti</a:t>
            </a:r>
            <a:r>
              <a:rPr lang="en-US" sz="2900" b="1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evidentne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razdvajanje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objektivnih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subjektivnih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aspekata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položaja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otežava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razumevanje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stvarnih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posebno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poput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bivše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Jugoslavije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gde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je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socijalistička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ideologija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umanjila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svest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o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slojevima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Porodično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poreklo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dalje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igra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važnu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ulogu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društvenoj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pokretljivosti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dok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se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klasni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identiteti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mladih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konstruišu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u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odnosu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druge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naročito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vršnjake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kroz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opažanje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razlika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simboličkih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granica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vezanih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za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školovanje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kulturu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i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slobodno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Montserrat" panose="00000500000000000000" pitchFamily="2" charset="0"/>
              </a:rPr>
              <a:t>vreme</a:t>
            </a:r>
            <a:r>
              <a:rPr lang="en-US" sz="29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  <a:p>
            <a:pPr algn="l">
              <a:lnSpc>
                <a:spcPts val="3920"/>
              </a:lnSpc>
            </a:pPr>
            <a:endParaRPr lang="en-US" sz="29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2204" y="1104900"/>
            <a:ext cx="1648359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spc="-38">
                <a:solidFill>
                  <a:srgbClr val="FFFFFF"/>
                </a:solidFill>
                <a:latin typeface="Montserrat Ultra-Bold"/>
              </a:rPr>
              <a:t>Identitet i subjektivitet: biografizacija dejstvenosti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1387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Calibri</vt:lpstr>
      <vt:lpstr>Montserrat Ultra-Bold</vt:lpstr>
      <vt:lpstr>Montserrat Medium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Minimalist Digital Marketing Presentation</dc:title>
  <dc:creator>Dell</dc:creator>
  <cp:lastModifiedBy>Dell</cp:lastModifiedBy>
  <cp:revision>6</cp:revision>
  <dcterms:created xsi:type="dcterms:W3CDTF">2006-08-16T00:00:00Z</dcterms:created>
  <dcterms:modified xsi:type="dcterms:W3CDTF">2024-04-14T09:31:38Z</dcterms:modified>
  <dc:identifier>DAGCB_uJ3-U</dc:identifier>
</cp:coreProperties>
</file>