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9" r:id="rId5"/>
    <p:sldId id="297" r:id="rId6"/>
    <p:sldId id="290" r:id="rId7"/>
    <p:sldId id="292" r:id="rId8"/>
    <p:sldId id="266" r:id="rId9"/>
    <p:sldId id="262" r:id="rId10"/>
    <p:sldId id="263" r:id="rId11"/>
    <p:sldId id="267" r:id="rId12"/>
    <p:sldId id="264" r:id="rId13"/>
    <p:sldId id="265" r:id="rId14"/>
    <p:sldId id="259" r:id="rId15"/>
    <p:sldId id="272" r:id="rId16"/>
    <p:sldId id="273" r:id="rId17"/>
    <p:sldId id="274" r:id="rId18"/>
    <p:sldId id="275" r:id="rId19"/>
    <p:sldId id="260" r:id="rId20"/>
    <p:sldId id="279" r:id="rId21"/>
    <p:sldId id="280" r:id="rId22"/>
    <p:sldId id="281" r:id="rId23"/>
    <p:sldId id="282" r:id="rId24"/>
    <p:sldId id="261" r:id="rId25"/>
    <p:sldId id="299" r:id="rId26"/>
    <p:sldId id="276" r:id="rId27"/>
    <p:sldId id="268" r:id="rId28"/>
    <p:sldId id="269" r:id="rId29"/>
    <p:sldId id="270" r:id="rId30"/>
    <p:sldId id="271" r:id="rId31"/>
    <p:sldId id="277" r:id="rId32"/>
    <p:sldId id="278" r:id="rId33"/>
    <p:sldId id="285" r:id="rId34"/>
    <p:sldId id="286" r:id="rId35"/>
    <p:sldId id="287" r:id="rId36"/>
    <p:sldId id="288" r:id="rId37"/>
    <p:sldId id="293" r:id="rId38"/>
    <p:sldId id="294" r:id="rId39"/>
    <p:sldId id="295" r:id="rId40"/>
    <p:sldId id="296" r:id="rId41"/>
    <p:sldId id="29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06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AA846-D1F4-43CE-8ABD-057FBF499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2FA8153-DD57-498A-9E87-73AE7A193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944E1D-734D-40DA-B939-4C7DCEF1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3A1252-2634-4E8E-AA33-2324361FD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D7A0BC-70D3-4339-AF10-1918087F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3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5CFEEC-223A-4957-9ADB-D57C9C603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0D92E8D-DC21-4DA0-96E9-AA774FEE0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4D43BA-D6B6-40EF-8D02-A27043F98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B450AF-BBB4-4F02-AFC4-F1A5CDFF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06113A-B4AB-451B-BF1B-83B8A6CE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1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2167438-7664-436B-8F45-CCB928FF6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8AE8958-7E74-4497-9871-9B1064210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F737A8B-9256-4263-AFAD-3FB6315AC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69F307D-3EEE-441B-984A-02A11290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30AB46-0DAC-490E-9CC9-FA31B5FDF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CB95D1-E720-4C8C-9B57-02661579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EE8E17-5736-441E-8F05-FE2EE1794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D0BEFC-C252-44BD-9866-D70F38C4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D3CC6F-3128-423A-A0E6-76B1A45D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1BCCF1-F730-407B-9020-80655E46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39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54F1FD-91A6-4A85-8D5A-50481EBE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AC5097-2DB4-4482-A965-D6875DFCF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684C324-13B7-453D-8E5C-30C26610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471A7A-B977-439E-BCD5-0A9FAB4C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18D2579-348D-4D04-9313-B157F1A5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6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E01CCE-5BEC-40C8-B931-AF2DFE4CA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2B16B1-57E5-485E-A13C-E74CCE166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63E91A9-CD15-47BF-B576-BD86E2BF6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6234B47-3886-46A3-98F9-99CBA959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D4CB006-3F7B-4229-8515-5CE00EAC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2E7E8A0-2243-43D3-AE33-E068DAC21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33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C99F0F-52EB-4331-9BDC-31EADC76A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0064152-A4B4-432A-B168-4093A7519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BD56E5C-74AE-4BCF-9C9A-BC27013B0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4020701-C4EA-4928-AF76-01A76143A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88B247B-AAEC-4371-BC78-72E11D899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B72B577-1416-4023-A064-943EE7F2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1461A18-5B82-445B-8246-20BEA6892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8022AAA-CD5B-42ED-B9B7-EB048CE7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1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812A7A-47F2-4DD8-94AB-95009AB1E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B28F596-7AE1-448E-B01E-1A4F4453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AD3C199-7CDA-4FFE-BD6B-E0CAF8C6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0CF2498-29C9-46B4-9AE0-40E0F61FE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6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D52FE8A-A741-4C24-965E-3893AC80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3D03DFE-9080-461C-A9AA-3CF78D68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7A91360-DA87-41DB-AF0A-278906ED9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0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0EADCA-D8CC-4F59-9A83-3B2BC61F5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A586F3-29B5-4143-A9DF-A9D6D95C3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819976A-EF4C-4260-9FC1-61D356785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6BBADF4-6F44-4855-BB69-597095C5A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0622F9-2CC8-4387-BC8F-5CF16848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3868D09-DCCB-4A35-9C9D-3E4380B30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3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81C580-B175-425D-8518-E71B8855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AF39825-4368-41D4-89E2-EAB54E27C2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D142EBA-52A1-45CF-98E3-66F292DEB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7636581-07C3-48F8-B049-C0987897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D281AB1-3311-4CB2-A77B-DCFDF429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6BC4D9F-0729-467A-B235-25729E4D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3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E41596A-2FD9-4D09-AF88-95D3EDC52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14A15E0-7A83-4A85-8D23-4CD131CA2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BA3205C-5236-47F4-B8B2-195B6F1AC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3C6DC-E574-42DC-84C6-DA86FC1290B4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B7826E-D373-481E-93E0-DC19FB6B3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807181D-6BC8-48AA-8D00-446E260DF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1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D29C36-721E-457D-B0E9-A39E4B7C89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Opšta metodologija etnologije i antropologije</a:t>
            </a:r>
            <a:r>
              <a:rPr lang="sr-Latn-RS" sz="28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8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800" b="1" dirty="0">
                <a:latin typeface="Cambria" panose="02040503050406030204" pitchFamily="18" charset="0"/>
                <a:ea typeface="Cambria" panose="02040503050406030204" pitchFamily="18" charset="0"/>
              </a:rPr>
              <a:t>Etika naučnoistraživačkog </a:t>
            </a:r>
            <a:r>
              <a:rPr lang="sr-Latn-R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rada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BF5CA57-BE2E-44B8-ADDD-F7211F9FB3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Prof. dr Miloš </a:t>
            </a:r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Milenković</a:t>
            </a:r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85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CC11B853-39B1-42A7-AC2D-953C06FBF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“Naučnost”, objektivnost i moral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537206-9D97-4AB9-A91B-B73B062EF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“Zainteresovano, usklađeno s vrednostima“ = subjektivno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“Bez interesa i vrednosti” = objektivno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gnorisanje, pa i negiranje (moralnih) vrednosti i (političkih) interesa bilo je, tradicionalno posmatrano, prividni put ka objektivnosti, radi “dostizanja naučnosti” 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CEF96E75-AA91-47C6-90AB-FA5BBC6B9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“Naučnost” i autoritet DHN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3AB532-AE76-4516-B803-F7AF84B90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sr-Latn-RS" dirty="0" smtClean="0">
                <a:latin typeface="Cambria" pitchFamily="18" charset="0"/>
              </a:rPr>
              <a:t>Autoritet </a:t>
            </a:r>
            <a:r>
              <a:rPr lang="sr-Latn-RS" dirty="0">
                <a:latin typeface="Cambria" pitchFamily="18" charset="0"/>
              </a:rPr>
              <a:t>nauke u društvu, i njeno finansiranje i moć da menja svet zasnovani su na tradicionalnim idealima vrednosne neutralnosti i metodološke objektivnosti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lternativa: “istinolikost” (Poper) – nauka je bolja od ne-nauke; iako je istina nedostižna, naučnici su joj se približili više od ostalih i </a:t>
            </a:r>
            <a:r>
              <a:rPr lang="sr-Latn-RS" u="sng" dirty="0">
                <a:latin typeface="Cambria" pitchFamily="18" charset="0"/>
              </a:rPr>
              <a:t>organizovano nastoje da joj se približavaju neprekidno proveravajući istinitost onoga što znaju </a:t>
            </a:r>
            <a:endParaRPr lang="sr-Latn-RS" u="sng" dirty="0" smtClean="0">
              <a:latin typeface="Cambria" pitchFamily="18" charset="0"/>
            </a:endParaRPr>
          </a:p>
          <a:p>
            <a:pPr>
              <a:buNone/>
              <a:defRPr/>
            </a:pPr>
            <a:endParaRPr lang="sr-Latn-RS" u="sng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 smtClean="0">
                <a:latin typeface="Cambria" pitchFamily="18" charset="0"/>
              </a:rPr>
              <a:t>Alternativa je istovremeno </a:t>
            </a:r>
            <a:r>
              <a:rPr lang="sr-Latn-RS" dirty="0">
                <a:latin typeface="Cambria" pitchFamily="18" charset="0"/>
              </a:rPr>
              <a:t>i metodološka prednost i društvena </a:t>
            </a:r>
            <a:r>
              <a:rPr lang="sr-Latn-RS" dirty="0" smtClean="0">
                <a:latin typeface="Cambria" pitchFamily="18" charset="0"/>
              </a:rPr>
              <a:t>mana – vanakademska janvnost ne može da razume, a zlonamernic to često koriste pri kreiranju javnih politika, kako to da naučnici neprekidno opovrgavaju jedni druge</a:t>
            </a: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endParaRPr lang="sr-Latn-RS" dirty="0"/>
          </a:p>
          <a:p>
            <a:pPr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19052F-C63A-44BB-9756-B462EBA5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sr-Latn-RS" dirty="0">
                <a:latin typeface="Cambria" pitchFamily="18" charset="0"/>
              </a:rPr>
              <a:t>Podsetnik o objektivnosti/subjektivnosti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="" xmlns:a16="http://schemas.microsoft.com/office/drawing/2014/main" id="{8A1A44F5-7DE1-43CA-A532-258A7BE2BC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D</a:t>
            </a:r>
            <a:r>
              <a:rPr lang="sr-Latn-RS" altLang="en-US" dirty="0">
                <a:latin typeface="Cambria" panose="02040503050406030204" pitchFamily="18" charset="0"/>
              </a:rPr>
              <a:t>va značenja objektivnosti: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K</a:t>
            </a:r>
            <a:r>
              <a:rPr lang="sr-Latn-RS" altLang="en-US" dirty="0">
                <a:latin typeface="Cambria" panose="02040503050406030204" pitchFamily="18" charset="0"/>
              </a:rPr>
              <a:t>orespondencija sa “stvarnošću”/Konsenzus naučne zajednice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>
                <a:latin typeface="Cambria" panose="02040503050406030204" pitchFamily="18" charset="0"/>
              </a:rPr>
              <a:t>Dva značenja subjektivnosti: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>
                <a:latin typeface="Cambria" panose="02040503050406030204" pitchFamily="18" charset="0"/>
              </a:rPr>
              <a:t>Svojeglavost, iracionalnost, partizanština/Originalnost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>
                <a:latin typeface="Cambria" panose="02040503050406030204" pitchFamily="18" charset="0"/>
              </a:rPr>
              <a:t>Postoji jaka veza između ovih epistemoloških pitanja i etike istraživanja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19FC8D50-FDB1-46D6-83D4-2667E6AA2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Pozitivistička dekontekstualizacija – upravo suprotno smislu nauka o čoveku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="" xmlns:a16="http://schemas.microsoft.com/office/drawing/2014/main" id="{5A14D424-2579-42AB-B3B4-FD86C7305E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>
                <a:latin typeface="Cambria" panose="02040503050406030204" pitchFamily="18" charset="0"/>
              </a:rPr>
              <a:t>Nauka “očišćena” od istorijskih, socijalnih i kulturnih konteksta (čije je razumevanje, po definiciji, dobra humanistika) postoji samo u </a:t>
            </a:r>
            <a:r>
              <a:rPr lang="sr-Latn-RS" altLang="en-US" dirty="0" smtClean="0">
                <a:latin typeface="Cambria" panose="02040503050406030204" pitchFamily="18" charset="0"/>
              </a:rPr>
              <a:t>pozitivističkim </a:t>
            </a:r>
            <a:r>
              <a:rPr lang="sr-Latn-RS" altLang="en-US" dirty="0">
                <a:latin typeface="Cambria" panose="02040503050406030204" pitchFamily="18" charset="0"/>
              </a:rPr>
              <a:t>modelima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T</a:t>
            </a:r>
            <a:r>
              <a:rPr lang="sr-Latn-RS" altLang="en-US" dirty="0">
                <a:latin typeface="Cambria" panose="02040503050406030204" pitchFamily="18" charset="0"/>
              </a:rPr>
              <a:t>ehnički jezik nauke – “zaštita” od ne-nauke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D</a:t>
            </a:r>
            <a:r>
              <a:rPr lang="sr-Latn-RS" altLang="en-US" dirty="0">
                <a:latin typeface="Cambria" panose="02040503050406030204" pitchFamily="18" charset="0"/>
              </a:rPr>
              <a:t>a li rezultate nauke treba komunicirati svakodnevnim jezikom? Sve veći značaj koji se pridaje ekstraakademskoj </a:t>
            </a:r>
            <a:r>
              <a:rPr lang="sr-Latn-RS" altLang="en-US" dirty="0" smtClean="0">
                <a:latin typeface="Cambria" panose="02040503050406030204" pitchFamily="18" charset="0"/>
              </a:rPr>
              <a:t>valorizaciji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 smtClean="0">
                <a:latin typeface="Cambria" panose="02040503050406030204" pitchFamily="18" charset="0"/>
              </a:rPr>
              <a:t>Prijave za naučnoistraživačke projekte, izbori u nastavna i naučna zvanja, dodela priznanja za naučni rad obavezno sadrže deo koji se odnosi na društveni značaj (impakt)</a:t>
            </a:r>
            <a:endParaRPr lang="sr-Latn-R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="" xmlns:a16="http://schemas.microsoft.com/office/drawing/2014/main" id="{4EDD01FB-E4EB-4CE7-92D1-3A06F9672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dirty="0">
                <a:latin typeface="Cambria" panose="02040503050406030204" pitchFamily="18" charset="0"/>
              </a:rPr>
              <a:t>Etička prevencija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C5E1A3C-35BF-4477-B88E-1BCFDCF92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“</a:t>
            </a: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olje sprečiti nego lečiti” – prevencija tipskih grešaka i prekršaja, strukturnih i personalnih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ajčešći odnos prema moralno i politički osetljivim pitanjima je njihova prevencija odn. </a:t>
            </a:r>
            <a:r>
              <a:rPr lang="sr-Latn-RS" u="sng" dirty="0">
                <a:latin typeface="Cambria" pitchFamily="18" charset="0"/>
              </a:rPr>
              <a:t>formalna zaštita od odgovornosti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Uputstva, smernice, preporuke i kodekse možete da shvatite i kao oslobađajuće („uradila sma kako piše“), a ne samo kao ograničavajuće (“smorio sam se“, „usporava me“, „kontrolišu me“, „ja sam žrtva cenzure“)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EAF4EE45-76A8-4F21-875E-DFEB416F8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odvrgavanje regulativi vs. </a:t>
            </a:r>
            <a:br>
              <a:rPr lang="sr-Latn-RS" altLang="en-US" sz="3600" dirty="0">
                <a:latin typeface="Cambria" panose="02040503050406030204" pitchFamily="18" charset="0"/>
              </a:rPr>
            </a:br>
            <a:r>
              <a:rPr lang="sr-Latn-RS" altLang="en-US" sz="3600" dirty="0">
                <a:latin typeface="Cambria" panose="02040503050406030204" pitchFamily="18" charset="0"/>
              </a:rPr>
              <a:t>moralno postupanje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C8BF24-B340-4BB6-BFA0-EE73FD388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Kao DH naučnici, “</a:t>
            </a:r>
            <a:r>
              <a:rPr lang="sr-Latn-RS" dirty="0" smtClean="0">
                <a:latin typeface="Cambria" pitchFamily="18" charset="0"/>
              </a:rPr>
              <a:t>prirodno“ </a:t>
            </a:r>
            <a:r>
              <a:rPr lang="sr-Latn-RS" dirty="0">
                <a:latin typeface="Cambria" pitchFamily="18" charset="0"/>
              </a:rPr>
              <a:t>smo </a:t>
            </a:r>
            <a:r>
              <a:rPr lang="sr-Latn-RS" dirty="0" smtClean="0">
                <a:latin typeface="Cambria" pitchFamily="18" charset="0"/>
              </a:rPr>
              <a:t>skloni/naučeni </a:t>
            </a:r>
            <a:r>
              <a:rPr lang="sr-Latn-RS" dirty="0">
                <a:latin typeface="Cambria" pitchFamily="18" charset="0"/>
              </a:rPr>
              <a:t>da dovodimo pod sumnju autoritet i dekonstruišemo vrednosne sisteme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je posebno primetno u našem rezervi prema etičkoj regulativi (povelje, uputstva, smernice, kodekse i sl.) i odbijanju da ih uzmemo zdravo za gotovo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tičku regulativu često kritikujemo kao: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proceduralni alibi da se moralne dileme zaobiđu ili zanemare,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p</a:t>
            </a:r>
            <a:r>
              <a:rPr lang="sr-Latn-RS" dirty="0" smtClean="0">
                <a:latin typeface="Cambria" pitchFamily="18" charset="0"/>
              </a:rPr>
              <a:t>okušaj </a:t>
            </a:r>
            <a:r>
              <a:rPr lang="sr-Latn-RS" dirty="0">
                <a:latin typeface="Cambria" pitchFamily="18" charset="0"/>
              </a:rPr>
              <a:t>uvođenja cenzure od strane država, institucija, organizacija ili kompanija, mada ih i  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licemerno sledimo da bismo uopšte mogli da preživimo u izmenjenim okolnostima akademskog života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="" xmlns:a16="http://schemas.microsoft.com/office/drawing/2014/main" id="{19EB3835-3565-4E01-A0B7-BC884BCCF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dgovornost – prema etičkoj regulativi ili prema moralu</a:t>
            </a:r>
            <a:r>
              <a:rPr lang="sr-Latn-RS" altLang="en-US" sz="3600" dirty="0" smtClean="0">
                <a:latin typeface="Cambria" panose="02040503050406030204" pitchFamily="18" charset="0"/>
              </a:rPr>
              <a:t>? Čijem moralu?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5C6FBF-5B66-4153-8CE8-0F8E319C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oralna pristrasnost regulative vs. </a:t>
            </a: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oralna pristrasnost istraživača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tepeni moralne indiferentnosti = stepeni objektivnosti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avet: kada lično shvatanje morala parališe istraživanje i onemogućava Vas da ga završite, pozovite se na etičku regulativu da “odmrznete” proces i nastavite dalje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zuzetak: slučajevi ekstremnog nasilja (tada se istraživanje prekida i nadležni su zakonom predviđeni akteri)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8D4BAEF9-B6F2-46ED-BF24-FFF7CE194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K</a:t>
            </a:r>
            <a:r>
              <a:rPr lang="sr-Latn-RS" altLang="en-US" sz="3600" dirty="0">
                <a:latin typeface="Cambria" panose="02040503050406030204" pitchFamily="18" charset="0"/>
              </a:rPr>
              <a:t>ada bi trebalo prekinuti istraživanje?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7C13A1-E860-4BB8-B529-349438A60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asilje, zanemarivanje i zlostavljanje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edostatak osnovnih sredstava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načajan otpor proučavanih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reveliki pritisak vlasti i/ili finansijera (opstanak discipline važniji je od pojedinačnog istraživanja)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izvagati šta je manja šteta – sprečiti pojedinačno nasilje ili omogućiti prevenciju masovnog nasilja u budućnosti na osnovu otkrića njegovih strukturnih preduslova i kontekstualne forme?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5742FAA2-789A-4317-8B9C-EEF7FBD68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a li uopšte prekinuti istraživanje?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618469-E89E-4BD6-AA15-83FB99CC5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 perspektive ciljeva nauke, nije li mudrije i korisnije istražiti nasilje (zanemarivanje i sl.), razumeti ga i objasniti, i time doprineti prevenciji nasilja nad mnogima u budućnosti?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ta je vrednije – zajednica ili pojedinac?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je u pitanju običan licemerni izgovor da se stekne lična korist (diploma, honorar, slava...)?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="" xmlns:a16="http://schemas.microsoft.com/office/drawing/2014/main" id="{A43F888D-17B2-48F0-8B25-FF3F21CC17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Š</a:t>
            </a:r>
            <a:r>
              <a:rPr lang="sr-Latn-RS" altLang="en-US" sz="3600" dirty="0">
                <a:latin typeface="Cambria" panose="02040503050406030204" pitchFamily="18" charset="0"/>
              </a:rPr>
              <a:t>ta u ovom kontekstu uopšte znači “odgovornost”?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4B7F2D-1157-41C1-A747-078411C65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nauci – traganje za istinom (“akademski integritet”)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profesiji istraživača, nastavnika...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institucijama (fakultet, institut, škola)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proučavanima (poštovanje ispitanika)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društvu („integritet intelektualca“)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sebi, kolegama i bližnjima (partnerima, porodici, deci...)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b="1" dirty="0" smtClean="0">
                <a:latin typeface="Cambria" pitchFamily="18" charset="0"/>
              </a:rPr>
              <a:t>RAZLIČITI </a:t>
            </a:r>
            <a:r>
              <a:rPr lang="sr-Latn-RS" b="1" dirty="0">
                <a:latin typeface="Cambria" pitchFamily="18" charset="0"/>
              </a:rPr>
              <a:t>TIPOVI ODGOVORNOSTI TOKOM </a:t>
            </a:r>
            <a:r>
              <a:rPr lang="sr-Latn-RS" b="1" dirty="0" smtClean="0">
                <a:latin typeface="Cambria" pitchFamily="18" charset="0"/>
              </a:rPr>
              <a:t>ISTRAŽIVANJA </a:t>
            </a:r>
            <a:r>
              <a:rPr lang="sr-Latn-RS" b="1" dirty="0">
                <a:latin typeface="Cambria" pitchFamily="18" charset="0"/>
              </a:rPr>
              <a:t>MOGU DOĆI U KOLIZIJU, ŠTO PROIZVODI METODOLOŠKE POSLEDICE</a:t>
            </a:r>
            <a:endParaRPr lang="en-US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E5EBCD8C-FB17-47D8-B469-E35CAB574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z="3600" dirty="0">
                <a:latin typeface="Cambria" panose="02040503050406030204" pitchFamily="18" charset="0"/>
              </a:rPr>
              <a:t>Šta se </a:t>
            </a:r>
            <a:r>
              <a:rPr lang="sr-Latn-RS" altLang="en-US" sz="3600" dirty="0" smtClean="0">
                <a:latin typeface="Cambria" panose="02040503050406030204" pitchFamily="18" charset="0"/>
              </a:rPr>
              <a:t>ovde </a:t>
            </a:r>
            <a:r>
              <a:rPr lang="sr-Latn-RS" altLang="en-US" sz="3600" dirty="0">
                <a:latin typeface="Cambria" panose="02040503050406030204" pitchFamily="18" charset="0"/>
              </a:rPr>
              <a:t>podrazumeva pod “etikom”?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7EB5C9-F805-4265-9248-7187BFCB5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Opšta podela etike:</a:t>
            </a:r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etaetika</a:t>
            </a:r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ormativna etika</a:t>
            </a:r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rimenjena (proceduralna) etika</a:t>
            </a:r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  <a:defRPr/>
            </a:pPr>
            <a:r>
              <a:rPr lang="sr-Latn-RS" dirty="0">
                <a:latin typeface="Cambria" pitchFamily="18" charset="0"/>
              </a:rPr>
              <a:t>Metodologiju istraživanja zanima </a:t>
            </a:r>
            <a:r>
              <a:rPr lang="sr-Latn-RS" dirty="0" smtClean="0">
                <a:latin typeface="Cambria" pitchFamily="18" charset="0"/>
              </a:rPr>
              <a:t>primenjena/proceduralna etika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sr-Latn-RS" dirty="0" smtClean="0">
                <a:latin typeface="Cambria" pitchFamily="18" charset="0"/>
              </a:rPr>
              <a:t>iako ona sadrži i mnoge </a:t>
            </a:r>
            <a:r>
              <a:rPr lang="sr-Latn-RS" dirty="0">
                <a:latin typeface="Cambria" pitchFamily="18" charset="0"/>
              </a:rPr>
              <a:t>normativne aspekte. </a:t>
            </a:r>
          </a:p>
          <a:p>
            <a:pPr marL="514350" indent="-514350">
              <a:buNone/>
              <a:defRPr/>
            </a:pPr>
            <a:r>
              <a:rPr lang="sr-Latn-RS" dirty="0">
                <a:latin typeface="Cambria" pitchFamily="18" charset="0"/>
              </a:rPr>
              <a:t>Metodologiju ne obuhvata filozofiju morala, nego znanje o tome kako etička </a:t>
            </a:r>
            <a:r>
              <a:rPr lang="sr-Latn-RS" dirty="0" smtClean="0">
                <a:latin typeface="Cambria" pitchFamily="18" charset="0"/>
              </a:rPr>
              <a:t>istraživanja </a:t>
            </a:r>
            <a:r>
              <a:rPr lang="sr-Latn-RS" dirty="0" smtClean="0">
                <a:latin typeface="Cambria" pitchFamily="18" charset="0"/>
              </a:rPr>
              <a:t>utiče na samo istraživanje, kao i kako istraživač da zaštiti akademski integrtitet od same etike istraživanja (koja je često u službi vanakademskih interesa) </a:t>
            </a: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="" xmlns:a16="http://schemas.microsoft.com/office/drawing/2014/main" id="{E4AC80A3-9019-4E5D-974A-DA213BBDA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A</a:t>
            </a:r>
            <a:r>
              <a:rPr lang="sr-Latn-RS" altLang="en-US" sz="3600" dirty="0">
                <a:latin typeface="Cambria" panose="02040503050406030204" pitchFamily="18" charset="0"/>
              </a:rPr>
              <a:t>kademski integritet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DEDA0B-F512-47F3-8FB7-144387980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raganje za istinom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roblem: konflikt lojalnosti (akademski i lični integritet, su ponekad u koliziji; “da li sam prvo naučnik ili građanin ili član porodice ili pripadnik nacije itd.”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pistemička distinkcija nauka/ne-nauka proizvodi i socijalnu distinkciju (naučnik i profesor kao osobe “višeg statusa”)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Izazovi samoregulacije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E7C9F103-5F6F-4101-8E5D-E87E6489A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rofesionalni integritet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5F3D78-BD5A-46A5-B458-9BE4FD665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ire značenje: obuhvata sve navedeno – akademske institucije,  društvo koje nam je poverilo pravo </a:t>
            </a:r>
            <a:r>
              <a:rPr lang="sr-Latn-RS" dirty="0" smtClean="0">
                <a:latin typeface="Cambria" pitchFamily="18" charset="0"/>
              </a:rPr>
              <a:t>(„licenciralo nas“) da </a:t>
            </a:r>
            <a:r>
              <a:rPr lang="sr-Latn-RS" dirty="0">
                <a:latin typeface="Cambria" pitchFamily="18" charset="0"/>
              </a:rPr>
              <a:t>proučavamo, ustavne i zakonske norme koje nas obavezuju da poštujemo standarde svojih (licenciranih) profesija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že značenje – odgovornost prema profesiji kao celini, prema svim prethodnim, sadašnjim i budućim istraživačima (problem – poistovećivanje sa profesijom, “profesionalna deformacija”, disciplinarizam)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1C3E1567-3D1F-4784-BDE2-A8A8EB91A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I</a:t>
            </a:r>
            <a:r>
              <a:rPr lang="sr-Latn-RS" altLang="en-US" sz="3600" dirty="0">
                <a:latin typeface="Cambria" panose="02040503050406030204" pitchFamily="18" charset="0"/>
              </a:rPr>
              <a:t>nstitucionalni integritet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B3DA5C-B4E3-4BF4-B2A0-2179463D7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</a:t>
            </a:r>
            <a:r>
              <a:rPr lang="sr-Latn-RS" dirty="0" smtClean="0">
                <a:latin typeface="Cambria" pitchFamily="18" charset="0"/>
              </a:rPr>
              <a:t>Odeljenju, Fakultetu </a:t>
            </a:r>
            <a:r>
              <a:rPr lang="sr-Latn-RS" dirty="0">
                <a:latin typeface="Cambria" pitchFamily="18" charset="0"/>
              </a:rPr>
              <a:t>i Univerzitetu kada je istraživanje, kao u Vašem slučaju, deo školovanja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poslodavcu u budućnosti </a:t>
            </a:r>
            <a:r>
              <a:rPr lang="sr-Latn-RS" dirty="0" smtClean="0">
                <a:latin typeface="Cambria" pitchFamily="18" charset="0"/>
              </a:rPr>
              <a:t>(muzej, institut</a:t>
            </a:r>
            <a:r>
              <a:rPr lang="sr-Latn-RS" dirty="0">
                <a:latin typeface="Cambria" pitchFamily="18" charset="0"/>
              </a:rPr>
              <a:t>, ministarstvo, nevladina i/ili međunarodna organizacija, kompanija)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Problem: konflikt lojalnosti (institucije imaju svoje moralne/poslovne logike i etičke konvencije, zvanične i nezvanične, koje su ponekad u koliziji s drugim tipovima integriteta)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Važno: Lojalnosti su višestruke i ne moraju </a:t>
            </a:r>
            <a:r>
              <a:rPr lang="sr-Latn-RS" dirty="0" smtClean="0">
                <a:latin typeface="Cambria" pitchFamily="18" charset="0"/>
              </a:rPr>
              <a:t>se međusobno isključivati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="" xmlns:a16="http://schemas.microsoft.com/office/drawing/2014/main" id="{0343CE21-18E5-4D86-8FC6-17EE8F41D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dgovornost prema proučavanima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4B3118-95A4-4EDE-AE5C-F0ED0F44D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oštovanje njihovih uverenja (može biti u koliziji sa svim navedenim tipovima odgovornosti, ličnim shvatanjem morala i često je nezakonito – tradicionalne kulturne prakse u patrijarhatu, magijske i religijske, zdravstvene i higijenske...)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oštovanje odnosa poverljivosti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Problem ograničene poverljivosti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bjavljivanje istine „po svaku cenu“ </a:t>
            </a:r>
            <a:r>
              <a:rPr lang="sr-Latn-RS" dirty="0" smtClean="0">
                <a:latin typeface="Cambria" pitchFamily="18" charset="0"/>
              </a:rPr>
              <a:t>= </a:t>
            </a:r>
            <a:r>
              <a:rPr lang="sr-Latn-RS" dirty="0">
                <a:latin typeface="Cambria" pitchFamily="18" charset="0"/>
              </a:rPr>
              <a:t>“mač sa dve oštrice”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="" xmlns:a16="http://schemas.microsoft.com/office/drawing/2014/main" id="{1E44A315-F0C6-4847-82A5-F947B6D1C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ruštvena odgovornost društvenih naučnika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046DD9-A7EC-4DBD-8337-B303E61AC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ruštveni naučnici “proizvode” istine (setite se: “Predstave su društvene činjenice”)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ni svojim istraživanjima otkrivaju/ko-konstituišu, imenuju i klasifikuju osobe, kolektive, procese i prakse – nauka, obrazovanje, mediji i folklor/tradicije od tih predstava zajedno spontano ili planski kreiraju “znanje” o ljudima i njihovim kulturama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Javna odgovornost intelektualca NIJE isto što i odgovornost u kontekstu etike istraživanja (kada bi bilo tako, nijedno istraživanje ne bi moglo da se završi a mnoga ni da se započnu)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6A4586-0233-4146-B10B-A519171E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Pauza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D8BBA-D005-4CAC-A6C4-2905CC84C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Pauzirajte prezentaciju i odmorite se </a:t>
            </a:r>
            <a:r>
              <a:rPr lang="sr-Latn-RS" dirty="0"/>
              <a:t>10-15 minuta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65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="" xmlns:a16="http://schemas.microsoft.com/office/drawing/2014/main" id="{55187251-0B6F-49E7-B087-3538C5FFB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>
                <a:latin typeface="Cambria" panose="02040503050406030204" pitchFamily="18" charset="0"/>
              </a:rPr>
              <a:t>N</a:t>
            </a:r>
            <a:r>
              <a:rPr lang="sr-Latn-RS" altLang="en-US" sz="3200" dirty="0">
                <a:latin typeface="Cambria" panose="02040503050406030204" pitchFamily="18" charset="0"/>
              </a:rPr>
              <a:t>ajčešće zloupotrebe, prevare i greške u diplomskom istraživanju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26627" name="Content Placeholder 2">
            <a:extLst>
              <a:ext uri="{FF2B5EF4-FFF2-40B4-BE49-F238E27FC236}">
                <a16:creationId xmlns="" xmlns:a16="http://schemas.microsoft.com/office/drawing/2014/main" id="{2331BFA6-D10F-4519-A565-014C668296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F</a:t>
            </a:r>
            <a:r>
              <a:rPr lang="sr-Latn-RS" altLang="en-US" dirty="0">
                <a:latin typeface="Cambria" panose="02040503050406030204" pitchFamily="18" charset="0"/>
              </a:rPr>
              <a:t>abrikovanje , falsifikovanje i „štimovanje“ sopstvenih i tuđih nalaza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lagiranje tuđih nalaza </a:t>
            </a:r>
            <a:r>
              <a:rPr lang="sr-Latn-RS" altLang="en-US" dirty="0" smtClean="0">
                <a:latin typeface="Cambria" panose="02040503050406030204" pitchFamily="18" charset="0"/>
              </a:rPr>
              <a:t>(prenetih </a:t>
            </a:r>
            <a:r>
              <a:rPr lang="sr-Latn-RS" altLang="en-US" dirty="0">
                <a:latin typeface="Cambria" panose="02040503050406030204" pitchFamily="18" charset="0"/>
              </a:rPr>
              <a:t>izvora, opisa, transkripata intervjua, tabela i sl.) i interpretacija (predstavljanje tuđih zaključaka kao sopstvenih)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L</a:t>
            </a:r>
            <a:r>
              <a:rPr lang="sr-Latn-RS" altLang="en-US" dirty="0">
                <a:latin typeface="Cambria" panose="02040503050406030204" pitchFamily="18" charset="0"/>
              </a:rPr>
              <a:t>ažno autorstvo - nezasluženo potpisivanje na tuđi rad ili nezasluženo potpisivanje drugog na sopstveni (Univerzitet </a:t>
            </a:r>
            <a:r>
              <a:rPr lang="sr-Latn-RS" altLang="en-US" dirty="0" smtClean="0">
                <a:latin typeface="Cambria" panose="02040503050406030204" pitchFamily="18" charset="0"/>
              </a:rPr>
              <a:t>je – jasno, zbog laboratorijskih timova – veoma rastegljivo </a:t>
            </a:r>
            <a:r>
              <a:rPr lang="sr-Latn-RS" altLang="en-US" dirty="0">
                <a:latin typeface="Cambria" panose="02040503050406030204" pitchFamily="18" charset="0"/>
              </a:rPr>
              <a:t>regulisao ko je autor, čak i „osoba koja je dala ideju“)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sr-Latn-RS" altLang="en-US" dirty="0">
                <a:latin typeface="Cambria" panose="02040503050406030204" pitchFamily="18" charset="0"/>
              </a:rPr>
              <a:t>Kako da </a:t>
            </a:r>
            <a:r>
              <a:rPr lang="sr-Latn-RS" altLang="en-US" dirty="0" smtClean="0">
                <a:latin typeface="Cambria" panose="02040503050406030204" pitchFamily="18" charset="0"/>
              </a:rPr>
              <a:t>postupite </a:t>
            </a:r>
            <a:r>
              <a:rPr lang="sr-Latn-RS" altLang="en-US" dirty="0">
                <a:latin typeface="Cambria" panose="02040503050406030204" pitchFamily="18" charset="0"/>
              </a:rPr>
              <a:t>kada Vas osoba na funkciji pritiska da je „potpišete na rad“ (često neformalno)?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="" xmlns:a16="http://schemas.microsoft.com/office/drawing/2014/main" id="{A3EFE004-407F-43C5-A27E-9E3122406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Fabrikovanje podataka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0C1C08-BB8C-4CEB-A910-E53778E82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zmišljanje ljudi, situacija, događaja, iskaza, opisa...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ažno: </a:t>
            </a:r>
            <a:r>
              <a:rPr lang="sr-Latn-RS" u="sng" dirty="0">
                <a:latin typeface="Cambria" pitchFamily="18" charset="0"/>
              </a:rPr>
              <a:t>prikrivanje identiteta </a:t>
            </a:r>
            <a:r>
              <a:rPr lang="sr-Latn-RS" dirty="0">
                <a:latin typeface="Cambria" pitchFamily="18" charset="0"/>
              </a:rPr>
              <a:t>ispitanika i institucija, u okviru propisanog/dogovorenog odnosa poverljivosti, </a:t>
            </a:r>
            <a:r>
              <a:rPr lang="sr-Latn-RS" u="sng" dirty="0">
                <a:latin typeface="Cambria" pitchFamily="18" charset="0"/>
              </a:rPr>
              <a:t>ne smatra se fabrikovanjem </a:t>
            </a:r>
            <a:r>
              <a:rPr lang="sr-Latn-RS" dirty="0">
                <a:latin typeface="Cambria" pitchFamily="18" charset="0"/>
              </a:rPr>
              <a:t>(po konvenciji)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ažno je, takođe, uočiti razliku između istraživačevih hipoteza i fantazija s jedne, i i fabrikata nalaza (izmišljenih činjenica), s druge strane – „tanak led“ prikrivanja domišljanja rezultata putem imaginacije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="" xmlns:a16="http://schemas.microsoft.com/office/drawing/2014/main" id="{CC84C914-384F-4849-9EB4-02EBAE196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F</a:t>
            </a:r>
            <a:r>
              <a:rPr lang="sr-Latn-RS" altLang="en-US" sz="3600" dirty="0">
                <a:latin typeface="Cambria" panose="02040503050406030204" pitchFamily="18" charset="0"/>
              </a:rPr>
              <a:t>alsifikovanje i „štimovanje“ podataka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0645F5-83A8-4E06-B2BA-14FD81131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amerna i svesna dopuna/izostavljanje, “iskrivljavanje istine” i drugi, srodni vidovi lažiranja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Razlikuje se od fabrikovanja, zato što falsifikator radi s onim što je stvarno, </a:t>
            </a:r>
            <a:r>
              <a:rPr lang="sr-Latn-RS" dirty="0" smtClean="0">
                <a:latin typeface="Cambria" pitchFamily="18" charset="0"/>
              </a:rPr>
              <a:t>oduzimajući i dodajući, dok </a:t>
            </a:r>
            <a:r>
              <a:rPr lang="sr-Latn-RS" dirty="0">
                <a:latin typeface="Cambria" pitchFamily="18" charset="0"/>
              </a:rPr>
              <a:t>fabrikator ponekad izmišlja čak i “od nule”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Veoma izazovno u situacijama kratkih rokova za predaju rezultata, nedostupnih informanata, zatvorenih zajednica ili institucija ...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="" xmlns:a16="http://schemas.microsoft.com/office/drawing/2014/main" id="{7B31E3A6-DCF5-4A91-A588-618849C16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lagiranje nalaza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EA3830-292E-4C68-880C-FFBD778E8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orišćenje tuđe građe kao sopstvene bez saglasnosti (krađa)</a:t>
            </a:r>
          </a:p>
          <a:p>
            <a:pPr>
              <a:defRPr/>
            </a:pPr>
            <a:endParaRPr lang="sr-Latn-RS" u="sng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Upotreba rezultata zajedničkog istraživanja nije krađa, ukoliko postoji pisani (dovoljan je jedan imejl) ili usmeni dogovor o deljenju građe (neophodno je da postoji snimak ili svedoci)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Ekstenzivno citiranje i korektno parafraziranje, s jasno naznačenim autorstvom, nije plagijat.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bjavljivanje sopstvenih nalaza/interpretacija više puta nije plagijat ukoliko ne tražite naučne “bodove” za isti </a:t>
            </a:r>
            <a:r>
              <a:rPr lang="sr-Latn-RS" dirty="0" smtClean="0">
                <a:latin typeface="Cambria" pitchFamily="18" charset="0"/>
              </a:rPr>
              <a:t>tekst više </a:t>
            </a:r>
            <a:r>
              <a:rPr lang="sr-Latn-RS" dirty="0">
                <a:latin typeface="Cambria" pitchFamily="18" charset="0"/>
              </a:rPr>
              <a:t>od jednog puta.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Poželjno je objaviti svoje radove više puta, poštujući prethodno ograničenje, za različite publike i/ili na različitim jezicima, u različitim formatima (članak, pa poglavlje šire studije npr. ili naučna analiza i policy studija, na kraju knjiga npr.)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44DE61DC-9C84-441D-8502-C3C3FCC01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A</a:t>
            </a:r>
            <a:r>
              <a:rPr lang="sr-Latn-RS" altLang="en-US" sz="3600" dirty="0">
                <a:latin typeface="Cambria" panose="02040503050406030204" pitchFamily="18" charset="0"/>
              </a:rPr>
              <a:t> šta je “politika” u ovom kontekstu?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9CF413-E295-4101-BD4E-BA67E9BC8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Višeznačnost pojma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etodologiju interesuje meta-politika (ugrađena u naučnu, prosvetnu i kulturnu politiku, “politiku znanja”) i mikro-politika (interesi institucija, profesija, grupa i pojedinaca koji imaju naučni autoritet/moć kao i onih koje proučavamo)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etodologiju ne interesuje dnevna i partijska politika (mada se u istorijsko-metodološkim istraživanjima ponekad koristi kontekstualna analiza, koja uključuje i događajnu istoriju, političku, kolektivnu i individualnu odn. analizu posledica koje su </a:t>
            </a:r>
            <a:r>
              <a:rPr lang="sr-Latn-RS" dirty="0" smtClean="0">
                <a:latin typeface="Cambria" pitchFamily="18" charset="0"/>
              </a:rPr>
              <a:t>one ostavile </a:t>
            </a:r>
            <a:r>
              <a:rPr lang="sr-Latn-RS" dirty="0">
                <a:latin typeface="Cambria" pitchFamily="18" charset="0"/>
              </a:rPr>
              <a:t>na naučnoistraživačku </a:t>
            </a:r>
            <a:r>
              <a:rPr lang="sr-Latn-RS" dirty="0" smtClean="0">
                <a:latin typeface="Cambria" pitchFamily="18" charset="0"/>
              </a:rPr>
              <a:t>praksu naučnika i naučnih kolektiva) 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="" xmlns:a16="http://schemas.microsoft.com/office/drawing/2014/main" id="{DE5BF2FB-FC96-4C06-9B4C-C5E09307F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lagiranje tuđih interpretacija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DC4252-90AC-4405-8DAA-D0F3F4AE7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Plagiranje celih pasusa, stranica, pa i čitavih tekstova drugih autora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redstavljanje tuđih zaključaka kao sopstvenih </a:t>
            </a:r>
            <a:endParaRPr lang="en-U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redstavljanje referenci koje niste čitali kao da jeste (izostavljanje trećih autra, preko kojih ste nešto saznali o tekstu autora koga tobože citirate)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Inspiracija </a:t>
            </a:r>
            <a:r>
              <a:rPr lang="sr-Latn-RS" dirty="0">
                <a:latin typeface="Cambria" pitchFamily="18" charset="0"/>
              </a:rPr>
              <a:t>nije plagijat, ukoliko korektno navedete izvor ideje – dobra nauka se uglavnom zasniva na kontinuitetu (uključujući tu i oponiranje</a:t>
            </a:r>
            <a:r>
              <a:rPr lang="sr-Latn-RS" dirty="0" smtClean="0">
                <a:latin typeface="Cambria" pitchFamily="18" charset="0"/>
              </a:rPr>
              <a:t>) i nije revolucionarna i skokovita nego postepena, inkrementalna („korak po korak“, „cigla po cigla“)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="" xmlns:a16="http://schemas.microsoft.com/office/drawing/2014/main" id="{2C07FA2D-4776-43F0-A28A-C6542A570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Lažno autorstvo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848925-9B46-48EB-B5C1-11E3EDD10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Školski rad ne mora biri originalan u smislu genijalnsoti ali mora biti originalan u smislu samostalnosti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trogo je zabranjeno da Vam neko drugi napiše deo ili celinu rada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je, osim što je nezakonito, nemoralno i glupo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emoralno je prema kolegama i institucijama čiji integrirtet narušavate pred širim društvom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G</a:t>
            </a:r>
            <a:r>
              <a:rPr lang="sr-Latn-RS" dirty="0">
                <a:latin typeface="Cambria" pitchFamily="18" charset="0"/>
              </a:rPr>
              <a:t>lupo je, zato što lišavate sebe prelaženja dragocenog i nužnog puta na kojem treba da postanete istraživači– sticanja ključne kompetencije koju nudi studijski program koji ste upisali (sposobnost samostalnog istraživanja i pisanja)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Pod pisanjem se u ovom kontekstu ne podrazumevaju uređivanje, lektura i korektura – naprotiv, poželjno je da Vam neko logički, kompoziciono, gramatički i pravopisno, pa i stilski, sredi tekst (ukoliko za to ima vremena)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="" xmlns:a16="http://schemas.microsoft.com/office/drawing/2014/main" id="{1F981D49-F3A1-4A0F-8E7E-B60511B254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>
                <a:latin typeface="Cambria" panose="02040503050406030204" pitchFamily="18" charset="0"/>
              </a:rPr>
              <a:t>A</a:t>
            </a:r>
            <a:r>
              <a:rPr lang="sr-Latn-RS" altLang="en-US" sz="3200" dirty="0">
                <a:latin typeface="Cambria" panose="02040503050406030204" pitchFamily="18" charset="0"/>
              </a:rPr>
              <a:t> sada da odahnemo: </a:t>
            </a:r>
            <a:r>
              <a:rPr lang="sr-Latn-RS" altLang="en-US" sz="3200" dirty="0" smtClean="0">
                <a:latin typeface="Cambria" panose="02040503050406030204" pitchFamily="18" charset="0"/>
              </a:rPr>
              <a:t/>
            </a:r>
            <a:br>
              <a:rPr lang="sr-Latn-RS" altLang="en-US" sz="3200" dirty="0" smtClean="0">
                <a:latin typeface="Cambria" panose="02040503050406030204" pitchFamily="18" charset="0"/>
              </a:rPr>
            </a:br>
            <a:r>
              <a:rPr lang="sr-Latn-RS" altLang="en-US" sz="3200" dirty="0" smtClean="0">
                <a:latin typeface="Cambria" panose="02040503050406030204" pitchFamily="18" charset="0"/>
              </a:rPr>
              <a:t>99</a:t>
            </a:r>
            <a:r>
              <a:rPr lang="sr-Latn-RS" altLang="en-US" sz="3200" dirty="0">
                <a:latin typeface="Cambria" panose="02040503050406030204" pitchFamily="18" charset="0"/>
              </a:rPr>
              <a:t>% nauke je oslanjanje na prethodnike i dijalog s njima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63F8F5-4C35-4FAA-BB0A-35FC105F2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ema potrebe za plagiranjem – 99% nauke je neko već otkrio, razumeo, promislio i objavio pre nas – sve što je potrebno jeste da korektno citirate i interpretirate (naučnici nisu prvenstveno pronalazači, iako to mogu biti)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Ipak vodite računa da udeo citata (ne parafraza) ne pređe 30% </a:t>
            </a:r>
            <a:r>
              <a:rPr lang="sr-Latn-RS" dirty="0" smtClean="0">
                <a:latin typeface="Cambria" pitchFamily="18" charset="0"/>
              </a:rPr>
              <a:t>udela </a:t>
            </a:r>
            <a:r>
              <a:rPr lang="sr-Latn-RS" dirty="0">
                <a:latin typeface="Cambria" pitchFamily="18" charset="0"/>
              </a:rPr>
              <a:t>u tekstu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ste lenji, nemojte se baviti naukom (istraživanje zahteva vreme i energiju, često ne donosi adekvatnu zaradu niti priznanje a i usamljenički je posao, posebno kada dođe do pisanja)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ste sujetni, savladajte se na vreme – nije sramota ne biti originalan, sramota je biti lopov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="" xmlns:a16="http://schemas.microsoft.com/office/drawing/2014/main" id="{6A3A4367-EA3F-4346-B2E7-D20E81425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dirty="0">
                <a:latin typeface="Cambria" panose="02040503050406030204" pitchFamily="18" charset="0"/>
              </a:rPr>
              <a:t>(auto)cenzura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15364F-220D-4EBD-9F85-65B4104F1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Izbegavanje onog što je: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ruštveno </a:t>
            </a:r>
            <a:r>
              <a:rPr lang="sr-Latn-RS" dirty="0" smtClean="0">
                <a:latin typeface="Cambria" pitchFamily="18" charset="0"/>
              </a:rPr>
              <a:t>nepoželjno/politički </a:t>
            </a:r>
            <a:r>
              <a:rPr lang="sr-Latn-RS" dirty="0">
                <a:latin typeface="Cambria" pitchFamily="18" charset="0"/>
              </a:rPr>
              <a:t>nekorektno</a:t>
            </a: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Ideološki ili politički/partijski nepoželjno odn. zabranjeno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ično, porodično ili socijalno neprihvatljivo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eprihvatljivo za etničku/konfesionalnu/regionalnu grupu koju proučavate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eprihvatljivo za neku od zajednica kojoj pripadate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se nositi s (auto)cenzurom?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="" xmlns:a16="http://schemas.microsoft.com/office/drawing/2014/main" id="{92FEF688-C0F4-4007-975F-720CB46A0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1907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irektne metodske posledice (auto)cenzure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D090DD-B3D7-4511-B454-1501F4D4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liminacija “nepoželjnih” (nepristojnih) nalaza sužava empirijsku osnovu sopstvenog zaključivanja i može voditi pogrešnim zaključcima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liminacija “nepoželjnih” hipoteza, iz straha ili sramote, vodi u blokadu i onemogućava rast saznanja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liminacija “nepoželjnih” zaključaka, skrivanje ili ignorisanje istine, vodi u zatucanost (pretvara nauku u ne-nauku)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Komplikovano je a ponekad i nemoguće izvagati naučne i lične/društvene ciljeve, interese i vrednosti?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="" xmlns:a16="http://schemas.microsoft.com/office/drawing/2014/main" id="{6B17078D-AEB7-4DA0-8DD8-72D901488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a li sve ovo znači da nam treba eksterni nadzor ili strožija “interna kontrola”?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FE4EB7-BD21-42C6-88F7-B5D4D1F38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roblem: atmosfera nadzora i kontrole suprotna je autonomiji načnoistraživačkog rada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Naučnici kao celina ne čine neku definisanu, društveno priznatu odn. licencirana profesiju (poput medicine ili prava) ali to ne znači da nemamo </a:t>
            </a:r>
            <a:r>
              <a:rPr lang="sr-Latn-RS" dirty="0" smtClean="0">
                <a:latin typeface="Cambria" pitchFamily="18" charset="0"/>
              </a:rPr>
              <a:t>samoregulaciju – imamo čak i poseban zakon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Univerzitetima, institutima i naučnim </a:t>
            </a:r>
            <a:r>
              <a:rPr lang="sr-Latn-RS" dirty="0" smtClean="0">
                <a:latin typeface="Cambria" pitchFamily="18" charset="0"/>
              </a:rPr>
              <a:t>društvima </a:t>
            </a:r>
            <a:r>
              <a:rPr lang="sr-Latn-RS" dirty="0">
                <a:latin typeface="Cambria" pitchFamily="18" charset="0"/>
              </a:rPr>
              <a:t>je povereno da vode računa o etici naučnoistraživačkog i nastavnog rada, u okviru Ustavom i zakonima definisane autonomije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4CC2C2-1A23-4E7F-967D-C40DC258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sr-Latn-RS" sz="3200" dirty="0">
                <a:latin typeface="Cambria" pitchFamily="18" charset="0"/>
              </a:rPr>
              <a:t>Uže-metodološki zaključak: metodolozi nisu ni pronalazači, ni detektivi, već mislioci i savetodavci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CE8A5A-A5FF-4FC0-A139-B0D9D4665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odlučite ne samo da primenjujete metode već i da ih kao metodolozi proučavate, imajte na umu da se naukom ne može upravljati (a da ostane nauka), ona se ne sme nadzirati i naučnici nisu službenici ideologije – kada dođe do toga, nauka više nije zdrava nauka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ve je to, naravno, moguće, ali nema prave nauke bez slobode, kao što ni slobode nema bez odgovornosti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 tom smislu, kada smatrate da Vas propisi koji regulišu etiku istraživanja </a:t>
            </a:r>
            <a:r>
              <a:rPr lang="sr-Latn-RS" dirty="0" smtClean="0">
                <a:latin typeface="Cambria" pitchFamily="18" charset="0"/>
              </a:rPr>
              <a:t>ograničavaju i „guše“, </a:t>
            </a:r>
            <a:r>
              <a:rPr lang="sr-Latn-RS" dirty="0">
                <a:latin typeface="Cambria" pitchFamily="18" charset="0"/>
              </a:rPr>
              <a:t>setite se da Vam oni istovremeno definišu i polje u kojem možete da budete slobodni, u skladu s poverenom autonomijom naučnoistraživačkog rada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72060B-9EB2-43F1-958E-9D886EB1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Opšteistraživački zaključci/</a:t>
            </a:r>
            <a:br>
              <a:rPr lang="sr-Latn-RS" dirty="0"/>
            </a:br>
            <a:r>
              <a:rPr lang="sr-Latn-RS" dirty="0"/>
              <a:t>rekapitulacija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DF4233-10A4-4214-9BB8-38129459B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Istraživanje nije nešto što se „samo dogodi“ – kao što ga planiramo u metodskom smislu, ono je regulisano i u etičkom (pa i političkom) smislu</a:t>
            </a:r>
          </a:p>
          <a:p>
            <a:r>
              <a:rPr lang="sr-Latn-RS" dirty="0"/>
              <a:t>Može nam se učiniti da etička regulacija istraživanja smanjuje našu slobodu kao istraživača ali zapitajmo se – odakle nama uopšte pravo da proučavamo druge? Zašto nas oni puštaju u svoje živote? </a:t>
            </a:r>
          </a:p>
          <a:p>
            <a:r>
              <a:rPr lang="sr-Latn-RS" dirty="0"/>
              <a:t>Istraživanja vršimo u skladu s poverenim nadležnostima – ratifikovani međunarodni sporazumi, Ustav i zakoni garantuju nam autonomiju univerzitetskog i naučnog rada, dok mi za uzvrat garantujemo da ćemo se etički samoegulisati</a:t>
            </a:r>
          </a:p>
          <a:p>
            <a:r>
              <a:rPr lang="sr-Latn-RS" dirty="0"/>
              <a:t>Stanovništvo nam veruje i „podrazumeva“ da možemo i treba da ih proučavamo ali i da im nećemo naneti štetu (pretpostavka zakonitosti; pretpostavka benevolentosti)</a:t>
            </a:r>
          </a:p>
          <a:p>
            <a:r>
              <a:rPr lang="sr-Latn-RS" dirty="0"/>
              <a:t>Mi, dakle, imamo dužnosti prema nauci uopšte i prema instituciji u okviru koje istražujemo, zahvaljujući kojima uopšte imamo istraživačku „licencu“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7530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DCA650-03F0-4205-B88F-B1965766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18F335-4F05-47E7-8C76-84DB61DCA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Dužnosti su brojne, ali najvažnija (u ovom kontekstu) jeste da poštujemo etičke kodekse (ili, ako ne postoje kodeksi, smernice, odluke i sl.) koji regulišu etiku istraživanja na našem Fakultetu, Univerzitetu i u našoj naučnoj disciplini (etičku regulativu često usvajaju naučna društva)</a:t>
            </a:r>
          </a:p>
          <a:p>
            <a:endParaRPr lang="sr-Latn-RS" dirty="0"/>
          </a:p>
          <a:p>
            <a:r>
              <a:rPr lang="sr-Latn-RS" dirty="0"/>
              <a:t>Iako se razlikuju međusobno, svi etički propisi definišu nekoliko osnovnih elemenata o kojima treba da vodimo računa </a:t>
            </a:r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391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4058BF-5331-4C2F-970C-566A5F9F6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104D376-341F-427F-8A8E-C03D631CF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/>
              <a:t>Osnovni elementi etičke regulacije: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Latn-RS" dirty="0"/>
              <a:t>Šta se smatra apsolutno zabranjenim u istraživanjima (ovim pitanjem, u istorijskom smislu, i započinje etička regulacija nauke)</a:t>
            </a:r>
          </a:p>
          <a:p>
            <a:r>
              <a:rPr lang="sr-Latn-RS" dirty="0"/>
              <a:t>Ko je nadležan za etičku procenu projekta istraživanja ili neke etički sporne situacije tokom samog istraživanja (npr. </a:t>
            </a:r>
            <a:r>
              <a:rPr lang="sr-Latn-RS" dirty="0" smtClean="0"/>
              <a:t>Etički </a:t>
            </a:r>
            <a:r>
              <a:rPr lang="sr-Latn-RS" dirty="0"/>
              <a:t>odbor </a:t>
            </a:r>
            <a:r>
              <a:rPr lang="sr-Latn-RS" dirty="0" smtClean="0"/>
              <a:t>Fakulteta</a:t>
            </a:r>
            <a:r>
              <a:rPr lang="sr-Latn-RS" dirty="0"/>
              <a:t>)</a:t>
            </a:r>
          </a:p>
          <a:p>
            <a:r>
              <a:rPr lang="sr-Latn-RS" dirty="0"/>
              <a:t>Šta čini informisani pristanak, posebno u slučaju vulnerabilnih, nekompetentnih ili na drugi način </a:t>
            </a:r>
            <a:r>
              <a:rPr lang="sr-Latn-RS" dirty="0" smtClean="0"/>
              <a:t>zavisnih </a:t>
            </a:r>
            <a:r>
              <a:rPr lang="sr-Latn-RS" dirty="0"/>
              <a:t>ispitanika</a:t>
            </a:r>
          </a:p>
          <a:p>
            <a:r>
              <a:rPr lang="sr-Latn-RS" dirty="0"/>
              <a:t>Koje su granice poverljvosti (privatnosti) saznanja stečenih istraživanjem (ograničena poverljivost)</a:t>
            </a:r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8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6C5BA225-48B5-4C9A-A327-E30971E85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K</a:t>
            </a:r>
            <a:r>
              <a:rPr lang="sr-Latn-RS" altLang="en-US" sz="3600" dirty="0">
                <a:latin typeface="Cambria" panose="02040503050406030204" pitchFamily="18" charset="0"/>
              </a:rPr>
              <a:t>ljučna pitanja metodologije proširene etičkom i političkom analizom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A52233-71E1-4F74-9FB0-730857929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Da li je naučnik (istraživač) društveno odgovorno zanimanje</a:t>
            </a:r>
            <a:r>
              <a:rPr lang="en-US" sz="3500" dirty="0">
                <a:latin typeface="Cambria" pitchFamily="18" charset="0"/>
              </a:rPr>
              <a:t>? </a:t>
            </a:r>
            <a:endParaRPr lang="sr-Latn-RS" sz="3500" dirty="0">
              <a:latin typeface="Cambria" pitchFamily="18" charset="0"/>
            </a:endParaRPr>
          </a:p>
          <a:p>
            <a:pPr>
              <a:defRPr/>
            </a:pPr>
            <a:endParaRPr lang="sr-Latn-RS" sz="3500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3500" dirty="0">
                <a:latin typeface="Cambria" pitchFamily="18" charset="0"/>
              </a:rPr>
              <a:t>Ako jeste, kome treba da budemo odgovorni:</a:t>
            </a:r>
          </a:p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ličnim ili grupnim nazorima, </a:t>
            </a:r>
          </a:p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kodeksu naučnog društva ili akademske institucije,</a:t>
            </a:r>
          </a:p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„javnosti“, „društvenom moralu“, zvaničnoj ideologiji,</a:t>
            </a:r>
          </a:p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 zakonodavstu (nacionalnom i međunarodnom)...?</a:t>
            </a:r>
            <a:r>
              <a:rPr lang="en-US" sz="3500" dirty="0">
                <a:latin typeface="Cambria" pitchFamily="18" charset="0"/>
              </a:rPr>
              <a:t> </a:t>
            </a:r>
            <a:endParaRPr lang="sr-Latn-RS" sz="3500" dirty="0">
              <a:latin typeface="Cambria" pitchFamily="18" charset="0"/>
            </a:endParaRPr>
          </a:p>
          <a:p>
            <a:pPr>
              <a:defRPr/>
            </a:pPr>
            <a:endParaRPr lang="sr-Latn-RS" sz="3800" dirty="0">
              <a:latin typeface="Cambria" pitchFamily="18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E57C33-0F80-46E7-BA43-308C3F3CB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8E4675-986A-4759-BC90-6FDF35B7C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Na koji način se obezbeđuje poverljivost istraživačkih informacija</a:t>
            </a:r>
          </a:p>
          <a:p>
            <a:r>
              <a:rPr lang="sr-Latn-RS" dirty="0"/>
              <a:t>Sleđenje principa činjenja dobra i izbegavanja da se naudi drugima</a:t>
            </a:r>
          </a:p>
          <a:p>
            <a:r>
              <a:rPr lang="sr-Latn-RS" dirty="0"/>
              <a:t>Definisanje integriteta istraživača, istraživanja i nauke u celini (pitanja zabrane plagiranja i fabrikovanja, poštovanja ugleda institucija i poslovnih zahteva organizacija i sl.)</a:t>
            </a:r>
          </a:p>
          <a:p>
            <a:r>
              <a:rPr lang="sr-Latn-RS" dirty="0"/>
              <a:t>Kako izvagati korist i štetu za </a:t>
            </a:r>
            <a:r>
              <a:rPr lang="sr-Latn-RS" dirty="0" smtClean="0"/>
              <a:t>ispitanike, </a:t>
            </a:r>
            <a:r>
              <a:rPr lang="sr-Latn-RS" dirty="0"/>
              <a:t>u odnosu na one za institucije i </a:t>
            </a:r>
            <a:r>
              <a:rPr lang="sr-Latn-RS" dirty="0" smtClean="0"/>
              <a:t>struku, </a:t>
            </a:r>
            <a:r>
              <a:rPr lang="sr-Latn-RS" dirty="0"/>
              <a:t>takođe nije prepušteno pojedinačnim istraživačima</a:t>
            </a:r>
          </a:p>
          <a:p>
            <a:r>
              <a:rPr lang="sr-Latn-RS" dirty="0"/>
              <a:t>Da li i pod kojim uslovima pristati na cenzuru?</a:t>
            </a:r>
          </a:p>
          <a:p>
            <a:r>
              <a:rPr lang="sr-Latn-RS" dirty="0"/>
              <a:t>Da li i pod kojim uslovima učestvovati u naručenim istraživanjima? 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942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94EAC1-D1C0-436B-AF07-4D1D2C3F5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Razmislite o sledećoj tezi kada promišljate odnos etike istraživanja prema ostalim aspektima metodologije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0D510C-4A9C-4E57-8B11-C1BC6DE67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endParaRPr lang="sr-Latn-RS" dirty="0"/>
          </a:p>
          <a:p>
            <a:pPr marL="0" indent="0">
              <a:buNone/>
            </a:pPr>
            <a:r>
              <a:rPr lang="sr-Latn-RS" dirty="0"/>
              <a:t>Nije samo istorija „učiteljica života“, to je i </a:t>
            </a:r>
            <a:r>
              <a:rPr lang="sr-Latn-RS" dirty="0" smtClean="0"/>
              <a:t>metodologija (proširena etikom istraživanja i politikom znanja).</a:t>
            </a: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smtClean="0"/>
              <a:t>I ne zaboravite da čitate literaturu i pitate o onome što Vam nije jasno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/>
              <a:t>milmil@f.bg.ac.rs</a:t>
            </a:r>
          </a:p>
        </p:txBody>
      </p:sp>
    </p:spTree>
    <p:extLst>
      <p:ext uri="{BB962C8B-B14F-4D97-AF65-F5344CB8AC3E}">
        <p14:creationId xmlns:p14="http://schemas.microsoft.com/office/powerpoint/2010/main" val="3548399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B6D27A-B71E-4E20-93E8-1E473DF4A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EA5BBB-F05B-49E5-9138-278A39F94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Prošireni pojam metodologije obuhvata etičke probleme, etičke propise i pitanja povezana s politikom znanja: 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Kako etička i politička </a:t>
            </a:r>
            <a:r>
              <a:rPr lang="sr-Latn-RS" dirty="0" smtClean="0">
                <a:latin typeface="Cambria" pitchFamily="18" charset="0"/>
              </a:rPr>
              <a:t>pitanja </a:t>
            </a:r>
            <a:r>
              <a:rPr lang="sr-Latn-RS" dirty="0">
                <a:latin typeface="Cambria" pitchFamily="18" charset="0"/>
              </a:rPr>
              <a:t>utiču na navodno vrednosno-neutralnu nauku?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Kako da postupite kada ste suočeni s moralno relevantnim problemima tokom istraživanja?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Da li da dozvolite da etički propisi utiču na izbor teme, dizajn istraživanja odnose sa informantima, pisanje zaključaka i dr?</a:t>
            </a:r>
            <a:endParaRPr lang="en-US" dirty="0">
              <a:latin typeface="Cambri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7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5B65367F-7173-4B83-8783-E4A344795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/>
              <a:t>...</a:t>
            </a:r>
            <a:endParaRPr lang="en-US" altLang="en-US"/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FFC902C1-7D21-458A-9CE3-15D970B359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sr-Latn-RS" altLang="en-US" sz="2400" dirty="0">
                <a:latin typeface="Cambria" panose="02040503050406030204" pitchFamily="18" charset="0"/>
              </a:rPr>
              <a:t>Da li su objektivnost i moral povezani</a:t>
            </a:r>
            <a:r>
              <a:rPr lang="en-US" altLang="en-US" sz="2400" dirty="0">
                <a:latin typeface="Cambria" panose="02040503050406030204" pitchFamily="18" charset="0"/>
              </a:rPr>
              <a:t>? 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r>
              <a:rPr lang="sr-Latn-RS" altLang="en-US" sz="2400" dirty="0">
                <a:latin typeface="Cambria" panose="02040503050406030204" pitchFamily="18" charset="0"/>
              </a:rPr>
              <a:t>Da li da prekinete istraživanje kada se suočite s nečim što ne smatrate moralnim?</a:t>
            </a:r>
            <a:r>
              <a:rPr lang="en-US" altLang="en-US" sz="2400" dirty="0">
                <a:latin typeface="Cambria" panose="02040503050406030204" pitchFamily="18" charset="0"/>
              </a:rPr>
              <a:t> 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r>
              <a:rPr lang="sr-Latn-RS" altLang="en-US" sz="2400" dirty="0">
                <a:latin typeface="Cambria" panose="02040503050406030204" pitchFamily="18" charset="0"/>
              </a:rPr>
              <a:t>Da li i kada intervenisati</a:t>
            </a:r>
            <a:r>
              <a:rPr lang="en-US" altLang="en-US" sz="2400" dirty="0">
                <a:latin typeface="Cambria" panose="02040503050406030204" pitchFamily="18" charset="0"/>
              </a:rPr>
              <a:t>? 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r>
              <a:rPr lang="sr-Latn-RS" altLang="en-US" sz="2400" dirty="0">
                <a:latin typeface="Cambria" panose="02040503050406030204" pitchFamily="18" charset="0"/>
              </a:rPr>
              <a:t>Da li su prekid istraživanja ili intervencija jedine raspoložive opcije</a:t>
            </a:r>
            <a:r>
              <a:rPr lang="en-US" altLang="en-US" sz="2400" dirty="0">
                <a:latin typeface="Cambria" panose="02040503050406030204" pitchFamily="18" charset="0"/>
              </a:rPr>
              <a:t>? 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r>
              <a:rPr lang="sr-Latn-RS" altLang="en-US" sz="2400" dirty="0">
                <a:latin typeface="Cambria" panose="02040503050406030204" pitchFamily="18" charset="0"/>
              </a:rPr>
              <a:t>S kim se konsultovati</a:t>
            </a:r>
            <a:r>
              <a:rPr lang="en-US" altLang="en-US" sz="2400" dirty="0">
                <a:latin typeface="Cambria" panose="02040503050406030204" pitchFamily="18" charset="0"/>
              </a:rPr>
              <a:t>?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r>
              <a:rPr lang="en-US" altLang="en-US" sz="2400" b="1" dirty="0">
                <a:latin typeface="Cambria" panose="02040503050406030204" pitchFamily="18" charset="0"/>
              </a:rPr>
              <a:t>K</a:t>
            </a:r>
            <a:r>
              <a:rPr lang="sr-Latn-RS" altLang="en-US" sz="2400" b="1" dirty="0">
                <a:latin typeface="Cambria" panose="02040503050406030204" pitchFamily="18" charset="0"/>
              </a:rPr>
              <a:t>ljučna poenta – metodologija koja ignoriše društvene (etičke i političke) kontekste proizvodnje i primene nauke nije potpuna – ona ne vidi, ne razume, pa ni ne </a:t>
            </a:r>
            <a:r>
              <a:rPr lang="sr-Latn-RS" altLang="en-US" sz="2400" b="1" dirty="0" smtClean="0">
                <a:latin typeface="Cambria" panose="02040503050406030204" pitchFamily="18" charset="0"/>
              </a:rPr>
              <a:t>objašnjava, dakle ne </a:t>
            </a:r>
            <a:r>
              <a:rPr lang="sr-Latn-RS" altLang="en-US" sz="2400" b="1" dirty="0">
                <a:latin typeface="Cambria" panose="02040503050406030204" pitchFamily="18" charset="0"/>
              </a:rPr>
              <a:t>može da </a:t>
            </a:r>
            <a:r>
              <a:rPr lang="sr-Latn-RS" altLang="en-US" sz="2400" b="1" dirty="0" smtClean="0">
                <a:latin typeface="Cambria" panose="02040503050406030204" pitchFamily="18" charset="0"/>
              </a:rPr>
              <a:t>normira, </a:t>
            </a:r>
            <a:r>
              <a:rPr lang="sr-Latn-RS" altLang="en-US" sz="2400" b="1" dirty="0">
                <a:latin typeface="Cambria" panose="02040503050406030204" pitchFamily="18" charset="0"/>
              </a:rPr>
              <a:t>stvarno ponašanje naučnika i ostaje na nivou fiktivnih apstraktnih </a:t>
            </a:r>
            <a:r>
              <a:rPr lang="sr-Latn-RS" altLang="en-US" sz="2400" b="1" dirty="0" smtClean="0">
                <a:latin typeface="Cambria" panose="02040503050406030204" pitchFamily="18" charset="0"/>
              </a:rPr>
              <a:t>modela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en-US" altLang="en-US" sz="24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B15A6306-C56E-4648-A1EC-6B5858D4D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latin typeface="Cambria" panose="02040503050406030204" pitchFamily="18" charset="0"/>
              </a:rPr>
              <a:t>Stilovi odn</a:t>
            </a:r>
            <a:r>
              <a:rPr lang="sr-Latn-RS" altLang="en-US" sz="3600">
                <a:latin typeface="Cambria" panose="02040503050406030204" pitchFamily="18" charset="0"/>
              </a:rPr>
              <a:t>ošenja prema problemima</a:t>
            </a:r>
            <a:endParaRPr lang="en-US" altLang="en-US" sz="3600">
              <a:latin typeface="Cambria" panose="02040503050406030204" pitchFamily="18" charset="0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FB7675B2-D849-4C29-A267-6BCDFF038A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K</a:t>
            </a:r>
            <a:r>
              <a:rPr lang="sr-Latn-RS" altLang="en-US" dirty="0">
                <a:latin typeface="Cambria" panose="02040503050406030204" pitchFamily="18" charset="0"/>
              </a:rPr>
              <a:t>onzervativni/revolucionarni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K</a:t>
            </a:r>
            <a:r>
              <a:rPr lang="sr-Latn-RS" altLang="en-US" dirty="0">
                <a:latin typeface="Cambria" panose="02040503050406030204" pitchFamily="18" charset="0"/>
              </a:rPr>
              <a:t>onstruktivni/destruktivni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K</a:t>
            </a:r>
            <a:r>
              <a:rPr lang="sr-Latn-RS" altLang="en-US" dirty="0">
                <a:latin typeface="Cambria" panose="02040503050406030204" pitchFamily="18" charset="0"/>
              </a:rPr>
              <a:t>olektivni/i</a:t>
            </a:r>
            <a:r>
              <a:rPr lang="en-US" altLang="en-US" dirty="0">
                <a:latin typeface="Cambria" panose="02040503050406030204" pitchFamily="18" charset="0"/>
              </a:rPr>
              <a:t>n</a:t>
            </a:r>
            <a:r>
              <a:rPr lang="sr-Latn-RS" altLang="en-US" dirty="0">
                <a:latin typeface="Cambria" panose="02040503050406030204" pitchFamily="18" charset="0"/>
              </a:rPr>
              <a:t>dvididualni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I</a:t>
            </a:r>
            <a:r>
              <a:rPr lang="sr-Latn-RS" altLang="en-US" dirty="0">
                <a:latin typeface="Cambria" panose="02040503050406030204" pitchFamily="18" charset="0"/>
              </a:rPr>
              <a:t>nstitucionalni/van-institucionalni</a:t>
            </a:r>
          </a:p>
          <a:p>
            <a:pPr eaLnBrk="1" hangingPunct="1"/>
            <a:endParaRPr lang="sr-Latn-R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AA6AB864-836C-467D-A659-33F7BD84F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/>
              <a:t>...</a:t>
            </a:r>
            <a:endParaRPr lang="en-US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="" xmlns:a16="http://schemas.microsoft.com/office/drawing/2014/main" id="{7B71CA43-E645-492D-B44E-592DD1CDBC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S</a:t>
            </a:r>
            <a:r>
              <a:rPr lang="sr-Latn-RS" altLang="en-US" dirty="0">
                <a:latin typeface="Cambria" panose="02040503050406030204" pitchFamily="18" charset="0"/>
              </a:rPr>
              <a:t>vaki od stilova odnošenja prema problemima može se sagledati u odnosu na metodološke izbore: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ozitivizam/Konstruktivizam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 smtClean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ambria" panose="02040503050406030204" pitchFamily="18" charset="0"/>
              </a:rPr>
              <a:t>R</a:t>
            </a:r>
            <a:r>
              <a:rPr lang="sr-Latn-RS" altLang="en-US" dirty="0">
                <a:latin typeface="Cambria" panose="02040503050406030204" pitchFamily="18" charset="0"/>
              </a:rPr>
              <a:t>ealizam/Antirealizam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 smtClean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 smtClean="0">
                <a:latin typeface="Cambria" panose="02040503050406030204" pitchFamily="18" charset="0"/>
              </a:rPr>
              <a:t>Esencijalizam/Relativizam </a:t>
            </a:r>
            <a:r>
              <a:rPr lang="sr-Latn-RS" altLang="en-US" dirty="0">
                <a:latin typeface="Cambria" panose="02040503050406030204" pitchFamily="18" charset="0"/>
              </a:rPr>
              <a:t>(kontekstualizam)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A5519653-4B94-474B-AEA3-9977389EC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S</a:t>
            </a:r>
            <a:r>
              <a:rPr lang="sr-Latn-RS" altLang="en-US" sz="3600" dirty="0">
                <a:latin typeface="Cambria" panose="02040503050406030204" pitchFamily="18" charset="0"/>
              </a:rPr>
              <a:t>tandardni pogled na nauku (i na metodologiju)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F61813-5101-4676-924E-6B4EDFB1E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Nauka je, tradicionalno posmatrano: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olitički nezainteresovana (prema ciljevima i interesima)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Moralno indiferentna (prema vrednostima)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  <a:defRPr/>
            </a:pPr>
            <a:r>
              <a:rPr lang="sr-Latn-RS" dirty="0">
                <a:latin typeface="Cambria" pitchFamily="18" charset="0"/>
              </a:rPr>
              <a:t>Izvor tradicionalističke metodološke greške – pozitivizam, metodološki monizam (redukcionizam, fizikalizam)... </a:t>
            </a:r>
          </a:p>
          <a:p>
            <a:pPr marL="514350" indent="-51435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  <a:defRPr/>
            </a:pPr>
            <a:r>
              <a:rPr lang="sr-Latn-RS" dirty="0">
                <a:latin typeface="Cambria" pitchFamily="18" charset="0"/>
              </a:rPr>
              <a:t>Posledica tradicionalnog pogleda na etiku i politiku nauke: redukcija metodologije na logiku i kopiranje praksi laboratorijskih nauka (koje su i same u tom slučaju uglavnom umišljene a ne opisane i protumačene na osnovu stvarnog </a:t>
            </a:r>
            <a:r>
              <a:rPr lang="sr-Latn-RS" dirty="0" smtClean="0">
                <a:latin typeface="Cambria" pitchFamily="18" charset="0"/>
              </a:rPr>
              <a:t>ponašanja </a:t>
            </a:r>
            <a:r>
              <a:rPr lang="sr-Latn-RS" dirty="0">
                <a:latin typeface="Cambria" pitchFamily="18" charset="0"/>
              </a:rPr>
              <a:t>prirodnih naučnika)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3115</Words>
  <Application>Microsoft Office PowerPoint</Application>
  <PresentationFormat>Custom</PresentationFormat>
  <Paragraphs>310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Opšta metodologija etnologije i antropologije  Etika naučnoistraživačkog rada</vt:lpstr>
      <vt:lpstr>Šta se ovde podrazumeva pod “etikom”?</vt:lpstr>
      <vt:lpstr>A šta je “politika” u ovom kontekstu?</vt:lpstr>
      <vt:lpstr>Ključna pitanja metodologije proširene etičkom i političkom analizom</vt:lpstr>
      <vt:lpstr>...</vt:lpstr>
      <vt:lpstr>...</vt:lpstr>
      <vt:lpstr>Stilovi odnošenja prema problemima</vt:lpstr>
      <vt:lpstr>...</vt:lpstr>
      <vt:lpstr>Standardni pogled na nauku (i na metodologiju)</vt:lpstr>
      <vt:lpstr>“Naučnost”, objektivnost i moral</vt:lpstr>
      <vt:lpstr>“Naučnost” i autoritet DHN</vt:lpstr>
      <vt:lpstr>Podsetnik o objektivnosti/subjektivnosti</vt:lpstr>
      <vt:lpstr>Pozitivistička dekontekstualizacija – upravo suprotno smislu nauka o čoveku</vt:lpstr>
      <vt:lpstr>Etička prevencija</vt:lpstr>
      <vt:lpstr>Podvrgavanje regulativi vs.  moralno postupanje</vt:lpstr>
      <vt:lpstr>Odgovornost – prema etičkoj regulativi ili prema moralu? Čijem moralu?</vt:lpstr>
      <vt:lpstr>Kada bi trebalo prekinuti istraživanje?</vt:lpstr>
      <vt:lpstr>Da li uopšte prekinuti istraživanje?</vt:lpstr>
      <vt:lpstr>Šta u ovom kontekstu uopšte znači “odgovornost”?</vt:lpstr>
      <vt:lpstr>Akademski integritet</vt:lpstr>
      <vt:lpstr>Profesionalni integritet</vt:lpstr>
      <vt:lpstr>Institucionalni integritet</vt:lpstr>
      <vt:lpstr>Odgovornost prema proučavanima</vt:lpstr>
      <vt:lpstr>Društvena odgovornost društvenih naučnika</vt:lpstr>
      <vt:lpstr>Pauza</vt:lpstr>
      <vt:lpstr>Najčešće zloupotrebe, prevare i greške u diplomskom istraživanju</vt:lpstr>
      <vt:lpstr>Fabrikovanje podataka</vt:lpstr>
      <vt:lpstr>Falsifikovanje i „štimovanje“ podataka</vt:lpstr>
      <vt:lpstr>Plagiranje nalaza</vt:lpstr>
      <vt:lpstr>Plagiranje tuđih interpretacija</vt:lpstr>
      <vt:lpstr>Lažno autorstvo</vt:lpstr>
      <vt:lpstr>A sada da odahnemo:  99% nauke je oslanjanje na prethodnike i dijalog s njima</vt:lpstr>
      <vt:lpstr>(auto)cenzura</vt:lpstr>
      <vt:lpstr>Direktne metodske posledice (auto)cenzure</vt:lpstr>
      <vt:lpstr>Da li sve ovo znači da nam treba eksterni nadzor ili strožija “interna kontrola”?</vt:lpstr>
      <vt:lpstr>Uže-metodološki zaključak: metodolozi nisu ni pronalazači, ni detektivi, već mislioci i savetodavci</vt:lpstr>
      <vt:lpstr>Opšteistraživački zaključci/ rekapitulacija</vt:lpstr>
      <vt:lpstr>...</vt:lpstr>
      <vt:lpstr>...</vt:lpstr>
      <vt:lpstr>...</vt:lpstr>
      <vt:lpstr>Razmislite o sledećoj tezi kada promišljate odnos etike istraživanja prema ostalim aspektima metodologije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EA</cp:lastModifiedBy>
  <cp:revision>86</cp:revision>
  <dcterms:created xsi:type="dcterms:W3CDTF">2018-12-14T13:13:24Z</dcterms:created>
  <dcterms:modified xsi:type="dcterms:W3CDTF">2021-01-16T17:22:35Z</dcterms:modified>
</cp:coreProperties>
</file>