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ja Nikolic" userId="9f052686ef44c7c1" providerId="LiveId" clId="{EBBC0DB0-53B2-4364-A7E7-0DB5D53A5D1E}"/>
    <pc:docChg chg="modSld">
      <pc:chgData name="Natalija Nikolic" userId="9f052686ef44c7c1" providerId="LiveId" clId="{EBBC0DB0-53B2-4364-A7E7-0DB5D53A5D1E}" dt="2024-03-02T18:25:04.436" v="74" actId="20577"/>
      <pc:docMkLst>
        <pc:docMk/>
      </pc:docMkLst>
      <pc:sldChg chg="modSp mod">
        <pc:chgData name="Natalija Nikolic" userId="9f052686ef44c7c1" providerId="LiveId" clId="{EBBC0DB0-53B2-4364-A7E7-0DB5D53A5D1E}" dt="2024-03-02T18:15:23.228" v="20" actId="20577"/>
        <pc:sldMkLst>
          <pc:docMk/>
          <pc:sldMk cId="2253375907" sldId="258"/>
        </pc:sldMkLst>
        <pc:spChg chg="mod">
          <ac:chgData name="Natalija Nikolic" userId="9f052686ef44c7c1" providerId="LiveId" clId="{EBBC0DB0-53B2-4364-A7E7-0DB5D53A5D1E}" dt="2024-03-02T18:15:23.228" v="20" actId="20577"/>
          <ac:spMkLst>
            <pc:docMk/>
            <pc:sldMk cId="2253375907" sldId="258"/>
            <ac:spMk id="3" creationId="{6ABCBAD9-74D7-37DF-DEE9-384705D0CA38}"/>
          </ac:spMkLst>
        </pc:spChg>
      </pc:sldChg>
      <pc:sldChg chg="modSp mod">
        <pc:chgData name="Natalija Nikolic" userId="9f052686ef44c7c1" providerId="LiveId" clId="{EBBC0DB0-53B2-4364-A7E7-0DB5D53A5D1E}" dt="2024-03-02T18:25:04.436" v="74" actId="20577"/>
        <pc:sldMkLst>
          <pc:docMk/>
          <pc:sldMk cId="2946463128" sldId="264"/>
        </pc:sldMkLst>
        <pc:spChg chg="mod">
          <ac:chgData name="Natalija Nikolic" userId="9f052686ef44c7c1" providerId="LiveId" clId="{EBBC0DB0-53B2-4364-A7E7-0DB5D53A5D1E}" dt="2024-03-02T18:25:04.436" v="74" actId="20577"/>
          <ac:spMkLst>
            <pc:docMk/>
            <pc:sldMk cId="2946463128" sldId="264"/>
            <ac:spMk id="3" creationId="{95BD2B3F-AFA5-1989-AECB-94825A5E6DED}"/>
          </ac:spMkLst>
        </pc:spChg>
      </pc:sldChg>
      <pc:sldChg chg="modSp mod">
        <pc:chgData name="Natalija Nikolic" userId="9f052686ef44c7c1" providerId="LiveId" clId="{EBBC0DB0-53B2-4364-A7E7-0DB5D53A5D1E}" dt="2024-03-02T18:17:11.842" v="66" actId="20577"/>
        <pc:sldMkLst>
          <pc:docMk/>
          <pc:sldMk cId="1283418606" sldId="265"/>
        </pc:sldMkLst>
        <pc:spChg chg="mod">
          <ac:chgData name="Natalija Nikolic" userId="9f052686ef44c7c1" providerId="LiveId" clId="{EBBC0DB0-53B2-4364-A7E7-0DB5D53A5D1E}" dt="2024-03-02T18:17:11.842" v="66" actId="20577"/>
          <ac:spMkLst>
            <pc:docMk/>
            <pc:sldMk cId="1283418606" sldId="265"/>
            <ac:spMk id="3" creationId="{A483E8ED-4D93-575C-BE3B-9674A687FD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6DE1-0DA4-BA0D-0C98-E4D485CE2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D83AB-5206-7723-CD42-EB14417B4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78C1-41FD-CDB3-F9C0-7CA63CE0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63F7-B051-EDA6-48B0-8D08A34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3F50-2DD1-8AA5-321F-A3380B5C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4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D359-72E1-FD5C-DF07-FE521002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542C-8A13-7AE1-E3A3-2756A20F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E2DE-239A-DFBF-21A2-4CB82DA8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F40B-949C-0803-6C68-C3CF94AF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B308-96A8-4D1C-BCBF-D150866C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4B525-65A4-518F-997F-E2250302F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BA7B-D2FC-ADEB-9D2E-D0CB4C062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0E9CC-982F-E932-DF25-E479523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08FD-4AC8-E427-828C-170A3E5A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C7C0-07FD-6981-B2A0-557711C5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926C-C56A-24F0-CAB9-EF240456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0170-5E9E-189A-1508-AE0F65A6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2398-20EF-5DA7-FAC5-EAA2435D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EE6C-8789-9B43-9DDD-2A8A1E13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AFE0-8BAA-1B92-C8BE-B7BE1977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3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7B55-DE94-2529-6A54-C9AEDA6F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1DD5E-893C-0C5B-E279-389295F3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D8811-5EB5-F8FB-5A60-CB1B67E1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8A83-237C-445F-8A53-BE790B37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EEC8-5254-8E02-A1C5-F5DC146B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4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8654-8C32-853A-5D3B-C68C6ACF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E51F-23FA-E284-C412-E34F4E0DF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42A5D-A42B-B4BC-D7B0-BC55DFB1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DC702-6818-EA36-1D30-F32B6222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D34E9-BE34-87DF-298A-189CC233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BFE6A-5955-ACE4-B2E8-F0AF8C51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7A77-2395-DCF6-8753-FCF92380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44ADA-47C4-7480-3745-67781209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DABD-FA56-26C9-C80E-CD168D3EE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68767-CE60-DDEC-3F2D-8B1494AA3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2460C-FD73-68DC-EEC2-25FDB614D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ECA5-DCCE-703A-0323-FD5294B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65CF0-E835-E574-96B3-AC2EC8BD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71FBA-F52A-D9E5-E573-DD497F0E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1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F05D-E6BF-B723-24D3-693CAB6B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81FC6-F99F-0048-33A3-3EE9579E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186C4-E277-8C3F-43E1-70E90525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B2253-F153-92E3-733A-EE4F83D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30AD7-7477-77FF-962C-83390E0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82F1F-6CEC-13FA-BA9A-954AC71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808D3-4A4E-D28C-154A-42783D8A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5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0809-B6E6-663C-0684-9178B0EA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E474-5E9F-9F09-04D6-955B7381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99756-7840-38AA-D37A-18FC88BED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9E12D-1151-34E2-F5CE-78B4F7DB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8BD67-658B-CFA1-31BE-0FD399EA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1EE8-4DCD-32E0-7776-05A12C88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CB6-9D8A-FF79-375F-DC3CCA4A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0EF35-C84B-4D39-23E5-065E77027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0857A-373D-C387-AD44-B1D0AF52D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B7576-C787-0778-B5B4-58225BB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3FD4A-A4CF-883A-6949-E207BD6B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F912-505C-0D70-55E7-9EF67D61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05569-3581-B37E-8C4E-FB43A3C7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36E06-EEF6-1FF1-7AB0-EE0AF9DF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17726-F5C3-5F96-7FB1-5801D3DE0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1FA9-E2A8-4826-905D-5CCD884FD239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6E4C-978B-0476-3D45-CE53B39E6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F713-DBD6-4EA2-982C-5CC976099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B504-965A-4AE1-8C56-569A61A0A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educationcentre.eu/eng/?page_id=3856" TargetMode="External"/><Relationship Id="rId2" Type="http://schemas.openxmlformats.org/officeDocument/2006/relationships/hyperlink" Target="https://www.researchgate.net/publication/332383648_YOUTH_STUDY_SOUTHEAST_EUROPE_20182019?enrichId=rgreq-a1db99f4afacef2ad681b8b770ee3ba1-XXX&amp;enrichSource=Y292ZXJQYWdlOzMzMjM4MzY0ODtBUzo3NDY5NTU3MDk4OTQ2NTZAMTU1NTA5OTUyNzE3NA%3D%3D&amp;el=1_x_3&amp;_esc=publicationCover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E688-1C41-A835-281A-A4B38DFC1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4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FES Youth Studies, obrazovanje u zemljama u regionu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E312-09A2-9E8D-08B1-B51E9E0A9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7953"/>
            <a:ext cx="9144000" cy="1655762"/>
          </a:xfrm>
        </p:spPr>
        <p:txBody>
          <a:bodyPr/>
          <a:lstStyle/>
          <a:p>
            <a:r>
              <a:rPr lang="sr-Latn-RS" b="1" dirty="0"/>
              <a:t>Smiljka Tomanović, 2019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D38ED-6F2A-DF66-C5AD-7A080F0EFB0C}"/>
              </a:ext>
            </a:extLst>
          </p:cNvPr>
          <p:cNvSpPr txBox="1"/>
          <p:nvPr/>
        </p:nvSpPr>
        <p:spPr>
          <a:xfrm>
            <a:off x="8361680" y="5593715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Nikolić Natalija, SO20-13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EA4C-5D97-D22D-8EA0-3326E27F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Glavni nalazi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E8ED-4D93-575C-BE3B-9674A687F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Objektivni</a:t>
            </a:r>
            <a:r>
              <a:rPr lang="en-GB" dirty="0"/>
              <a:t> </a:t>
            </a:r>
            <a:r>
              <a:rPr lang="en-GB" dirty="0" err="1"/>
              <a:t>podaci</a:t>
            </a:r>
            <a:r>
              <a:rPr lang="en-GB" dirty="0"/>
              <a:t> </a:t>
            </a:r>
            <a:r>
              <a:rPr lang="en-GB" dirty="0" err="1"/>
              <a:t>pokazuju</a:t>
            </a:r>
            <a:r>
              <a:rPr lang="en-GB" dirty="0"/>
              <a:t> da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nejednakost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šansi</a:t>
            </a:r>
            <a:r>
              <a:rPr lang="en-GB" dirty="0"/>
              <a:t> </a:t>
            </a:r>
            <a:r>
              <a:rPr lang="en-GB" dirty="0" err="1"/>
              <a:t>obrazovanja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sr-Latn-RS" dirty="0"/>
              <a:t>, a mladi i dalje percipiraju uslove obrazovanja kao zadovoljavajuće</a:t>
            </a:r>
          </a:p>
          <a:p>
            <a:r>
              <a:rPr lang="sr-Latn-RS" dirty="0"/>
              <a:t>Nalazi prof. Tomanović(2019, 23):</a:t>
            </a:r>
          </a:p>
          <a:p>
            <a:pPr lvl="1">
              <a:buFont typeface="+mj-lt"/>
              <a:buAutoNum type="arabicPeriod"/>
            </a:pPr>
            <a:r>
              <a:rPr lang="en-GB" b="0" i="0" dirty="0" err="1">
                <a:solidFill>
                  <a:srgbClr val="0D0D0D"/>
                </a:solidFill>
                <a:effectLst/>
              </a:rPr>
              <a:t>Mladi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ljudi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iz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socijalno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ugroženih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sredina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susreću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se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značajnom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nejednakošću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u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pristupu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obrazovanju</a:t>
            </a:r>
            <a:r>
              <a:rPr lang="en-GB" b="0" i="0" dirty="0">
                <a:solidFill>
                  <a:srgbClr val="0D0D0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posebno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tercijarnom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nivou</a:t>
            </a:r>
            <a:r>
              <a:rPr lang="en-GB" b="0" i="0" dirty="0">
                <a:solidFill>
                  <a:srgbClr val="0D0D0D"/>
                </a:solidFill>
                <a:effectLst/>
              </a:rPr>
              <a:t>. </a:t>
            </a:r>
            <a:endParaRPr lang="sr-Latn-RS" b="0" i="0" dirty="0">
              <a:solidFill>
                <a:srgbClr val="0D0D0D"/>
              </a:solidFill>
              <a:effectLst/>
            </a:endParaRPr>
          </a:p>
          <a:p>
            <a:pPr lvl="1">
              <a:buFont typeface="+mj-lt"/>
              <a:buAutoNum type="arabicPeriod"/>
            </a:pPr>
            <a:r>
              <a:rPr lang="en-GB" b="0" i="0" dirty="0" err="1">
                <a:solidFill>
                  <a:srgbClr val="0D0D0D"/>
                </a:solidFill>
                <a:effectLst/>
              </a:rPr>
              <a:t>Postoji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veći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rizik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da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mladi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ljudi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iz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socijalno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ugroženih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sredina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prekinu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obrazovanje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>
                <a:solidFill>
                  <a:srgbClr val="0D0D0D"/>
                </a:solidFill>
                <a:effectLst/>
              </a:rPr>
              <a:t>pre </a:t>
            </a:r>
            <a:r>
              <a:rPr lang="sr-Latn-RS">
                <a:solidFill>
                  <a:srgbClr val="0D0D0D"/>
                </a:solidFill>
              </a:rPr>
              <a:t>završetka</a:t>
            </a:r>
            <a:r>
              <a:rPr lang="en-GB" b="0" i="0">
                <a:solidFill>
                  <a:srgbClr val="0D0D0D"/>
                </a:solidFill>
                <a:effectLst/>
              </a:rPr>
              <a:t>.</a:t>
            </a:r>
            <a:endParaRPr lang="en-GB" b="0" i="0" dirty="0">
              <a:solidFill>
                <a:srgbClr val="0D0D0D"/>
              </a:solidFill>
              <a:effectLst/>
            </a:endParaRPr>
          </a:p>
          <a:p>
            <a:pPr lvl="1">
              <a:buFont typeface="+mj-lt"/>
              <a:buAutoNum type="arabicPeriod"/>
            </a:pPr>
            <a:r>
              <a:rPr lang="en-GB" b="0" i="0" dirty="0" err="1">
                <a:solidFill>
                  <a:srgbClr val="0D0D0D"/>
                </a:solidFill>
                <a:effectLst/>
              </a:rPr>
              <a:t>Nizak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socijalno-ekonomski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status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mladih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ljudi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predstavlja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prepreku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za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postizanje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njihovog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obrazovnog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potencijala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kao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za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sticanje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potrebnih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znanja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veština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aspiracija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za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visoko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obrazovanje</a:t>
            </a:r>
            <a:r>
              <a:rPr lang="en-GB" b="0" i="0" dirty="0">
                <a:solidFill>
                  <a:srgbClr val="0D0D0D"/>
                </a:solidFill>
                <a:effectLst/>
              </a:rPr>
              <a:t>. </a:t>
            </a:r>
            <a:endParaRPr lang="sr-Latn-RS" b="0" i="0" dirty="0">
              <a:solidFill>
                <a:srgbClr val="0D0D0D"/>
              </a:solidFill>
              <a:effectLst/>
            </a:endParaRPr>
          </a:p>
          <a:p>
            <a:pPr lvl="1">
              <a:buFont typeface="+mj-lt"/>
              <a:buAutoNum type="arabicPeriod"/>
            </a:pPr>
            <a:r>
              <a:rPr lang="en-GB" b="1" i="0" dirty="0" err="1">
                <a:solidFill>
                  <a:srgbClr val="0D0D0D"/>
                </a:solidFill>
                <a:effectLst/>
              </a:rPr>
              <a:t>Nivo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zadovoljstva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obrazovanjem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u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svojoj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zemlji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povećao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>
                <a:solidFill>
                  <a:srgbClr val="0D0D0D"/>
                </a:solidFill>
                <a:effectLst/>
              </a:rPr>
              <a:t>se u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svim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zemljama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osim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Kosova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, a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značajno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u BiH,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Srbiji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Albaniji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Rumuniji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GB" b="0" i="0" dirty="0" err="1">
                <a:solidFill>
                  <a:srgbClr val="0D0D0D"/>
                </a:solidFill>
                <a:effectLst/>
              </a:rPr>
              <a:t>Postoji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veoma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rasprostranjena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percepcija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da je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korupcija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D0D0D"/>
                </a:solidFill>
                <a:effectLst/>
              </a:rPr>
              <a:t>prisutna</a:t>
            </a:r>
            <a:r>
              <a:rPr lang="en-GB" b="1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>
                <a:solidFill>
                  <a:srgbClr val="0D0D0D"/>
                </a:solidFill>
                <a:effectLst/>
              </a:rPr>
              <a:t>u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obrazovanju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svim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zemljama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Jugoistočne</a:t>
            </a:r>
            <a:r>
              <a:rPr lang="en-GB" b="0" i="0" dirty="0">
                <a:solidFill>
                  <a:srgbClr val="0D0D0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</a:rPr>
              <a:t>Evrope</a:t>
            </a:r>
            <a:r>
              <a:rPr lang="en-GB" b="0" i="0" dirty="0">
                <a:solidFill>
                  <a:srgbClr val="0D0D0D"/>
                </a:solidFill>
                <a:effectLst/>
              </a:rPr>
              <a:t>.</a:t>
            </a:r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3B01AF-8C0C-D71B-9B76-E2341263A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768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r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1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FC67-4EA8-29C8-DE44-65F1A9E4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Preporuke za javne politike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4ADF-A281-B786-8562-0DD80E19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0" i="0" dirty="0">
                <a:solidFill>
                  <a:srgbClr val="0D0D0D"/>
                </a:solidFill>
                <a:effectLst/>
                <a:latin typeface="Söhne"/>
              </a:rPr>
              <a:t>Preporuke za kreatore javnih politika u zemljama u regionu koje su učestvovale u istraživanju:</a:t>
            </a:r>
          </a:p>
          <a:p>
            <a:pPr lvl="1"/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Zemlje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treba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da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reformišu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svoje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obrazovne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socijalne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sisteme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kako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bi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obezbedile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veću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pravednost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obrazovanju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endParaRPr lang="sr-Latn-RS" b="0" i="0" dirty="0">
              <a:solidFill>
                <a:srgbClr val="0D0D0D"/>
              </a:solidFill>
              <a:effectLst/>
              <a:latin typeface="Söhne"/>
            </a:endParaRP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Da bi se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borilo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protiv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percepcije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)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koruptivnih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praksi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obrazovnim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institucijama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vlade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zemalja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regionu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trebalo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bi,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primer, da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jačaju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pravila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mehanizme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kontrole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oblasti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obrazovanja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povećaju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zastupljenost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studenata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obrazovnim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institucijama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podignu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svest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o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problemu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korupcije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nivou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međunarodnih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mreža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obrazovnih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institucija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sr-Latn-RS" dirty="0">
              <a:solidFill>
                <a:srgbClr val="0D0D0D"/>
              </a:solidFill>
              <a:latin typeface="Söhne"/>
            </a:endParaRPr>
          </a:p>
          <a:p>
            <a:pPr lvl="1"/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Obrazovni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sistemi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treba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da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budu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reformisani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kako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bi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uključili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primenjeno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znanje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i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veštine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u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kurikulumima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svim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nivoima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obrazovanja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sr-Latn-RS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9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BBB3-67A0-E1AC-7409-BC46B192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Literatura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BBEC-743F-55D1-ABAB-6D01DFC9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M. Lavrič, M. Jušić, S. Tomanović: </a:t>
            </a:r>
            <a:r>
              <a:rPr lang="sr-Latn-RS" i="1" dirty="0"/>
              <a:t>FES Youth Studies, 201</a:t>
            </a:r>
            <a:r>
              <a:rPr lang="en-GB" i="1" dirty="0"/>
              <a:t>8/19</a:t>
            </a:r>
            <a:r>
              <a:rPr lang="sr-Latn-RS" dirty="0"/>
              <a:t>.</a:t>
            </a:r>
            <a:r>
              <a:rPr lang="en-GB" dirty="0"/>
              <a:t> 2019.</a:t>
            </a:r>
            <a:r>
              <a:rPr lang="sr-Latn-RS" dirty="0"/>
              <a:t> Research Gate: </a:t>
            </a:r>
            <a:r>
              <a:rPr lang="en-GB" dirty="0">
                <a:hlinkClick r:id="rId2"/>
              </a:rPr>
              <a:t>(PDF) YOUTH STUDY SOUTHEAST EUROPE 2018/2019 (researchgate.net)</a:t>
            </a:r>
            <a:endParaRPr lang="sr-Latn-RS" dirty="0"/>
          </a:p>
          <a:p>
            <a:r>
              <a:rPr lang="pl-PL" dirty="0"/>
              <a:t>Media </a:t>
            </a:r>
            <a:r>
              <a:rPr lang="pl-PL" dirty="0" err="1"/>
              <a:t>Education</a:t>
            </a:r>
            <a:r>
              <a:rPr lang="pl-PL" dirty="0"/>
              <a:t> Centre: </a:t>
            </a:r>
            <a:r>
              <a:rPr lang="pl-PL" dirty="0" err="1"/>
              <a:t>Šta</a:t>
            </a:r>
            <a:r>
              <a:rPr lang="pl-PL" dirty="0"/>
              <a:t> je </a:t>
            </a:r>
            <a:r>
              <a:rPr lang="pl-PL" dirty="0" err="1"/>
              <a:t>Formalno</a:t>
            </a:r>
            <a:r>
              <a:rPr lang="pl-PL" dirty="0"/>
              <a:t>, </a:t>
            </a:r>
            <a:r>
              <a:rPr lang="pl-PL" dirty="0" err="1"/>
              <a:t>neformalno</a:t>
            </a:r>
            <a:r>
              <a:rPr lang="pl-PL" dirty="0"/>
              <a:t> i </a:t>
            </a:r>
            <a:r>
              <a:rPr lang="pl-PL" dirty="0" err="1"/>
              <a:t>informalno</a:t>
            </a:r>
            <a:r>
              <a:rPr lang="pl-PL" dirty="0"/>
              <a:t> </a:t>
            </a:r>
            <a:r>
              <a:rPr lang="pl-PL" dirty="0" err="1"/>
              <a:t>obrazovanje</a:t>
            </a:r>
            <a:r>
              <a:rPr lang="pl-PL" dirty="0"/>
              <a:t>?. 5. 5. 2018.</a:t>
            </a:r>
          </a:p>
          <a:p>
            <a:pPr marL="0" indent="0">
              <a:buNone/>
            </a:pPr>
            <a:r>
              <a:rPr lang="pl-PL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pl-PL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https://www.mediaeducationcentre.eu/eng/?page_id=3856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5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E503-5A21-BA2D-23FC-FCE486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FES Youth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4DC-AD8B-5734-FFAB-EA77EDE3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FES Youth Studies </a:t>
            </a:r>
            <a:r>
              <a:rPr lang="sr-Latn-RS" dirty="0"/>
              <a:t>- </a:t>
            </a:r>
            <a:r>
              <a:rPr lang="sv-SE" dirty="0"/>
              <a:t>istraživanja koja se sprovode u regionu jugoistočne Evrope na svakih par godina</a:t>
            </a:r>
            <a:endParaRPr lang="sr-Latn-RS" dirty="0"/>
          </a:p>
          <a:p>
            <a:r>
              <a:rPr lang="sr-Latn-RS" dirty="0"/>
              <a:t>SEE region – region koji je predmet istraživanja, Southeast Europe</a:t>
            </a:r>
          </a:p>
          <a:p>
            <a:pPr lvl="1"/>
            <a:r>
              <a:rPr lang="sr-Latn-RS" dirty="0"/>
              <a:t>obuhvata Srbiju, Hrvatsku, Sloveniju, Bugarsku, Rumuniju, Makedoniju, BiH, Albaniju i Kosovo.</a:t>
            </a:r>
          </a:p>
          <a:p>
            <a:r>
              <a:rPr lang="sr-Latn-RS" dirty="0"/>
              <a:t>Pregled uslova života mladih u regionu</a:t>
            </a:r>
          </a:p>
          <a:p>
            <a:r>
              <a:rPr lang="sr-Latn-RS" dirty="0"/>
              <a:t>Predmeti istraživanja: obrazovanje mladih, zaposlenje mladih, njihovo shvatanje sveta, socio-političke vrednosti i stavovi mladih, mobilnost i migracije mladih, porodice i porodične tranzicije mladih, kao i slobodno vreme i uticaj informacionih tehnologija </a:t>
            </a:r>
            <a:r>
              <a:rPr lang="sr-Latn-RS"/>
              <a:t>na život mladih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51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8A71-FE6D-8884-54E0-823645A2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Obrazovanje mladih u regionu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BAD9-74D7-37DF-DEE9-384705D0C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Smiljka Tomanović, 2019(15-24)</a:t>
            </a:r>
          </a:p>
          <a:p>
            <a:r>
              <a:rPr lang="sr-Latn-RS" dirty="0"/>
              <a:t>Pregled predmeta analize: </a:t>
            </a:r>
            <a:r>
              <a:rPr lang="sr-Latn-RS" dirty="0">
                <a:solidFill>
                  <a:srgbClr val="FF0000"/>
                </a:solidFill>
              </a:rPr>
              <a:t>jednakost u obrazovanju</a:t>
            </a:r>
            <a:r>
              <a:rPr lang="sr-Latn-RS" dirty="0"/>
              <a:t>, </a:t>
            </a:r>
            <a:r>
              <a:rPr lang="sr-Latn-RS" dirty="0">
                <a:solidFill>
                  <a:srgbClr val="FF0000"/>
                </a:solidFill>
              </a:rPr>
              <a:t>zadovoljstvo obrazovanjem</a:t>
            </a:r>
            <a:r>
              <a:rPr lang="sr-Latn-RS" dirty="0"/>
              <a:t>, </a:t>
            </a:r>
            <a:r>
              <a:rPr lang="sr-Latn-RS" dirty="0">
                <a:solidFill>
                  <a:srgbClr val="FF0000"/>
                </a:solidFill>
              </a:rPr>
              <a:t>kvalitet obrazovanja</a:t>
            </a:r>
            <a:r>
              <a:rPr lang="sr-Latn-RS" dirty="0"/>
              <a:t>(</a:t>
            </a:r>
            <a:r>
              <a:rPr lang="sr-Latn-RS" dirty="0">
                <a:solidFill>
                  <a:srgbClr val="C00000"/>
                </a:solidFill>
              </a:rPr>
              <a:t>percepcije kvaliteta obrazovanja mladih i percepcije mladih o korumpiranosti u obrazovanju</a:t>
            </a:r>
            <a:r>
              <a:rPr lang="sr-Latn-RS" dirty="0"/>
              <a:t>, </a:t>
            </a:r>
            <a:r>
              <a:rPr lang="sr-Latn-RS" dirty="0">
                <a:solidFill>
                  <a:srgbClr val="C00000"/>
                </a:solidFill>
              </a:rPr>
              <a:t>kvalitet obrazovanja u kontekstu prilagođenosti obrazovanja potrebama tržišta rada</a:t>
            </a:r>
            <a:r>
              <a:rPr lang="sr-Latn-RS" dirty="0"/>
              <a:t>)</a:t>
            </a:r>
          </a:p>
          <a:p>
            <a:r>
              <a:rPr lang="sr-Latn-RS" dirty="0"/>
              <a:t>Formalni kanali obrazovanja i dalje visoko vrednovani u državama u regionu; </a:t>
            </a:r>
            <a:r>
              <a:rPr lang="pl-PL" dirty="0"/>
              <a:t>kulturni </a:t>
            </a:r>
            <a:r>
              <a:rPr lang="pl-PL" dirty="0" err="1"/>
              <a:t>kapital</a:t>
            </a:r>
            <a:r>
              <a:rPr lang="pl-PL" dirty="0"/>
              <a:t> </a:t>
            </a:r>
            <a:r>
              <a:rPr lang="pl-PL" dirty="0" err="1"/>
              <a:t>koji</a:t>
            </a:r>
            <a:r>
              <a:rPr lang="pl-PL" dirty="0"/>
              <a:t> </a:t>
            </a:r>
            <a:r>
              <a:rPr lang="pl-PL" dirty="0" err="1"/>
              <a:t>pruža</a:t>
            </a:r>
            <a:r>
              <a:rPr lang="pl-PL" dirty="0"/>
              <a:t> </a:t>
            </a:r>
            <a:r>
              <a:rPr lang="pl-PL" dirty="0" err="1"/>
              <a:t>znanje</a:t>
            </a:r>
            <a:r>
              <a:rPr lang="pl-PL" dirty="0"/>
              <a:t> i </a:t>
            </a:r>
            <a:r>
              <a:rPr lang="pl-PL" dirty="0" err="1"/>
              <a:t>sposobnosti</a:t>
            </a:r>
            <a:r>
              <a:rPr lang="pl-PL" dirty="0"/>
              <a:t> za </a:t>
            </a:r>
            <a:r>
              <a:rPr lang="pl-PL" dirty="0" err="1"/>
              <a:t>pronalazak</a:t>
            </a:r>
            <a:r>
              <a:rPr lang="pl-PL" dirty="0"/>
              <a:t> </a:t>
            </a:r>
            <a:r>
              <a:rPr lang="pl-PL" dirty="0" err="1"/>
              <a:t>stabilnog</a:t>
            </a:r>
            <a:r>
              <a:rPr lang="pl-PL" dirty="0"/>
              <a:t> </a:t>
            </a:r>
            <a:r>
              <a:rPr lang="pl-PL" dirty="0" err="1"/>
              <a:t>zaposlenja</a:t>
            </a:r>
            <a:r>
              <a:rPr lang="pl-PL" dirty="0"/>
              <a:t>(</a:t>
            </a:r>
            <a:r>
              <a:rPr lang="pl-PL" dirty="0" err="1"/>
              <a:t>percepcija</a:t>
            </a:r>
            <a:r>
              <a:rPr lang="pl-PL" dirty="0"/>
              <a:t> </a:t>
            </a:r>
            <a:r>
              <a:rPr lang="pl-PL" dirty="0" err="1"/>
              <a:t>formalnog</a:t>
            </a:r>
            <a:r>
              <a:rPr lang="pl-PL" dirty="0"/>
              <a:t> </a:t>
            </a:r>
            <a:r>
              <a:rPr lang="pl-PL" dirty="0" err="1"/>
              <a:t>obrazovanja</a:t>
            </a:r>
            <a:r>
              <a:rPr lang="pl-PL" dirty="0"/>
              <a:t>)</a:t>
            </a:r>
          </a:p>
          <a:p>
            <a:r>
              <a:rPr lang="pl-PL" dirty="0" err="1"/>
              <a:t>Problemi</a:t>
            </a:r>
            <a:r>
              <a:rPr lang="pl-PL" dirty="0"/>
              <a:t>: </a:t>
            </a:r>
            <a:r>
              <a:rPr lang="pl-PL" dirty="0" err="1"/>
              <a:t>neadekvatna</a:t>
            </a:r>
            <a:r>
              <a:rPr lang="pl-PL" dirty="0"/>
              <a:t> </a:t>
            </a:r>
            <a:r>
              <a:rPr lang="pl-PL" dirty="0" err="1"/>
              <a:t>finansijska</a:t>
            </a:r>
            <a:r>
              <a:rPr lang="pl-PL" dirty="0"/>
              <a:t> </a:t>
            </a:r>
            <a:r>
              <a:rPr lang="pl-PL" dirty="0" err="1"/>
              <a:t>pomoć</a:t>
            </a:r>
            <a:r>
              <a:rPr lang="pl-PL" dirty="0"/>
              <a:t> </a:t>
            </a:r>
            <a:r>
              <a:rPr lang="pl-PL" dirty="0" err="1"/>
              <a:t>države</a:t>
            </a:r>
            <a:r>
              <a:rPr lang="pl-PL" dirty="0"/>
              <a:t> </a:t>
            </a:r>
            <a:r>
              <a:rPr lang="pl-PL" dirty="0" err="1"/>
              <a:t>studentima</a:t>
            </a:r>
            <a:r>
              <a:rPr lang="pl-PL" dirty="0"/>
              <a:t> i </a:t>
            </a:r>
            <a:r>
              <a:rPr lang="pl-PL" dirty="0" err="1"/>
              <a:t>nedostatak</a:t>
            </a:r>
            <a:r>
              <a:rPr lang="pl-PL" dirty="0"/>
              <a:t> </a:t>
            </a:r>
            <a:r>
              <a:rPr lang="pl-PL" dirty="0" err="1"/>
              <a:t>mogućnosti</a:t>
            </a:r>
            <a:r>
              <a:rPr lang="pl-PL" dirty="0"/>
              <a:t> </a:t>
            </a:r>
            <a:r>
              <a:rPr lang="pl-PL" dirty="0" err="1"/>
              <a:t>kombinovanja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 i </a:t>
            </a:r>
            <a:r>
              <a:rPr lang="pl-PL" dirty="0" err="1"/>
              <a:t>posla</a:t>
            </a:r>
            <a:r>
              <a:rPr lang="en-GB" dirty="0"/>
              <a:t>(</a:t>
            </a:r>
            <a:r>
              <a:rPr lang="en-GB" dirty="0" err="1"/>
              <a:t>praksi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33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400A26-DBE7-97A4-DE12-B29595A1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041" y="3533260"/>
            <a:ext cx="7508240" cy="332474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FC891-67A9-D096-B971-85360D3F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1" y="115011"/>
            <a:ext cx="8359296" cy="331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FEFBC-9DBA-D2E8-6EC0-73DAC9A872DB}"/>
              </a:ext>
            </a:extLst>
          </p:cNvPr>
          <p:cNvSpPr txBox="1"/>
          <p:nvPr/>
        </p:nvSpPr>
        <p:spPr>
          <a:xfrm>
            <a:off x="274320" y="115011"/>
            <a:ext cx="123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1. grafik,</a:t>
            </a:r>
          </a:p>
          <a:p>
            <a:r>
              <a:rPr lang="sr-Latn-RS" dirty="0"/>
              <a:t>Tomanović, 2019: 16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DEA63-4144-4B7E-11EC-8C0C7BE42036}"/>
              </a:ext>
            </a:extLst>
          </p:cNvPr>
          <p:cNvSpPr txBox="1"/>
          <p:nvPr/>
        </p:nvSpPr>
        <p:spPr>
          <a:xfrm>
            <a:off x="274320" y="3752291"/>
            <a:ext cx="123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2. grafik,</a:t>
            </a:r>
          </a:p>
          <a:p>
            <a:r>
              <a:rPr lang="sr-Latn-RS" dirty="0"/>
              <a:t>Tomanović, 2019: 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8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9824-DC73-14F2-EC75-14CBDDD1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Jednakost u obrazovanju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20A1-EE69-61FE-5B75-7F78CF12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Meri se preko </a:t>
            </a:r>
            <a:r>
              <a:rPr lang="sr-Latn-RS" dirty="0">
                <a:solidFill>
                  <a:srgbClr val="FF0000"/>
                </a:solidFill>
              </a:rPr>
              <a:t>odnosa šansi obrazovne mobilnosti </a:t>
            </a:r>
            <a:r>
              <a:rPr lang="sr-Latn-RS" dirty="0"/>
              <a:t>mladih u odnosu na njihove roditelje</a:t>
            </a:r>
          </a:p>
          <a:p>
            <a:r>
              <a:rPr lang="sr-Latn-RS" dirty="0"/>
              <a:t>Rezultati: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 err="1"/>
              <a:t>mlada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čiji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roditelji</a:t>
            </a:r>
            <a:r>
              <a:rPr lang="en-GB" dirty="0"/>
              <a:t> </a:t>
            </a:r>
            <a:r>
              <a:rPr lang="en-GB" dirty="0" err="1"/>
              <a:t>završili</a:t>
            </a:r>
            <a:r>
              <a:rPr lang="en-GB" dirty="0"/>
              <a:t> </a:t>
            </a:r>
            <a:r>
              <a:rPr lang="en-GB" dirty="0" err="1"/>
              <a:t>srednju</a:t>
            </a:r>
            <a:r>
              <a:rPr lang="en-GB" dirty="0"/>
              <a:t> </a:t>
            </a:r>
            <a:r>
              <a:rPr lang="en-GB" dirty="0" err="1"/>
              <a:t>školu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2x </a:t>
            </a:r>
            <a:r>
              <a:rPr lang="en-GB" dirty="0" err="1"/>
              <a:t>veće</a:t>
            </a:r>
            <a:r>
              <a:rPr lang="en-GB" dirty="0"/>
              <a:t> </a:t>
            </a:r>
            <a:r>
              <a:rPr lang="en-GB" dirty="0" err="1"/>
              <a:t>šanse</a:t>
            </a:r>
            <a:r>
              <a:rPr lang="en-GB" dirty="0"/>
              <a:t> u </a:t>
            </a:r>
            <a:r>
              <a:rPr lang="en-GB" dirty="0" err="1"/>
              <a:t>Sloveniji</a:t>
            </a:r>
            <a:r>
              <a:rPr lang="en-GB" dirty="0"/>
              <a:t>, 26x </a:t>
            </a:r>
            <a:r>
              <a:rPr lang="en-GB" dirty="0" err="1"/>
              <a:t>veće</a:t>
            </a:r>
            <a:r>
              <a:rPr lang="en-GB" dirty="0"/>
              <a:t> </a:t>
            </a:r>
            <a:r>
              <a:rPr lang="en-GB" dirty="0" err="1"/>
              <a:t>šanse</a:t>
            </a:r>
            <a:r>
              <a:rPr lang="en-GB" dirty="0"/>
              <a:t> u </a:t>
            </a:r>
            <a:r>
              <a:rPr lang="en-GB" dirty="0" err="1"/>
              <a:t>Bugarskoj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33x </a:t>
            </a:r>
            <a:r>
              <a:rPr lang="en-GB" dirty="0" err="1"/>
              <a:t>veće</a:t>
            </a:r>
            <a:r>
              <a:rPr lang="en-GB" dirty="0"/>
              <a:t> </a:t>
            </a:r>
            <a:r>
              <a:rPr lang="en-GB" dirty="0" err="1"/>
              <a:t>šanse</a:t>
            </a:r>
            <a:r>
              <a:rPr lang="en-GB" dirty="0"/>
              <a:t> u </a:t>
            </a:r>
            <a:r>
              <a:rPr lang="en-GB" dirty="0" err="1"/>
              <a:t>Hrvatskoj</a:t>
            </a:r>
            <a:r>
              <a:rPr lang="en-GB" dirty="0"/>
              <a:t> da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završi</a:t>
            </a:r>
            <a:r>
              <a:rPr lang="en-GB" dirty="0"/>
              <a:t> </a:t>
            </a:r>
            <a:r>
              <a:rPr lang="en-GB" dirty="0" err="1"/>
              <a:t>srednju</a:t>
            </a:r>
            <a:r>
              <a:rPr lang="en-GB" dirty="0"/>
              <a:t> </a:t>
            </a:r>
            <a:r>
              <a:rPr lang="en-GB" dirty="0" err="1"/>
              <a:t>školu</a:t>
            </a:r>
            <a:r>
              <a:rPr lang="en-GB" dirty="0"/>
              <a:t>, u </a:t>
            </a:r>
            <a:r>
              <a:rPr lang="en-GB" dirty="0" err="1"/>
              <a:t>poređenju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mladima</a:t>
            </a:r>
            <a:r>
              <a:rPr lang="en-GB" dirty="0"/>
              <a:t> </a:t>
            </a:r>
            <a:r>
              <a:rPr lang="en-GB" dirty="0" err="1"/>
              <a:t>čiji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roditelji</a:t>
            </a:r>
            <a:r>
              <a:rPr lang="en-GB" dirty="0"/>
              <a:t> </a:t>
            </a:r>
            <a:r>
              <a:rPr lang="en-GB" dirty="0" err="1"/>
              <a:t>završili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osnovnu</a:t>
            </a:r>
            <a:r>
              <a:rPr lang="en-GB" dirty="0"/>
              <a:t> </a:t>
            </a:r>
            <a:r>
              <a:rPr lang="en-GB" dirty="0" err="1"/>
              <a:t>školu</a:t>
            </a:r>
            <a:endParaRPr lang="sr-Latn-RS" dirty="0"/>
          </a:p>
          <a:p>
            <a:pPr marL="914400" lvl="1" indent="-457200">
              <a:buFont typeface="+mj-lt"/>
              <a:buAutoNum type="arabicParenR"/>
            </a:pPr>
            <a:r>
              <a:rPr lang="en-GB" dirty="0" err="1"/>
              <a:t>mnogo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veće</a:t>
            </a:r>
            <a:r>
              <a:rPr lang="en-GB" dirty="0"/>
              <a:t> </a:t>
            </a:r>
            <a:r>
              <a:rPr lang="en-GB" dirty="0" err="1"/>
              <a:t>šanse</a:t>
            </a:r>
            <a:r>
              <a:rPr lang="en-GB" dirty="0"/>
              <a:t> </a:t>
            </a:r>
            <a:r>
              <a:rPr lang="en-GB" dirty="0" err="1"/>
              <a:t>mladih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da se </a:t>
            </a:r>
            <a:r>
              <a:rPr lang="en-GB" dirty="0" err="1"/>
              <a:t>upišu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fakultet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roditelji</a:t>
            </a:r>
            <a:r>
              <a:rPr lang="en-GB" dirty="0"/>
              <a:t> </a:t>
            </a:r>
            <a:r>
              <a:rPr lang="en-GB" dirty="0" err="1"/>
              <a:t>završili</a:t>
            </a:r>
            <a:r>
              <a:rPr lang="en-GB" dirty="0"/>
              <a:t> </a:t>
            </a:r>
            <a:r>
              <a:rPr lang="en-GB" dirty="0" err="1"/>
              <a:t>fakultete</a:t>
            </a:r>
            <a:r>
              <a:rPr lang="en-GB" dirty="0"/>
              <a:t>(za 26x u </a:t>
            </a:r>
            <a:r>
              <a:rPr lang="en-GB" dirty="0" err="1"/>
              <a:t>Makedoniji</a:t>
            </a:r>
            <a:r>
              <a:rPr lang="en-GB" dirty="0"/>
              <a:t>, 100x u </a:t>
            </a:r>
            <a:r>
              <a:rPr lang="en-GB" dirty="0" err="1"/>
              <a:t>Bugarskoj</a:t>
            </a:r>
            <a:r>
              <a:rPr lang="en-GB" dirty="0"/>
              <a:t>, </a:t>
            </a:r>
            <a:r>
              <a:rPr lang="en-GB" dirty="0" err="1"/>
              <a:t>Hrv</a:t>
            </a:r>
            <a:r>
              <a:rPr lang="sr-Latn-RS" dirty="0"/>
              <a:t>atskoj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Rum</a:t>
            </a:r>
            <a:r>
              <a:rPr lang="sr-Latn-RS" dirty="0"/>
              <a:t>uniji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1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6679E-5906-DB73-194C-388D6C40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51634"/>
            <a:ext cx="4480560" cy="68063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BA6D2-F947-19A6-7220-D6BAE290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sr-Latn-RS" sz="3200" b="1" dirty="0">
                <a:solidFill>
                  <a:schemeClr val="accent2"/>
                </a:solidFill>
              </a:rPr>
              <a:t>Razlike u obrazovanju među državama u regionu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0B69-5F14-4748-078A-8CE523ED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3539220"/>
          </a:xfrm>
        </p:spPr>
        <p:txBody>
          <a:bodyPr anchor="t">
            <a:normAutofit/>
          </a:bodyPr>
          <a:lstStyle/>
          <a:p>
            <a:r>
              <a:rPr lang="sr-Latn-RS" sz="2000" dirty="0"/>
              <a:t>HDI(Human Development Index) tačnije indeksa ljudskog razvoja </a:t>
            </a:r>
            <a:r>
              <a:rPr lang="sr-Latn-RS" sz="2000" u="sng" dirty="0"/>
              <a:t>nije uzrok </a:t>
            </a:r>
            <a:r>
              <a:rPr lang="sr-Latn-RS" sz="2000" dirty="0"/>
              <a:t>razlika u obrazovanju</a:t>
            </a:r>
          </a:p>
          <a:p>
            <a:r>
              <a:rPr lang="sr-Latn-RS" sz="2000" dirty="0"/>
              <a:t>Uzrok: </a:t>
            </a:r>
            <a:r>
              <a:rPr lang="sr-Latn-RS" sz="2000" b="1" dirty="0"/>
              <a:t>(ne)dostupnost</a:t>
            </a:r>
            <a:r>
              <a:rPr lang="sr-Latn-RS" sz="2000" dirty="0"/>
              <a:t> različitih nivoa obrazovanja različitim društvenim slojevima u ovim državama</a:t>
            </a:r>
          </a:p>
          <a:p>
            <a:r>
              <a:rPr lang="sr-Latn-RS" sz="2000" dirty="0"/>
              <a:t>N</a:t>
            </a:r>
            <a:r>
              <a:rPr lang="en-GB" sz="2000" dirty="0" err="1"/>
              <a:t>ajveći</a:t>
            </a:r>
            <a:r>
              <a:rPr lang="en-GB" sz="2000" dirty="0"/>
              <a:t> </a:t>
            </a:r>
            <a:r>
              <a:rPr lang="en-GB" sz="2000" dirty="0" err="1"/>
              <a:t>rizik</a:t>
            </a:r>
            <a:r>
              <a:rPr lang="en-GB" sz="2000" dirty="0"/>
              <a:t> </a:t>
            </a:r>
            <a:r>
              <a:rPr lang="en-GB" sz="2000" dirty="0" err="1"/>
              <a:t>socijalnog</a:t>
            </a:r>
            <a:r>
              <a:rPr lang="en-GB" sz="2000" dirty="0"/>
              <a:t> </a:t>
            </a:r>
            <a:r>
              <a:rPr lang="en-GB" sz="2000" dirty="0" err="1"/>
              <a:t>isključivanja</a:t>
            </a:r>
            <a:r>
              <a:rPr lang="en-GB" sz="2000" dirty="0"/>
              <a:t> </a:t>
            </a:r>
            <a:r>
              <a:rPr lang="en-GB" sz="2000" dirty="0" err="1"/>
              <a:t>onih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najnižih</a:t>
            </a:r>
            <a:r>
              <a:rPr lang="en-GB" sz="2000" dirty="0"/>
              <a:t> </a:t>
            </a:r>
            <a:r>
              <a:rPr lang="en-GB" sz="2000" dirty="0" err="1"/>
              <a:t>klasa</a:t>
            </a:r>
            <a:r>
              <a:rPr lang="en-GB" sz="2000" dirty="0"/>
              <a:t> </a:t>
            </a:r>
            <a:r>
              <a:rPr lang="en-GB" sz="2000" dirty="0" err="1"/>
              <a:t>najveći</a:t>
            </a:r>
            <a:r>
              <a:rPr lang="en-GB" sz="2000" dirty="0"/>
              <a:t> u </a:t>
            </a:r>
            <a:r>
              <a:rPr lang="en-GB" sz="2000" dirty="0" err="1"/>
              <a:t>Bugarskoj</a:t>
            </a:r>
            <a:r>
              <a:rPr lang="en-GB" sz="2000" dirty="0"/>
              <a:t>, </a:t>
            </a:r>
            <a:r>
              <a:rPr lang="en-GB" sz="2000" dirty="0" err="1"/>
              <a:t>Rumuniji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Hrvatskoj</a:t>
            </a:r>
            <a:endParaRPr lang="sr-Latn-RS" sz="2000" dirty="0"/>
          </a:p>
          <a:p>
            <a:r>
              <a:rPr lang="sr-Latn-RS" sz="2000" dirty="0"/>
              <a:t>Varijabla – </a:t>
            </a:r>
            <a:r>
              <a:rPr lang="sr-Latn-RS" sz="2000" b="1" dirty="0">
                <a:solidFill>
                  <a:srgbClr val="FF0000"/>
                </a:solidFill>
              </a:rPr>
              <a:t>stopa napuštanja obrazovanja</a:t>
            </a:r>
          </a:p>
          <a:p>
            <a:pPr lvl="1"/>
            <a:r>
              <a:rPr lang="sr-Latn-RS" sz="1600" b="1" dirty="0"/>
              <a:t>faktori: materijalni status domaćinstva, sredina porekla pojedinca(ruralno-urbano)</a:t>
            </a:r>
          </a:p>
          <a:p>
            <a:endParaRPr lang="en-GB" sz="20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0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853550D-F840-4228-846F-6C9704F2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1AE5-E4B9-C991-95BC-62494AE8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2" r="26903" b="3"/>
          <a:stretch/>
        </p:blipFill>
        <p:spPr>
          <a:xfrm>
            <a:off x="305054" y="89338"/>
            <a:ext cx="4117280" cy="66793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7388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F7795-8DA6-FD96-EA48-CFCCCD4E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5152"/>
            <a:ext cx="4773616" cy="1065313"/>
          </a:xfrm>
        </p:spPr>
        <p:txBody>
          <a:bodyPr anchor="b">
            <a:normAutofit/>
          </a:bodyPr>
          <a:lstStyle/>
          <a:p>
            <a:pPr algn="ctr"/>
            <a:r>
              <a:rPr lang="sr-Latn-RS" sz="3200" b="1" dirty="0">
                <a:solidFill>
                  <a:schemeClr val="accent2"/>
                </a:solidFill>
              </a:rPr>
              <a:t>Zadovoljstvo uslovima obrazovanja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CB04-F43A-5B95-7FBB-955E4172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447336"/>
            <a:ext cx="4773616" cy="3315511"/>
          </a:xfrm>
        </p:spPr>
        <p:txBody>
          <a:bodyPr anchor="t">
            <a:noAutofit/>
          </a:bodyPr>
          <a:lstStyle/>
          <a:p>
            <a:r>
              <a:rPr lang="sr-Latn-RS" sz="2000" dirty="0"/>
              <a:t>Najzadovoljniji mladi iz Slovenije, Bugarske i Hrvatske(EU)</a:t>
            </a:r>
          </a:p>
          <a:p>
            <a:r>
              <a:rPr lang="sr-Latn-RS" sz="2000" dirty="0"/>
              <a:t>Najmanje zadovoljni – Srbija, Rumunija, BiH(van EU, izuzetak Rumunija); ostale države su van EU i zadovoljstvo obrazovanjem je osrednje</a:t>
            </a:r>
          </a:p>
          <a:p>
            <a:r>
              <a:rPr lang="sr-Latn-RS" sz="2000" dirty="0"/>
              <a:t>Situacija je bolja prema podacima istraživanja iz 2018-19 u odnosu na istraživanja 2011-15</a:t>
            </a:r>
          </a:p>
          <a:p>
            <a:r>
              <a:rPr lang="sr-Latn-RS" sz="2000" dirty="0"/>
              <a:t>Rezultati PISA testova takođe pokazatelji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340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B175B-FE00-7346-67E6-5BF53E43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accent2"/>
                </a:solidFill>
              </a:rPr>
              <a:t>Kvalitet obrazovanja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41BA-66EA-058B-27D9-0610CCFD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43993"/>
            <a:ext cx="3888526" cy="3732969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Percepcije mladih o korumpiranosti u obrazovanju</a:t>
            </a:r>
          </a:p>
          <a:p>
            <a:pPr lvl="1"/>
            <a:r>
              <a:rPr lang="sr-Latn-RS" sz="2000" dirty="0"/>
              <a:t>Najistaknutije mišljenje u Srbiji – ocena 4.3</a:t>
            </a:r>
          </a:p>
          <a:p>
            <a:pPr lvl="1"/>
            <a:r>
              <a:rPr lang="sr-Latn-RS" sz="2000" dirty="0"/>
              <a:t>Sadašnji rezultati poboljšani</a:t>
            </a:r>
          </a:p>
          <a:p>
            <a:pPr lvl="1"/>
            <a:r>
              <a:rPr lang="sr-Latn-RS" sz="2000" dirty="0"/>
              <a:t>Faktor percepcije: </a:t>
            </a:r>
            <a:r>
              <a:rPr lang="sr-Latn-RS" sz="2000" dirty="0">
                <a:solidFill>
                  <a:srgbClr val="FF0000"/>
                </a:solidFill>
              </a:rPr>
              <a:t>teme diskursa u javnosti</a:t>
            </a:r>
          </a:p>
          <a:p>
            <a:pPr lvl="1"/>
            <a:r>
              <a:rPr lang="sr-Latn-RS" sz="2000" dirty="0"/>
              <a:t>U Srbiji i Rumuniji, uzrok percepcije nije percipiranje niskog nivoa kvaliteta obrazovanja, dok u drugim državama jeste</a:t>
            </a:r>
          </a:p>
          <a:p>
            <a:pPr marL="457200" lvl="1" indent="0">
              <a:buNone/>
            </a:pPr>
            <a:endParaRPr lang="en-GB" sz="1700" dirty="0"/>
          </a:p>
        </p:txBody>
      </p:sp>
      <p:pic>
        <p:nvPicPr>
          <p:cNvPr id="5" name="Picture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B13ABA5A-FBC1-22D4-AF34-C5A07D98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128744"/>
            <a:ext cx="4747547" cy="4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1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B3F-AFA5-1989-AECB-94825A5E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330961"/>
            <a:ext cx="4493049" cy="4622482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Percepcije mladih o prilagođenosti obrazovanja potrebama tržišta rada</a:t>
            </a:r>
          </a:p>
          <a:p>
            <a:pPr lvl="1"/>
            <a:r>
              <a:rPr lang="sr-Latn-RS" sz="2000" dirty="0"/>
              <a:t>Şistem obrazovanja nije prilagođen potrebama tržišta rada(pogotovo BiH)</a:t>
            </a:r>
          </a:p>
          <a:p>
            <a:pPr lvl="1"/>
            <a:r>
              <a:rPr lang="sr-Latn-RS" sz="2000" dirty="0"/>
              <a:t>Nedovoljna prilagođenost obrazovnog programa poslovima na tržištu</a:t>
            </a:r>
          </a:p>
          <a:p>
            <a:pPr lvl="1"/>
            <a:r>
              <a:rPr lang="sr-Latn-RS" sz="2000" dirty="0"/>
              <a:t>M</a:t>
            </a:r>
            <a:r>
              <a:rPr lang="en-GB" sz="2000" dirty="0" err="1"/>
              <a:t>ladi</a:t>
            </a:r>
            <a:r>
              <a:rPr lang="en-GB" sz="2000" dirty="0"/>
              <a:t> koji </a:t>
            </a:r>
            <a:r>
              <a:rPr lang="en-GB" sz="2000" dirty="0" err="1"/>
              <a:t>su</a:t>
            </a:r>
            <a:r>
              <a:rPr lang="en-GB" sz="2000" dirty="0"/>
              <a:t> u </a:t>
            </a:r>
            <a:r>
              <a:rPr lang="en-GB" sz="2000" dirty="0" err="1"/>
              <a:t>toku</a:t>
            </a:r>
            <a:r>
              <a:rPr lang="en-GB" sz="2000" dirty="0"/>
              <a:t> </a:t>
            </a:r>
            <a:r>
              <a:rPr lang="en-GB" sz="2000" dirty="0" err="1"/>
              <a:t>studija</a:t>
            </a:r>
            <a:r>
              <a:rPr lang="en-GB" sz="2000" dirty="0"/>
              <a:t> </a:t>
            </a:r>
            <a:r>
              <a:rPr lang="en-GB" sz="2000" dirty="0" err="1"/>
              <a:t>obavljali</a:t>
            </a:r>
            <a:r>
              <a:rPr lang="en-GB" sz="2000" dirty="0"/>
              <a:t> </a:t>
            </a:r>
            <a:r>
              <a:rPr lang="en-GB" sz="2000" dirty="0" err="1"/>
              <a:t>neku</a:t>
            </a:r>
            <a:r>
              <a:rPr lang="en-GB" sz="2000" dirty="0"/>
              <a:t> </a:t>
            </a:r>
            <a:r>
              <a:rPr lang="en-GB" sz="2000" b="1" dirty="0" err="1"/>
              <a:t>stručnu</a:t>
            </a:r>
            <a:r>
              <a:rPr lang="en-GB" sz="2000" b="1" dirty="0"/>
              <a:t> </a:t>
            </a:r>
            <a:r>
              <a:rPr lang="en-GB" sz="2000" b="1" dirty="0" err="1"/>
              <a:t>praksu</a:t>
            </a:r>
            <a:r>
              <a:rPr lang="en-GB" sz="2000" b="1" dirty="0"/>
              <a:t>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veću</a:t>
            </a:r>
            <a:r>
              <a:rPr lang="en-GB" sz="2000" dirty="0"/>
              <a:t> </a:t>
            </a:r>
            <a:r>
              <a:rPr lang="en-GB" sz="2000" dirty="0" err="1"/>
              <a:t>verovatnoću</a:t>
            </a:r>
            <a:r>
              <a:rPr lang="en-GB" sz="2000" dirty="0"/>
              <a:t> da </a:t>
            </a:r>
            <a:r>
              <a:rPr lang="en-GB" sz="2000" dirty="0" err="1"/>
              <a:t>će</a:t>
            </a:r>
            <a:r>
              <a:rPr lang="en-GB" sz="2000" dirty="0"/>
              <a:t> se </a:t>
            </a:r>
            <a:r>
              <a:rPr lang="en-GB" sz="2000" dirty="0" err="1"/>
              <a:t>zaposliti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završetka</a:t>
            </a:r>
            <a:r>
              <a:rPr lang="en-GB" sz="2000" dirty="0"/>
              <a:t> </a:t>
            </a:r>
            <a:r>
              <a:rPr lang="en-GB" sz="2000" dirty="0" err="1"/>
              <a:t>studija</a:t>
            </a:r>
            <a:endParaRPr lang="sr-Latn-RS" sz="2000" dirty="0"/>
          </a:p>
          <a:p>
            <a:pPr lvl="1"/>
            <a:r>
              <a:rPr lang="sr-Latn-RS" sz="2000" dirty="0"/>
              <a:t>Bolji rezultati u odnosu na prethodno istraživanje 2011-15(izuzetak Makedonija)</a:t>
            </a:r>
          </a:p>
          <a:p>
            <a:pPr lvl="1"/>
            <a:endParaRPr lang="en-GB" sz="1400" dirty="0"/>
          </a:p>
        </p:txBody>
      </p:sp>
      <p:pic>
        <p:nvPicPr>
          <p:cNvPr id="5" name="Picture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1BB8E9CE-7C41-81E0-D4DB-34588F37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128744"/>
            <a:ext cx="4747547" cy="4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6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865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Inter</vt:lpstr>
      <vt:lpstr>Söhne</vt:lpstr>
      <vt:lpstr>Office Theme</vt:lpstr>
      <vt:lpstr>FES Youth Studies, obrazovanje u zemljama u regionu</vt:lpstr>
      <vt:lpstr>FES Youth Studies </vt:lpstr>
      <vt:lpstr>Obrazovanje mladih u regionu</vt:lpstr>
      <vt:lpstr>PowerPoint Presentation</vt:lpstr>
      <vt:lpstr>Jednakost u obrazovanju</vt:lpstr>
      <vt:lpstr>Razlike u obrazovanju među državama u regionu</vt:lpstr>
      <vt:lpstr>Zadovoljstvo uslovima obrazovanja</vt:lpstr>
      <vt:lpstr>Kvalitet obrazovanja</vt:lpstr>
      <vt:lpstr>PowerPoint Presentation</vt:lpstr>
      <vt:lpstr>Glavni nalazi</vt:lpstr>
      <vt:lpstr>Preporuke za javne politike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 Youth Studies, obrazovanje u zemljama u regionu</dc:title>
  <dc:creator>Natalija Nikolic</dc:creator>
  <cp:lastModifiedBy>Natalija Nikolic</cp:lastModifiedBy>
  <cp:revision>2</cp:revision>
  <dcterms:created xsi:type="dcterms:W3CDTF">2024-03-02T16:40:21Z</dcterms:created>
  <dcterms:modified xsi:type="dcterms:W3CDTF">2024-03-02T18:25:06Z</dcterms:modified>
</cp:coreProperties>
</file>