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7" autoAdjust="0"/>
  </p:normalViewPr>
  <p:slideViewPr>
    <p:cSldViewPr>
      <p:cViewPr varScale="1">
        <p:scale>
          <a:sx n="106" d="100"/>
          <a:sy n="106" d="100"/>
        </p:scale>
        <p:origin x="17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28580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289758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123117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287612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363553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66815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300620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16823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404406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301979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E5E0A-AAB1-48B3-B278-EC1589CED7F2}" type="datetimeFigureOut">
              <a:rPr lang="sr-Latn-RS" smtClean="0"/>
              <a:t>1.4.2020.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AD9295FE-9CCD-40C8-92CD-6F193E09D431}" type="slidenum">
              <a:rPr lang="sr-Latn-RS" smtClean="0"/>
              <a:t>‹#›</a:t>
            </a:fld>
            <a:endParaRPr lang="sr-Latn-RS"/>
          </a:p>
        </p:txBody>
      </p:sp>
    </p:spTree>
    <p:extLst>
      <p:ext uri="{BB962C8B-B14F-4D97-AF65-F5344CB8AC3E}">
        <p14:creationId xmlns:p14="http://schemas.microsoft.com/office/powerpoint/2010/main" val="417905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E5E0A-AAB1-48B3-B278-EC1589CED7F2}" type="datetimeFigureOut">
              <a:rPr lang="sr-Latn-RS" smtClean="0"/>
              <a:t>1.4.2020.</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295FE-9CCD-40C8-92CD-6F193E09D431}" type="slidenum">
              <a:rPr lang="sr-Latn-RS" smtClean="0"/>
              <a:t>‹#›</a:t>
            </a:fld>
            <a:endParaRPr lang="sr-Latn-RS"/>
          </a:p>
        </p:txBody>
      </p:sp>
    </p:spTree>
    <p:extLst>
      <p:ext uri="{BB962C8B-B14F-4D97-AF65-F5344CB8AC3E}">
        <p14:creationId xmlns:p14="http://schemas.microsoft.com/office/powerpoint/2010/main" val="3749754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cuicui.be/france-paris-sainte-chapell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sr-Cyrl-RS" dirty="0"/>
              <a:t>КАПЕЛЕ РЕЛИКВИЈАРИ У ВИЗАНТИЈИ И НА ЗАПАДУ</a:t>
            </a:r>
            <a:endParaRPr lang="sr-Latn-RS" dirty="0"/>
          </a:p>
        </p:txBody>
      </p:sp>
      <p:sp>
        <p:nvSpPr>
          <p:cNvPr id="3" name="Subtitle 2"/>
          <p:cNvSpPr>
            <a:spLocks noGrp="1"/>
          </p:cNvSpPr>
          <p:nvPr>
            <p:ph type="subTitle" idx="1"/>
          </p:nvPr>
        </p:nvSpPr>
        <p:spPr>
          <a:xfrm>
            <a:off x="124094" y="12220"/>
            <a:ext cx="9036496" cy="2711152"/>
          </a:xfrm>
        </p:spPr>
        <p:txBody>
          <a:bodyPr>
            <a:normAutofit/>
          </a:bodyPr>
          <a:lstStyle/>
          <a:p>
            <a:r>
              <a:rPr lang="sr-Cyrl-RS" dirty="0">
                <a:solidFill>
                  <a:schemeClr val="tx1"/>
                </a:solidFill>
              </a:rPr>
              <a:t>Од Јустинијана до Сулејмана Величанственог: визуелна култура средњовековног и раног модерног света</a:t>
            </a:r>
            <a:endParaRPr lang="sr-Latn-RS" dirty="0">
              <a:solidFill>
                <a:schemeClr val="tx1"/>
              </a:solidFill>
            </a:endParaRPr>
          </a:p>
        </p:txBody>
      </p:sp>
      <p:sp>
        <p:nvSpPr>
          <p:cNvPr id="4" name="TextBox 3"/>
          <p:cNvSpPr txBox="1"/>
          <p:nvPr/>
        </p:nvSpPr>
        <p:spPr>
          <a:xfrm>
            <a:off x="4283968" y="6093296"/>
            <a:ext cx="5040560" cy="461665"/>
          </a:xfrm>
          <a:prstGeom prst="rect">
            <a:avLst/>
          </a:prstGeom>
          <a:noFill/>
        </p:spPr>
        <p:txBody>
          <a:bodyPr wrap="square" rtlCol="0">
            <a:spAutoFit/>
          </a:bodyPr>
          <a:lstStyle/>
          <a:p>
            <a:r>
              <a:rPr lang="sr-Cyrl-RS" sz="2400" dirty="0"/>
              <a:t>Сенка Стојковић иу16/10</a:t>
            </a:r>
            <a:endParaRPr lang="sr-Latn-RS" sz="2400" dirty="0"/>
          </a:p>
        </p:txBody>
      </p:sp>
    </p:spTree>
    <p:extLst>
      <p:ext uri="{BB962C8B-B14F-4D97-AF65-F5344CB8AC3E}">
        <p14:creationId xmlns:p14="http://schemas.microsoft.com/office/powerpoint/2010/main" val="11790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8640"/>
            <a:ext cx="4032448" cy="6050508"/>
          </a:xfrm>
          <a:prstGeom prst="rect">
            <a:avLst/>
          </a:prstGeom>
        </p:spPr>
      </p:pic>
      <p:sp>
        <p:nvSpPr>
          <p:cNvPr id="5" name="TextBox 4"/>
          <p:cNvSpPr txBox="1"/>
          <p:nvPr/>
        </p:nvSpPr>
        <p:spPr>
          <a:xfrm>
            <a:off x="4211960" y="192570"/>
            <a:ext cx="4679753" cy="6740307"/>
          </a:xfrm>
          <a:prstGeom prst="rect">
            <a:avLst/>
          </a:prstGeom>
          <a:noFill/>
        </p:spPr>
        <p:txBody>
          <a:bodyPr wrap="square" rtlCol="0">
            <a:spAutoFit/>
          </a:bodyPr>
          <a:lstStyle/>
          <a:p>
            <a:r>
              <a:rPr lang="sr-Cyrl-RS" sz="2400" dirty="0"/>
              <a:t>Фокус капеле је</a:t>
            </a:r>
            <a:r>
              <a:rPr lang="sr-Cyrl-RS" sz="2400" i="1" dirty="0"/>
              <a:t> </a:t>
            </a:r>
            <a:r>
              <a:rPr lang="en-US" sz="2400" i="1" dirty="0"/>
              <a:t>Grande Chasse </a:t>
            </a:r>
            <a:r>
              <a:rPr lang="sr-Cyrl-RS" sz="2400" dirty="0"/>
              <a:t>, монументални реликвијар, израђен у потпуности од племенитих материјала и драгог камења.Изложен је у најисточнијем делу испод балдахина (симоблично Скинија, али и Соломонов престо).</a:t>
            </a:r>
          </a:p>
          <a:p>
            <a:endParaRPr lang="sr-Cyrl-RS" sz="2400" dirty="0"/>
          </a:p>
          <a:p>
            <a:r>
              <a:rPr lang="sr-Cyrl-RS" sz="2400" dirty="0"/>
              <a:t>Надбискуп Сенса Готије Корну пише о пристизању реликвија у Париз, о процесији, и каже да као што је Христос изабрао Израел, тако је изабрао Париз као место на ком ће показати свој коначни тријумф. </a:t>
            </a:r>
          </a:p>
          <a:p>
            <a:endParaRPr lang="sr-Cyrl-RS" sz="2400" dirty="0"/>
          </a:p>
          <a:p>
            <a:r>
              <a:rPr lang="sr-Cyrl-RS" sz="2400" dirty="0"/>
              <a:t> </a:t>
            </a:r>
            <a:endParaRPr lang="sr-Latn-RS" sz="2400" dirty="0"/>
          </a:p>
        </p:txBody>
      </p:sp>
      <p:sp>
        <p:nvSpPr>
          <p:cNvPr id="6" name="TextBox 5"/>
          <p:cNvSpPr txBox="1"/>
          <p:nvPr/>
        </p:nvSpPr>
        <p:spPr>
          <a:xfrm>
            <a:off x="251520" y="6381328"/>
            <a:ext cx="3816424" cy="369332"/>
          </a:xfrm>
          <a:prstGeom prst="rect">
            <a:avLst/>
          </a:prstGeom>
          <a:noFill/>
        </p:spPr>
        <p:txBody>
          <a:bodyPr wrap="square" rtlCol="0">
            <a:spAutoFit/>
          </a:bodyPr>
          <a:lstStyle/>
          <a:p>
            <a:r>
              <a:rPr lang="en-US" i="1" dirty="0"/>
              <a:t>Grande Chasse </a:t>
            </a:r>
            <a:r>
              <a:rPr lang="sr-Cyrl-RS" i="1" dirty="0"/>
              <a:t> </a:t>
            </a:r>
            <a:r>
              <a:rPr lang="en-US" dirty="0"/>
              <a:t>- </a:t>
            </a:r>
            <a:r>
              <a:rPr lang="sr-Cyrl-RS" dirty="0"/>
              <a:t>Данашњи изглед </a:t>
            </a:r>
            <a:endParaRPr lang="sr-Latn-RS" dirty="0"/>
          </a:p>
        </p:txBody>
      </p:sp>
    </p:spTree>
    <p:extLst>
      <p:ext uri="{BB962C8B-B14F-4D97-AF65-F5344CB8AC3E}">
        <p14:creationId xmlns:p14="http://schemas.microsoft.com/office/powerpoint/2010/main" val="251389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229600" cy="4525963"/>
          </a:xfrm>
        </p:spPr>
        <p:txBody>
          <a:bodyPr>
            <a:normAutofit/>
          </a:bodyPr>
          <a:lstStyle/>
          <a:p>
            <a:pPr marL="0" indent="0">
              <a:buNone/>
            </a:pPr>
            <a:r>
              <a:rPr lang="sr-Cyrl-RS" sz="2400" dirty="0"/>
              <a:t>Програм витража представља историју спасења од почетка, односно Генезе, закључно са розетом на западном зиду – односно Апокалипсом, али са нагласком на француски народ као нови изабрани народ. </a:t>
            </a:r>
            <a:endParaRPr lang="sr-Latn-R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78" y="1844824"/>
            <a:ext cx="4320480" cy="3876754"/>
          </a:xfrm>
          <a:prstGeom prst="rect">
            <a:avLst/>
          </a:prstGeom>
        </p:spPr>
      </p:pic>
      <p:sp>
        <p:nvSpPr>
          <p:cNvPr id="5" name="TextBox 4"/>
          <p:cNvSpPr txBox="1"/>
          <p:nvPr/>
        </p:nvSpPr>
        <p:spPr>
          <a:xfrm>
            <a:off x="683568" y="5805264"/>
            <a:ext cx="3384376" cy="369332"/>
          </a:xfrm>
          <a:prstGeom prst="rect">
            <a:avLst/>
          </a:prstGeom>
          <a:noFill/>
        </p:spPr>
        <p:txBody>
          <a:bodyPr wrap="square" rtlCol="0">
            <a:spAutoFit/>
          </a:bodyPr>
          <a:lstStyle/>
          <a:p>
            <a:r>
              <a:rPr lang="sr-Cyrl-RS" dirty="0"/>
              <a:t>Програм витража </a:t>
            </a:r>
            <a:endParaRPr lang="sr-Latn-RS" dirty="0"/>
          </a:p>
        </p:txBody>
      </p:sp>
      <p:sp>
        <p:nvSpPr>
          <p:cNvPr id="6" name="TextBox 5"/>
          <p:cNvSpPr txBox="1"/>
          <p:nvPr/>
        </p:nvSpPr>
        <p:spPr>
          <a:xfrm>
            <a:off x="4860032" y="1536432"/>
            <a:ext cx="4032448" cy="4493538"/>
          </a:xfrm>
          <a:prstGeom prst="rect">
            <a:avLst/>
          </a:prstGeom>
          <a:noFill/>
        </p:spPr>
        <p:txBody>
          <a:bodyPr wrap="square" rtlCol="0">
            <a:spAutoFit/>
          </a:bodyPr>
          <a:lstStyle/>
          <a:p>
            <a:r>
              <a:rPr lang="sr-Cyrl-RS" sz="2200" dirty="0"/>
              <a:t>Почиње са Генезом у северном делу, затим Старозаветне сцене у источном делу прекида циклус Христовог страдања са акцентом на реликвијама, наставља се са пророцима који су наговестили Христа, а у крајњем јужном делу је приказана историја реликвија ( Откривање часног крста од стране царице Јелене, Ираклије враћа крст у Цариград, пристизање реликвија у Париз). </a:t>
            </a:r>
            <a:endParaRPr lang="sr-Latn-RS" sz="2200" dirty="0"/>
          </a:p>
        </p:txBody>
      </p:sp>
    </p:spTree>
    <p:extLst>
      <p:ext uri="{BB962C8B-B14F-4D97-AF65-F5344CB8AC3E}">
        <p14:creationId xmlns:p14="http://schemas.microsoft.com/office/powerpoint/2010/main" val="359924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34085"/>
            <a:ext cx="4464496" cy="29709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16632"/>
            <a:ext cx="4409097" cy="2952328"/>
          </a:xfrm>
          <a:prstGeom prst="rect">
            <a:avLst/>
          </a:prstGeom>
        </p:spPr>
      </p:pic>
      <p:sp>
        <p:nvSpPr>
          <p:cNvPr id="6" name="TextBox 5"/>
          <p:cNvSpPr txBox="1"/>
          <p:nvPr/>
        </p:nvSpPr>
        <p:spPr>
          <a:xfrm>
            <a:off x="5292080" y="3284984"/>
            <a:ext cx="3761025" cy="369332"/>
          </a:xfrm>
          <a:prstGeom prst="rect">
            <a:avLst/>
          </a:prstGeom>
          <a:noFill/>
        </p:spPr>
        <p:txBody>
          <a:bodyPr wrap="square" rtlCol="0">
            <a:spAutoFit/>
          </a:bodyPr>
          <a:lstStyle/>
          <a:p>
            <a:r>
              <a:rPr lang="sr-Cyrl-RS" dirty="0"/>
              <a:t>Розета на западном зиду </a:t>
            </a:r>
            <a:endParaRPr lang="sr-Latn-RS" dirty="0"/>
          </a:p>
        </p:txBody>
      </p:sp>
      <p:sp>
        <p:nvSpPr>
          <p:cNvPr id="7" name="TextBox 6"/>
          <p:cNvSpPr txBox="1"/>
          <p:nvPr/>
        </p:nvSpPr>
        <p:spPr>
          <a:xfrm>
            <a:off x="179512" y="3284984"/>
            <a:ext cx="3888432" cy="369332"/>
          </a:xfrm>
          <a:prstGeom prst="rect">
            <a:avLst/>
          </a:prstGeom>
          <a:noFill/>
        </p:spPr>
        <p:txBody>
          <a:bodyPr wrap="square" rtlCol="0">
            <a:spAutoFit/>
          </a:bodyPr>
          <a:lstStyle/>
          <a:p>
            <a:r>
              <a:rPr lang="sr-Cyrl-RS" dirty="0"/>
              <a:t>Истични део </a:t>
            </a:r>
            <a:endParaRPr lang="sr-Latn-RS" dirty="0"/>
          </a:p>
        </p:txBody>
      </p:sp>
      <p:sp>
        <p:nvSpPr>
          <p:cNvPr id="8" name="TextBox 7"/>
          <p:cNvSpPr txBox="1"/>
          <p:nvPr/>
        </p:nvSpPr>
        <p:spPr>
          <a:xfrm>
            <a:off x="179511" y="4149080"/>
            <a:ext cx="8873593" cy="2677656"/>
          </a:xfrm>
          <a:prstGeom prst="rect">
            <a:avLst/>
          </a:prstGeom>
          <a:noFill/>
        </p:spPr>
        <p:txBody>
          <a:bodyPr wrap="square" rtlCol="0">
            <a:spAutoFit/>
          </a:bodyPr>
          <a:lstStyle/>
          <a:p>
            <a:r>
              <a:rPr lang="sr-Cyrl-RS" sz="2400" dirty="0"/>
              <a:t>Стварањем новог Христовог гроба у Паризу, Луји </a:t>
            </a:r>
            <a:r>
              <a:rPr lang="en-US" sz="2400" dirty="0"/>
              <a:t>IX </a:t>
            </a:r>
            <a:r>
              <a:rPr lang="sr-Cyrl-RS" sz="2400" dirty="0"/>
              <a:t>Свети остварио је континуитет светог места алудирајући на Јерусалим и есхатолошку слику Новог Јерусалима. </a:t>
            </a:r>
          </a:p>
          <a:p>
            <a:r>
              <a:rPr lang="sr-Cyrl-RS" sz="2400" dirty="0"/>
              <a:t>Грађењем капеле у симболичком смислу опонаша Соломонов храм, а он преузима улогу Новог Соломона, и на тај начин француски народ постаје нови изабрани народ, односно настављач свете историје. </a:t>
            </a:r>
            <a:endParaRPr lang="sr-Latn-RS" sz="2400" dirty="0"/>
          </a:p>
        </p:txBody>
      </p:sp>
      <p:sp>
        <p:nvSpPr>
          <p:cNvPr id="9" name="TextBox 8"/>
          <p:cNvSpPr txBox="1"/>
          <p:nvPr/>
        </p:nvSpPr>
        <p:spPr>
          <a:xfrm>
            <a:off x="251520" y="3789040"/>
            <a:ext cx="7632848" cy="369332"/>
          </a:xfrm>
          <a:prstGeom prst="rect">
            <a:avLst/>
          </a:prstGeom>
          <a:noFill/>
        </p:spPr>
        <p:txBody>
          <a:bodyPr wrap="square" rtlCol="0">
            <a:spAutoFit/>
          </a:bodyPr>
          <a:lstStyle/>
          <a:p>
            <a:r>
              <a:rPr lang="sr-Latn-RS" dirty="0">
                <a:hlinkClick r:id="rId4"/>
              </a:rPr>
              <a:t>http://cuicui.be/france-paris-sainte-chapelle/</a:t>
            </a:r>
            <a:r>
              <a:rPr lang="sr-Cyrl-RS" dirty="0"/>
              <a:t> Сен Шапел, унутрашњост 360° </a:t>
            </a:r>
            <a:endParaRPr lang="sr-Latn-RS" dirty="0"/>
          </a:p>
        </p:txBody>
      </p:sp>
    </p:spTree>
    <p:extLst>
      <p:ext uri="{BB962C8B-B14F-4D97-AF65-F5344CB8AC3E}">
        <p14:creationId xmlns:p14="http://schemas.microsoft.com/office/powerpoint/2010/main" val="335096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r-Cyrl-RS" dirty="0"/>
              <a:t>Капела Часног крста у Карлштејну</a:t>
            </a:r>
            <a:endParaRPr lang="sr-Latn-RS" dirty="0"/>
          </a:p>
        </p:txBody>
      </p:sp>
      <p:sp>
        <p:nvSpPr>
          <p:cNvPr id="3" name="Content Placeholder 2"/>
          <p:cNvSpPr>
            <a:spLocks noGrp="1"/>
          </p:cNvSpPr>
          <p:nvPr>
            <p:ph idx="1"/>
          </p:nvPr>
        </p:nvSpPr>
        <p:spPr>
          <a:xfrm>
            <a:off x="-7538" y="1196752"/>
            <a:ext cx="8972026" cy="2736304"/>
          </a:xfrm>
        </p:spPr>
        <p:txBody>
          <a:bodyPr>
            <a:noAutofit/>
          </a:bodyPr>
          <a:lstStyle/>
          <a:p>
            <a:pPr marL="0" indent="0">
              <a:buNone/>
            </a:pPr>
            <a:r>
              <a:rPr lang="sr-Cyrl-RS" sz="2400" dirty="0"/>
              <a:t>Дворску капелу у оквиру Карлштејна подиже Карло </a:t>
            </a:r>
            <a:r>
              <a:rPr lang="sr-Latn-RS" sz="2400" dirty="0"/>
              <a:t>IV</a:t>
            </a:r>
            <a:r>
              <a:rPr lang="sr-Cyrl-RS" sz="2400" dirty="0"/>
              <a:t>(краљ Бохемије 1347, краљ Ломбардије 1355, цар 1355-1378) цар Светог римског царства Немачког народа. </a:t>
            </a:r>
          </a:p>
          <a:p>
            <a:pPr marL="0" indent="0">
              <a:buNone/>
            </a:pPr>
            <a:r>
              <a:rPr lang="sr-Cyrl-RS" sz="2400" dirty="0"/>
              <a:t>Када је имао седам година, отац Јован Луксембуршки  шаље га на француски двор. У Паризу је учествовао у сакралним обредима у оквиру Сен Шапела који су били фокусирани на реликвије страдања. По повратку у Бохемију, од Прага ствара нову хришћанску престоницу која ће по његовом крунисању за цара Светог римског царства Немачког народа 1355.године постати нова престоница царства.</a:t>
            </a:r>
          </a:p>
          <a:p>
            <a:pPr marL="0" indent="0">
              <a:buNone/>
            </a:pPr>
            <a:r>
              <a:rPr lang="sr-Cyrl-RS" sz="2400" dirty="0"/>
              <a:t>Када је наследио круну Бохемије 1347. гради утврђену резиденцију Карлштејн као саставни део престонице.</a:t>
            </a:r>
            <a:endParaRPr lang="sr-Latn-RS" sz="2400" dirty="0"/>
          </a:p>
        </p:txBody>
      </p:sp>
    </p:spTree>
    <p:extLst>
      <p:ext uri="{BB962C8B-B14F-4D97-AF65-F5344CB8AC3E}">
        <p14:creationId xmlns:p14="http://schemas.microsoft.com/office/powerpoint/2010/main" val="9975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8229600" cy="4114800"/>
          </a:xfrm>
        </p:spPr>
      </p:pic>
      <p:sp>
        <p:nvSpPr>
          <p:cNvPr id="5" name="TextBox 4"/>
          <p:cNvSpPr txBox="1"/>
          <p:nvPr/>
        </p:nvSpPr>
        <p:spPr>
          <a:xfrm>
            <a:off x="539552" y="188640"/>
            <a:ext cx="4248472" cy="369332"/>
          </a:xfrm>
          <a:prstGeom prst="rect">
            <a:avLst/>
          </a:prstGeom>
          <a:noFill/>
        </p:spPr>
        <p:txBody>
          <a:bodyPr wrap="square" rtlCol="0">
            <a:spAutoFit/>
          </a:bodyPr>
          <a:lstStyle/>
          <a:p>
            <a:r>
              <a:rPr lang="sr-Cyrl-RS" dirty="0"/>
              <a:t>Карлштејн </a:t>
            </a:r>
            <a:endParaRPr lang="sr-Latn-RS" dirty="0"/>
          </a:p>
        </p:txBody>
      </p:sp>
      <p:sp>
        <p:nvSpPr>
          <p:cNvPr id="6" name="TextBox 5"/>
          <p:cNvSpPr txBox="1"/>
          <p:nvPr/>
        </p:nvSpPr>
        <p:spPr>
          <a:xfrm>
            <a:off x="539552" y="4797152"/>
            <a:ext cx="7920880" cy="1631216"/>
          </a:xfrm>
          <a:prstGeom prst="rect">
            <a:avLst/>
          </a:prstGeom>
          <a:noFill/>
        </p:spPr>
        <p:txBody>
          <a:bodyPr wrap="square" rtlCol="0">
            <a:spAutoFit/>
          </a:bodyPr>
          <a:lstStyle/>
          <a:p>
            <a:r>
              <a:rPr lang="sr-Cyrl-RS" sz="2000" dirty="0"/>
              <a:t>Сакрални простор Карлштејна чини неколико капела, од којих је најзначајнија капела Часног крста у Донжон кули. </a:t>
            </a:r>
          </a:p>
          <a:p>
            <a:r>
              <a:rPr lang="sr-Cyrl-RS" sz="2000" dirty="0"/>
              <a:t>Карло је поверио посао осликавања Донжон куле мајстору Теодориху који се у документима у периоду 1359. до 1368. помиње као </a:t>
            </a:r>
            <a:r>
              <a:rPr lang="en-US" sz="2000" i="1" dirty="0"/>
              <a:t>primus magister </a:t>
            </a:r>
            <a:r>
              <a:rPr lang="sr-Cyrl-RS" sz="2000" dirty="0"/>
              <a:t>и </a:t>
            </a:r>
            <a:r>
              <a:rPr lang="sr-Latn-RS" sz="2000" i="1" dirty="0"/>
              <a:t>malerius imperatoris.</a:t>
            </a:r>
          </a:p>
        </p:txBody>
      </p:sp>
    </p:spTree>
    <p:extLst>
      <p:ext uri="{BB962C8B-B14F-4D97-AF65-F5344CB8AC3E}">
        <p14:creationId xmlns:p14="http://schemas.microsoft.com/office/powerpoint/2010/main" val="415732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079" t="18016" r="42879" b="11121"/>
          <a:stretch/>
        </p:blipFill>
        <p:spPr bwMode="auto">
          <a:xfrm>
            <a:off x="107504" y="116632"/>
            <a:ext cx="4163398" cy="517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517232"/>
            <a:ext cx="3960440" cy="369332"/>
          </a:xfrm>
          <a:prstGeom prst="rect">
            <a:avLst/>
          </a:prstGeom>
          <a:noFill/>
        </p:spPr>
        <p:txBody>
          <a:bodyPr wrap="square" rtlCol="0">
            <a:spAutoFit/>
          </a:bodyPr>
          <a:lstStyle/>
          <a:p>
            <a:r>
              <a:rPr lang="sr-Cyrl-RS" dirty="0"/>
              <a:t>Унутрашњост капеле Часног крста</a:t>
            </a:r>
            <a:endParaRPr lang="sr-Latn-RS" dirty="0"/>
          </a:p>
        </p:txBody>
      </p:sp>
      <p:sp>
        <p:nvSpPr>
          <p:cNvPr id="5" name="TextBox 4"/>
          <p:cNvSpPr txBox="1"/>
          <p:nvPr/>
        </p:nvSpPr>
        <p:spPr>
          <a:xfrm>
            <a:off x="4476590" y="0"/>
            <a:ext cx="4487898" cy="5632311"/>
          </a:xfrm>
          <a:prstGeom prst="rect">
            <a:avLst/>
          </a:prstGeom>
          <a:noFill/>
        </p:spPr>
        <p:txBody>
          <a:bodyPr wrap="square" rtlCol="0">
            <a:spAutoFit/>
          </a:bodyPr>
          <a:lstStyle/>
          <a:p>
            <a:r>
              <a:rPr lang="sr-Cyrl-RS" dirty="0"/>
              <a:t>Панели са сто тридесет светитеља постављени су 1364. године, а капела је освећена 9. фебруара 1365. године. </a:t>
            </a:r>
          </a:p>
          <a:p>
            <a:r>
              <a:rPr lang="sr-Cyrl-RS" dirty="0"/>
              <a:t>Сводови су прекривени златом и драгим камењем. </a:t>
            </a:r>
          </a:p>
          <a:p>
            <a:r>
              <a:rPr lang="sr-Cyrl-RS" dirty="0"/>
              <a:t>Капела је конструисана као слика неба на земљи, односно као Нови Јерусалим са небеским становницима чије је реално присуство гарантовано реликвијама. Уз сваког светитеља у оквиру дрвеног рама уграђене су честице њихових реликвија. Визуелно обликовање сакралног простора капеле Часног крста тесно је повезано са грађењем Карловог владарског идентитета и владарске иделогије. Доњи део зидова прекривен је штуко декорацијом на којој су представљени хералдички симболи као што су Бохемијски лав, царски орао, Бохемијска краљевска круна и царска круна. </a:t>
            </a:r>
            <a:endParaRPr lang="sr-Latn-RS" dirty="0"/>
          </a:p>
        </p:txBody>
      </p:sp>
    </p:spTree>
    <p:extLst>
      <p:ext uri="{BB962C8B-B14F-4D97-AF65-F5344CB8AC3E}">
        <p14:creationId xmlns:p14="http://schemas.microsoft.com/office/powerpoint/2010/main" val="103301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5896" y="188640"/>
            <a:ext cx="5400600" cy="5909310"/>
          </a:xfrm>
          <a:prstGeom prst="rect">
            <a:avLst/>
          </a:prstGeom>
          <a:noFill/>
        </p:spPr>
        <p:txBody>
          <a:bodyPr wrap="square" rtlCol="0">
            <a:spAutoFit/>
          </a:bodyPr>
          <a:lstStyle/>
          <a:p>
            <a:r>
              <a:rPr lang="sr-Cyrl-RS" dirty="0"/>
              <a:t>Доња зона представља јасну алузију на Небески Јерусалим, односно темеље града, описаног у Откривењу Јована Богослова. Плочице </a:t>
            </a:r>
            <a:r>
              <a:rPr lang="sr-Latn-RS" dirty="0"/>
              <a:t>j</a:t>
            </a:r>
            <a:r>
              <a:rPr lang="sr-Cyrl-RS" dirty="0"/>
              <a:t>асписа и аметиста формирају облик крста.</a:t>
            </a:r>
          </a:p>
          <a:p>
            <a:r>
              <a:rPr lang="sr-Cyrl-RS" dirty="0"/>
              <a:t>Отк. 21 „</a:t>
            </a:r>
            <a:r>
              <a:rPr lang="sr-Cyrl-RS" i="1" dirty="0"/>
              <a:t>... И беше грађа зида његова јаспис, а град злато чисто, слично стаклу чистом. И темељи зида беху украшени сваким драгим камењем: први темељ јаспис...дванаести аметист.“</a:t>
            </a:r>
          </a:p>
          <a:p>
            <a:endParaRPr lang="sr-Cyrl-RS" dirty="0"/>
          </a:p>
          <a:p>
            <a:r>
              <a:rPr lang="sr-Cyrl-RS" dirty="0"/>
              <a:t>Реликвије страдања  биле су у царевом приватном поседу, а на основу извора знамо да су то била три фрагмента часног крста, сунђер који је дат Христу током Распећа, ексер, два трна са трновог венца.За смештање реликвија цар </a:t>
            </a:r>
            <a:r>
              <a:rPr lang="sr-Cyrl-RS"/>
              <a:t>је поручио </a:t>
            </a:r>
            <a:r>
              <a:rPr lang="sr-Cyrl-RS" dirty="0"/>
              <a:t>крст реликвијар од племенитих материјала.</a:t>
            </a:r>
          </a:p>
          <a:p>
            <a:endParaRPr lang="sr-Cyrl-RS" dirty="0"/>
          </a:p>
          <a:p>
            <a:r>
              <a:rPr lang="sr-Cyrl-RS" dirty="0"/>
              <a:t>Сакрални фокус капеле је ниша на источном зиду у којој се налазио реликвијар са реликвијама Часног крста и владарске крунидбене инсигније. (Данас се чувају у катедрали Св. Вита).</a:t>
            </a:r>
          </a:p>
          <a:p>
            <a:endParaRPr lang="sr-Latn-R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85" t="21470" r="60580" b="23880"/>
          <a:stretch/>
        </p:blipFill>
        <p:spPr bwMode="auto">
          <a:xfrm>
            <a:off x="69150" y="3187326"/>
            <a:ext cx="2123728" cy="363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70" t="20855" r="44018" b="22542"/>
          <a:stretch/>
        </p:blipFill>
        <p:spPr bwMode="auto">
          <a:xfrm>
            <a:off x="0" y="0"/>
            <a:ext cx="2798702" cy="316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92878" y="6374949"/>
            <a:ext cx="3531250" cy="369332"/>
          </a:xfrm>
          <a:prstGeom prst="rect">
            <a:avLst/>
          </a:prstGeom>
          <a:noFill/>
        </p:spPr>
        <p:txBody>
          <a:bodyPr wrap="square" rtlCol="0">
            <a:spAutoFit/>
          </a:bodyPr>
          <a:lstStyle/>
          <a:p>
            <a:r>
              <a:rPr lang="sr-Cyrl-RS" dirty="0"/>
              <a:t>Царске инсигније и реликвијар </a:t>
            </a:r>
            <a:endParaRPr lang="sr-Latn-RS" dirty="0"/>
          </a:p>
        </p:txBody>
      </p:sp>
    </p:spTree>
    <p:extLst>
      <p:ext uri="{BB962C8B-B14F-4D97-AF65-F5344CB8AC3E}">
        <p14:creationId xmlns:p14="http://schemas.microsoft.com/office/powerpoint/2010/main" val="133132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85" t="20126" r="26096" b="9914"/>
          <a:stretch/>
        </p:blipFill>
        <p:spPr bwMode="auto">
          <a:xfrm>
            <a:off x="755576" y="116632"/>
            <a:ext cx="7632206" cy="482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4510385"/>
            <a:ext cx="5760640" cy="369332"/>
          </a:xfrm>
          <a:prstGeom prst="rect">
            <a:avLst/>
          </a:prstGeom>
          <a:noFill/>
        </p:spPr>
        <p:txBody>
          <a:bodyPr wrap="square" rtlCol="0">
            <a:spAutoFit/>
          </a:bodyPr>
          <a:lstStyle/>
          <a:p>
            <a:r>
              <a:rPr lang="sr-Cyrl-RS" dirty="0"/>
              <a:t>Панел у олтарском простору </a:t>
            </a:r>
            <a:endParaRPr lang="sr-Latn-RS" dirty="0"/>
          </a:p>
        </p:txBody>
      </p:sp>
      <p:sp>
        <p:nvSpPr>
          <p:cNvPr id="5" name="TextBox 4"/>
          <p:cNvSpPr txBox="1"/>
          <p:nvPr/>
        </p:nvSpPr>
        <p:spPr>
          <a:xfrm>
            <a:off x="0" y="5085184"/>
            <a:ext cx="9144000" cy="1754326"/>
          </a:xfrm>
          <a:prstGeom prst="rect">
            <a:avLst/>
          </a:prstGeom>
          <a:noFill/>
        </p:spPr>
        <p:txBody>
          <a:bodyPr wrap="square" rtlCol="0">
            <a:spAutoFit/>
          </a:bodyPr>
          <a:lstStyle/>
          <a:p>
            <a:r>
              <a:rPr lang="sr-Cyrl-RS" dirty="0"/>
              <a:t>У олтару се налази панел са сценом Распећа. Честице реликвије Часног крста уграђене су у Христов торзо, честице трновог венца у ореол, а честице сунђера у Христове ране. </a:t>
            </a:r>
          </a:p>
          <a:p>
            <a:r>
              <a:rPr lang="sr-Cyrl-RS" dirty="0"/>
              <a:t>Анђео са десне Христове стране приноси штит са царским орлом и царску круну, док анђео са леве стране приноси круну Св. Венцеслава коју је Карло</a:t>
            </a:r>
            <a:r>
              <a:rPr lang="en-US" dirty="0"/>
              <a:t> IV</a:t>
            </a:r>
            <a:r>
              <a:rPr lang="sr-Cyrl-RS" dirty="0"/>
              <a:t> поручио и штит са Бохемијским лавом. На тај начин, остварено је присуство Карла, његове династије и читавог царста у Небеском Јерусалиму. </a:t>
            </a:r>
            <a:endParaRPr lang="sr-Latn-RS" dirty="0"/>
          </a:p>
        </p:txBody>
      </p:sp>
    </p:spTree>
    <p:extLst>
      <p:ext uri="{BB962C8B-B14F-4D97-AF65-F5344CB8AC3E}">
        <p14:creationId xmlns:p14="http://schemas.microsoft.com/office/powerpoint/2010/main" val="57018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12" t="32792" r="24401" b="30722"/>
          <a:stretch/>
        </p:blipFill>
        <p:spPr bwMode="auto">
          <a:xfrm>
            <a:off x="-180528" y="-24008"/>
            <a:ext cx="7091887" cy="219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83998" y="188640"/>
            <a:ext cx="3384376" cy="646331"/>
          </a:xfrm>
          <a:prstGeom prst="rect">
            <a:avLst/>
          </a:prstGeom>
          <a:noFill/>
        </p:spPr>
        <p:txBody>
          <a:bodyPr wrap="square" rtlCol="0">
            <a:spAutoFit/>
          </a:bodyPr>
          <a:lstStyle/>
          <a:p>
            <a:r>
              <a:rPr lang="sr-Cyrl-RS" dirty="0"/>
              <a:t>Анђели који фланкирају сцену Распећа (детаљ)</a:t>
            </a:r>
            <a:endParaRPr lang="sr-Latn-R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693" t="28207" r="36259" b="16112"/>
          <a:stretch/>
        </p:blipFill>
        <p:spPr bwMode="auto">
          <a:xfrm>
            <a:off x="106075" y="2274751"/>
            <a:ext cx="5096333" cy="346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3594" y="6011996"/>
            <a:ext cx="4752528" cy="369332"/>
          </a:xfrm>
          <a:prstGeom prst="rect">
            <a:avLst/>
          </a:prstGeom>
          <a:noFill/>
        </p:spPr>
        <p:txBody>
          <a:bodyPr wrap="square" rtlCol="0">
            <a:spAutoFit/>
          </a:bodyPr>
          <a:lstStyle/>
          <a:p>
            <a:r>
              <a:rPr lang="sr-Cyrl-RS" dirty="0"/>
              <a:t>Поклоњење мудраца </a:t>
            </a:r>
            <a:endParaRPr lang="sr-Latn-RS" dirty="0"/>
          </a:p>
        </p:txBody>
      </p:sp>
      <p:sp>
        <p:nvSpPr>
          <p:cNvPr id="6" name="TextBox 5"/>
          <p:cNvSpPr txBox="1"/>
          <p:nvPr/>
        </p:nvSpPr>
        <p:spPr>
          <a:xfrm>
            <a:off x="5436096" y="2124058"/>
            <a:ext cx="3528392" cy="2308324"/>
          </a:xfrm>
          <a:prstGeom prst="rect">
            <a:avLst/>
          </a:prstGeom>
          <a:noFill/>
        </p:spPr>
        <p:txBody>
          <a:bodyPr wrap="square" rtlCol="0">
            <a:spAutoFit/>
          </a:bodyPr>
          <a:lstStyle/>
          <a:p>
            <a:r>
              <a:rPr lang="sr-Cyrl-RS" dirty="0"/>
              <a:t>У оквиру сцене Поклоњења мудраца у лику трећег мудраца  препознат је крипто портрет цара Карла. Сцена се налази у близини олтара.  Укључивање Карла</a:t>
            </a:r>
            <a:r>
              <a:rPr lang="en-US" dirty="0"/>
              <a:t> IV</a:t>
            </a:r>
            <a:endParaRPr lang="sr-Latn-RS" dirty="0"/>
          </a:p>
          <a:p>
            <a:r>
              <a:rPr lang="sr-Cyrl-RS" dirty="0"/>
              <a:t> у ову сцену алудира на њега као онога ког је Христ изабрао да буде његов одраз на земљи. </a:t>
            </a:r>
            <a:endParaRPr lang="sr-Latn-RS" dirty="0"/>
          </a:p>
        </p:txBody>
      </p:sp>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89" t="15812" r="41295" b="7117"/>
          <a:stretch/>
        </p:blipFill>
        <p:spPr bwMode="auto">
          <a:xfrm>
            <a:off x="5425428" y="4559883"/>
            <a:ext cx="1772647" cy="208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80312" y="5229200"/>
            <a:ext cx="1763688" cy="1200329"/>
          </a:xfrm>
          <a:prstGeom prst="rect">
            <a:avLst/>
          </a:prstGeom>
          <a:noFill/>
        </p:spPr>
        <p:txBody>
          <a:bodyPr wrap="square" rtlCol="0">
            <a:spAutoFit/>
          </a:bodyPr>
          <a:lstStyle/>
          <a:p>
            <a:r>
              <a:rPr lang="sr-Cyrl-RS" dirty="0"/>
              <a:t>Детаљ сцене. Мударац у ком је препознат Карло </a:t>
            </a:r>
            <a:r>
              <a:rPr lang="en-US" dirty="0"/>
              <a:t>IV</a:t>
            </a:r>
            <a:endParaRPr lang="sr-Latn-RS" dirty="0"/>
          </a:p>
        </p:txBody>
      </p:sp>
    </p:spTree>
    <p:extLst>
      <p:ext uri="{BB962C8B-B14F-4D97-AF65-F5344CB8AC3E}">
        <p14:creationId xmlns:p14="http://schemas.microsoft.com/office/powerpoint/2010/main" val="318396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640960" cy="923330"/>
          </a:xfrm>
          <a:prstGeom prst="rect">
            <a:avLst/>
          </a:prstGeom>
          <a:noFill/>
        </p:spPr>
        <p:txBody>
          <a:bodyPr wrap="square" rtlCol="0">
            <a:spAutoFit/>
          </a:bodyPr>
          <a:lstStyle/>
          <a:p>
            <a:r>
              <a:rPr lang="sr-Cyrl-RS" dirty="0"/>
              <a:t>У конструисању владарске иделогије Карла </a:t>
            </a:r>
            <a:r>
              <a:rPr lang="en-US" dirty="0"/>
              <a:t>IV</a:t>
            </a:r>
            <a:r>
              <a:rPr lang="sr-Cyrl-RS" dirty="0"/>
              <a:t>, важну улогу је имао први цар Светог Римског царства Карло Велики. Карло </a:t>
            </a:r>
            <a:r>
              <a:rPr lang="en-US" dirty="0"/>
              <a:t>IV</a:t>
            </a:r>
            <a:r>
              <a:rPr lang="sr-Cyrl-RS" dirty="0"/>
              <a:t> крунисан је 1349. године за краља Ромеја (Немачког народа) у Ахену над гробом Карла Великог. </a:t>
            </a:r>
            <a:endParaRPr lang="sr-Latn-R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73" t="18582" r="26785" b="6251"/>
          <a:stretch/>
        </p:blipFill>
        <p:spPr bwMode="auto">
          <a:xfrm>
            <a:off x="28600" y="1268760"/>
            <a:ext cx="5767536" cy="399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600" y="5517232"/>
            <a:ext cx="4471392" cy="369332"/>
          </a:xfrm>
          <a:prstGeom prst="rect">
            <a:avLst/>
          </a:prstGeom>
          <a:noFill/>
        </p:spPr>
        <p:txBody>
          <a:bodyPr wrap="square" rtlCol="0">
            <a:spAutoFit/>
          </a:bodyPr>
          <a:lstStyle/>
          <a:p>
            <a:r>
              <a:rPr lang="sr-Cyrl-RS" dirty="0"/>
              <a:t>Западни зид </a:t>
            </a:r>
            <a:endParaRPr lang="sr-Latn-RS" dirty="0"/>
          </a:p>
        </p:txBody>
      </p:sp>
      <p:sp>
        <p:nvSpPr>
          <p:cNvPr id="6" name="TextBox 5"/>
          <p:cNvSpPr txBox="1"/>
          <p:nvPr/>
        </p:nvSpPr>
        <p:spPr>
          <a:xfrm>
            <a:off x="5796136" y="1412776"/>
            <a:ext cx="3240360" cy="2585323"/>
          </a:xfrm>
          <a:prstGeom prst="rect">
            <a:avLst/>
          </a:prstGeom>
          <a:noFill/>
        </p:spPr>
        <p:txBody>
          <a:bodyPr wrap="square" rtlCol="0">
            <a:spAutoFit/>
          </a:bodyPr>
          <a:lstStyle/>
          <a:p>
            <a:r>
              <a:rPr lang="sr-Cyrl-RS" dirty="0"/>
              <a:t>На западном зиду налази се панел са Карлом Великим који је приказан директно испод Јагњета Божјег. </a:t>
            </a:r>
          </a:p>
          <a:p>
            <a:r>
              <a:rPr lang="sr-Cyrl-RS" dirty="0"/>
              <a:t>Укључивањем Карла Великог у визелни програм капеле указује на његову важност као становника Небеског Јерусалима. </a:t>
            </a:r>
            <a:endParaRPr lang="sr-Latn-RS" dirty="0"/>
          </a:p>
        </p:txBody>
      </p:sp>
    </p:spTree>
    <p:extLst>
      <p:ext uri="{BB962C8B-B14F-4D97-AF65-F5344CB8AC3E}">
        <p14:creationId xmlns:p14="http://schemas.microsoft.com/office/powerpoint/2010/main" val="29699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sr-Cyrl-RS" sz="2400" dirty="0"/>
              <a:t>Јерусалим</a:t>
            </a:r>
            <a:r>
              <a:rPr lang="en-US" sz="2400" dirty="0"/>
              <a:t> </a:t>
            </a:r>
            <a:r>
              <a:rPr lang="sr-Cyrl-RS" sz="2400" dirty="0"/>
              <a:t>представља кључни топос средњовековне цивилизације. </a:t>
            </a:r>
          </a:p>
          <a:p>
            <a:pPr marL="0" indent="0">
              <a:buNone/>
            </a:pPr>
            <a:r>
              <a:rPr lang="sr-Cyrl-RS" sz="2400" dirty="0"/>
              <a:t>Идеја Јерусалима независна је од географске одреднице у контексту стварања сакралног простора – Хијеротопија.</a:t>
            </a:r>
          </a:p>
          <a:p>
            <a:pPr marL="0" indent="0">
              <a:buNone/>
            </a:pPr>
            <a:r>
              <a:rPr lang="sr-Cyrl-RS" sz="2400" dirty="0"/>
              <a:t>Транслација Јерусалима подразумева преношење и увођење светости, тј. присуство Бога у оквиру једног просотра. Кључни пример је Цариград који је од почетка грађен као нова царска престоница. Важну улогу има везивање владара за светиње, као и његово  преузимање улоге Новог Давида и Новог Соломона.</a:t>
            </a:r>
          </a:p>
          <a:p>
            <a:pPr marL="0" indent="0">
              <a:buNone/>
            </a:pPr>
            <a:r>
              <a:rPr lang="sr-Cyrl-RS" sz="2400" dirty="0"/>
              <a:t>Црква као материјализација Царства Небеског на земљи (уз визуелни програм, литургијске предмете, иконе, реликвије). </a:t>
            </a:r>
          </a:p>
          <a:p>
            <a:pPr marL="0" indent="0">
              <a:buNone/>
            </a:pPr>
            <a:r>
              <a:rPr lang="sr-Cyrl-RS" sz="2400" dirty="0"/>
              <a:t>Реликвије и чудотворне иконе били су основни елементи у обликовању сакралног простора цркве и града. </a:t>
            </a:r>
          </a:p>
          <a:p>
            <a:pPr marL="0" indent="0">
              <a:buNone/>
            </a:pPr>
            <a:r>
              <a:rPr lang="sr-Cyrl-RS" sz="2400" dirty="0"/>
              <a:t>Реликвија Часног крста, тј. дрвета живота, као најважнији доказ Христовог тријумфа над смрћу, кључна реликвија која је од почетка везивана за царски идентитет. У Цариград је пренет за време цара Константина Великог (305/6-337).</a:t>
            </a:r>
          </a:p>
        </p:txBody>
      </p:sp>
    </p:spTree>
    <p:extLst>
      <p:ext uri="{BB962C8B-B14F-4D97-AF65-F5344CB8AC3E}">
        <p14:creationId xmlns:p14="http://schemas.microsoft.com/office/powerpoint/2010/main" val="238292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692696"/>
            <a:ext cx="8280920" cy="1908215"/>
          </a:xfrm>
          <a:prstGeom prst="rect">
            <a:avLst/>
          </a:prstGeom>
          <a:noFill/>
        </p:spPr>
        <p:txBody>
          <a:bodyPr wrap="square" rtlCol="0">
            <a:spAutoFit/>
          </a:bodyPr>
          <a:lstStyle/>
          <a:p>
            <a:r>
              <a:rPr lang="sr-Cyrl-RS" sz="2000" dirty="0"/>
              <a:t>Присуство реликвија одредило је Капелу часног крста као једно од најсветијих места нове престонице. Важно је напоменути да је капела била ходочасничко место. За то се посебно побринуо цар када је </a:t>
            </a:r>
            <a:r>
              <a:rPr lang="sr-Cyrl-RS" sz="2000"/>
              <a:t>од папе </a:t>
            </a:r>
            <a:r>
              <a:rPr lang="sr-Cyrl-RS" sz="2000" dirty="0"/>
              <a:t>Иноћентија </a:t>
            </a:r>
            <a:r>
              <a:rPr lang="en-US" sz="2000" dirty="0"/>
              <a:t>IV</a:t>
            </a:r>
            <a:r>
              <a:rPr lang="sr-Cyrl-RS" sz="2000" dirty="0"/>
              <a:t> добио папске индулгенције за вернике ходочаснике који посете ово свето место.</a:t>
            </a:r>
            <a:endParaRPr lang="sr-Latn-RS" sz="2000" dirty="0"/>
          </a:p>
          <a:p>
            <a:endParaRPr lang="sr-Latn-RS" dirty="0"/>
          </a:p>
        </p:txBody>
      </p:sp>
      <p:sp>
        <p:nvSpPr>
          <p:cNvPr id="6" name="TextBox 5"/>
          <p:cNvSpPr txBox="1"/>
          <p:nvPr/>
        </p:nvSpPr>
        <p:spPr>
          <a:xfrm>
            <a:off x="397876" y="3429000"/>
            <a:ext cx="8424936" cy="1323439"/>
          </a:xfrm>
          <a:prstGeom prst="rect">
            <a:avLst/>
          </a:prstGeom>
          <a:noFill/>
        </p:spPr>
        <p:txBody>
          <a:bodyPr wrap="square" rtlCol="0">
            <a:spAutoFit/>
          </a:bodyPr>
          <a:lstStyle/>
          <a:p>
            <a:r>
              <a:rPr lang="sr-Cyrl-RS" sz="2000" dirty="0"/>
              <a:t>Постављем владарских инсигнија у Капелу Часног крста у Карлштејну, као најважнијих обележја царског идентитета, значило је вечну заштиту цара, његове династије и целог царства од стране </a:t>
            </a:r>
            <a:r>
              <a:rPr lang="sr-Cyrl-RS" sz="2000"/>
              <a:t>становника Небеског </a:t>
            </a:r>
            <a:r>
              <a:rPr lang="sr-Cyrl-RS" sz="2000" dirty="0"/>
              <a:t>Јерусалима. </a:t>
            </a:r>
            <a:endParaRPr lang="sr-Latn-RS" sz="2000" dirty="0"/>
          </a:p>
        </p:txBody>
      </p:sp>
    </p:spTree>
    <p:extLst>
      <p:ext uri="{BB962C8B-B14F-4D97-AF65-F5344CB8AC3E}">
        <p14:creationId xmlns:p14="http://schemas.microsoft.com/office/powerpoint/2010/main" val="38837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800" dirty="0"/>
              <a:t>Литература</a:t>
            </a:r>
            <a:endParaRPr lang="sr-Latn-RS" sz="2800" dirty="0"/>
          </a:p>
        </p:txBody>
      </p:sp>
      <p:sp>
        <p:nvSpPr>
          <p:cNvPr id="3" name="Content Placeholder 2"/>
          <p:cNvSpPr>
            <a:spLocks noGrp="1"/>
          </p:cNvSpPr>
          <p:nvPr>
            <p:ph idx="1"/>
          </p:nvPr>
        </p:nvSpPr>
        <p:spPr>
          <a:xfrm>
            <a:off x="107504" y="1268760"/>
            <a:ext cx="8856984" cy="5184576"/>
          </a:xfrm>
        </p:spPr>
        <p:txBody>
          <a:bodyPr>
            <a:normAutofit fontScale="92500" lnSpcReduction="10000"/>
          </a:bodyPr>
          <a:lstStyle/>
          <a:p>
            <a:r>
              <a:rPr lang="en-US" sz="2000" dirty="0"/>
              <a:t>M. Cohen, </a:t>
            </a:r>
            <a:r>
              <a:rPr lang="en-US" sz="2000" i="1" dirty="0"/>
              <a:t>An Indulgence for the Visitor : The Public at the Sainte – </a:t>
            </a:r>
            <a:r>
              <a:rPr lang="en-US" sz="2000" i="1" dirty="0" err="1"/>
              <a:t>Chapelle</a:t>
            </a:r>
            <a:r>
              <a:rPr lang="en-US" sz="2000" i="1" dirty="0"/>
              <a:t> of Paris</a:t>
            </a:r>
            <a:r>
              <a:rPr lang="en-US" sz="2000" dirty="0"/>
              <a:t>, Speculum</a:t>
            </a:r>
            <a:r>
              <a:rPr lang="en-US" sz="2000" i="1" dirty="0"/>
              <a:t>, </a:t>
            </a:r>
            <a:r>
              <a:rPr lang="en-US" sz="2000" dirty="0"/>
              <a:t>Vol.83, No.4 (2008), 840-883.</a:t>
            </a:r>
            <a:endParaRPr lang="sr-Latn-RS" sz="2000" dirty="0"/>
          </a:p>
          <a:p>
            <a:r>
              <a:rPr lang="en-US" sz="2000" dirty="0"/>
              <a:t>S. Crowley, </a:t>
            </a:r>
            <a:r>
              <a:rPr lang="en-US" sz="2000" i="1" dirty="0"/>
              <a:t>Charles IV : Religious Propaganda and Imperial Expansion</a:t>
            </a:r>
            <a:r>
              <a:rPr lang="en-US" sz="2000" dirty="0"/>
              <a:t>, Florida State University 2011 (</a:t>
            </a:r>
            <a:r>
              <a:rPr lang="en-US" sz="2000" dirty="0" err="1"/>
              <a:t>apstrakt</a:t>
            </a:r>
            <a:r>
              <a:rPr lang="en-US" sz="2000" dirty="0"/>
              <a:t> </a:t>
            </a:r>
            <a:r>
              <a:rPr lang="en-US" sz="2000" dirty="0" err="1"/>
              <a:t>neobjavljene</a:t>
            </a:r>
            <a:r>
              <a:rPr lang="en-US" sz="2000" dirty="0"/>
              <a:t> </a:t>
            </a:r>
            <a:r>
              <a:rPr lang="en-US" sz="2000" dirty="0" err="1"/>
              <a:t>doktorske</a:t>
            </a:r>
            <a:r>
              <a:rPr lang="en-US" sz="2000" dirty="0"/>
              <a:t> </a:t>
            </a:r>
            <a:r>
              <a:rPr lang="en-US" sz="2000" dirty="0" err="1"/>
              <a:t>disertacije</a:t>
            </a:r>
            <a:r>
              <a:rPr lang="en-US" sz="2000" dirty="0"/>
              <a:t>)</a:t>
            </a:r>
            <a:r>
              <a:rPr lang="sr-Cyrl-RS" sz="2000" dirty="0"/>
              <a:t>.</a:t>
            </a:r>
            <a:endParaRPr lang="sr-Latn-RS" sz="2000" dirty="0"/>
          </a:p>
          <a:p>
            <a:r>
              <a:rPr lang="sr-Cyrl-RS" sz="2000" dirty="0"/>
              <a:t>Ј. Ердељан</a:t>
            </a:r>
            <a:r>
              <a:rPr lang="en-US" sz="2000" dirty="0"/>
              <a:t>,</a:t>
            </a:r>
            <a:r>
              <a:rPr lang="sr-Cyrl-RS" sz="2000" dirty="0"/>
              <a:t> </a:t>
            </a:r>
            <a:r>
              <a:rPr lang="sr-Cyrl-RS" sz="2000" i="1" dirty="0"/>
              <a:t>Изабрана места. Конструисање Нових Јерусалима код православних Словена</a:t>
            </a:r>
            <a:r>
              <a:rPr lang="en-US" sz="2000" dirty="0"/>
              <a:t>, </a:t>
            </a:r>
            <a:r>
              <a:rPr lang="sr-Cyrl-RS" sz="2000" dirty="0"/>
              <a:t>Београд</a:t>
            </a:r>
            <a:r>
              <a:rPr lang="en-US" sz="2000" dirty="0"/>
              <a:t> 2013</a:t>
            </a:r>
            <a:r>
              <a:rPr lang="sr-Cyrl-RS" sz="2000" dirty="0"/>
              <a:t>.</a:t>
            </a:r>
            <a:endParaRPr lang="sr-Latn-RS" sz="2000" dirty="0"/>
          </a:p>
          <a:p>
            <a:r>
              <a:rPr lang="en-US" sz="2000" dirty="0"/>
              <a:t>J. </a:t>
            </a:r>
            <a:r>
              <a:rPr lang="en-US" sz="2000" dirty="0" err="1"/>
              <a:t>Fajt</a:t>
            </a:r>
            <a:r>
              <a:rPr lang="en-US" sz="2000" dirty="0"/>
              <a:t>, </a:t>
            </a:r>
            <a:r>
              <a:rPr lang="en-US" sz="2000" i="1" dirty="0"/>
              <a:t>Toward a New Imperial Style</a:t>
            </a:r>
            <a:r>
              <a:rPr lang="en-US" sz="2000" dirty="0"/>
              <a:t>, in : </a:t>
            </a:r>
            <a:r>
              <a:rPr lang="en-US" sz="2000" i="1" dirty="0"/>
              <a:t>Prague The Crown of Bohemia 1347-1437</a:t>
            </a:r>
            <a:r>
              <a:rPr lang="en-US" sz="2000" dirty="0"/>
              <a:t>, eds. B.D. </a:t>
            </a:r>
            <a:r>
              <a:rPr lang="en-US" sz="2000" dirty="0" err="1"/>
              <a:t>Bohem</a:t>
            </a:r>
            <a:r>
              <a:rPr lang="en-US" sz="2000" dirty="0"/>
              <a:t> et al., New York 2005, 3-22.</a:t>
            </a:r>
            <a:endParaRPr lang="sr-Latn-RS" sz="2000" dirty="0"/>
          </a:p>
          <a:p>
            <a:r>
              <a:rPr lang="en-US" sz="2000" dirty="0"/>
              <a:t>K. </a:t>
            </a:r>
            <a:r>
              <a:rPr lang="en-US" sz="2000" dirty="0" err="1"/>
              <a:t>Horničkova</a:t>
            </a:r>
            <a:r>
              <a:rPr lang="en-US" sz="2000" dirty="0"/>
              <a:t>, </a:t>
            </a:r>
            <a:r>
              <a:rPr lang="en-US" sz="2000" i="1" dirty="0"/>
              <a:t>In Heaven and Earth : Church Treasure in Late Medieval Bohemia</a:t>
            </a:r>
            <a:r>
              <a:rPr lang="en-US" sz="2000" dirty="0"/>
              <a:t>, Budapest 2009</a:t>
            </a:r>
            <a:r>
              <a:rPr lang="sr-Cyrl-RS" sz="2000" dirty="0"/>
              <a:t>.</a:t>
            </a:r>
          </a:p>
          <a:p>
            <a:r>
              <a:rPr lang="en-US" sz="2000" dirty="0"/>
              <a:t>A. </a:t>
            </a:r>
            <a:r>
              <a:rPr lang="en-US" sz="2000" dirty="0" err="1"/>
              <a:t>Lidov</a:t>
            </a:r>
            <a:r>
              <a:rPr lang="en-US" sz="2000" dirty="0"/>
              <a:t>, </a:t>
            </a:r>
            <a:r>
              <a:rPr lang="en-US" sz="2000" i="1" dirty="0"/>
              <a:t>A Byzantine Jerusalem: The Imperial Pharos Chapel as the Holy </a:t>
            </a:r>
            <a:r>
              <a:rPr lang="en-US" sz="2000" i="1" dirty="0" err="1"/>
              <a:t>Sepulchre</a:t>
            </a:r>
            <a:r>
              <a:rPr lang="en-US" sz="2000" dirty="0"/>
              <a:t>, in: </a:t>
            </a:r>
            <a:r>
              <a:rPr lang="en-US" sz="2000" i="1" dirty="0"/>
              <a:t>Jerusalem as Narrative Space</a:t>
            </a:r>
            <a:r>
              <a:rPr lang="en-US" sz="2000" dirty="0"/>
              <a:t>, eds.  A. Hoffmann et. al., Boston 2012, 63-103.</a:t>
            </a:r>
            <a:endParaRPr lang="sr-Cyrl-RS" sz="2000" dirty="0"/>
          </a:p>
          <a:p>
            <a:r>
              <a:rPr lang="en-US" sz="2000" dirty="0"/>
              <a:t>A. </a:t>
            </a:r>
            <a:r>
              <a:rPr lang="en-US" sz="2000" dirty="0" err="1"/>
              <a:t>Lidov</a:t>
            </a:r>
            <a:r>
              <a:rPr lang="en-US" sz="2000" dirty="0"/>
              <a:t>, </a:t>
            </a:r>
            <a:r>
              <a:rPr lang="en-US" sz="2000" i="1" dirty="0"/>
              <a:t>Creating the Sacred Space. </a:t>
            </a:r>
            <a:r>
              <a:rPr lang="en-US" sz="2000" i="1" dirty="0" err="1"/>
              <a:t>Hierotopy</a:t>
            </a:r>
            <a:r>
              <a:rPr lang="en-US" sz="2000" i="1" dirty="0"/>
              <a:t> as a new field of cultural history</a:t>
            </a:r>
            <a:r>
              <a:rPr lang="en-US" sz="2000" dirty="0"/>
              <a:t>, in: </a:t>
            </a:r>
            <a:r>
              <a:rPr lang="en-US" sz="2000" dirty="0" err="1"/>
              <a:t>Spazi</a:t>
            </a:r>
            <a:r>
              <a:rPr lang="en-US" sz="2000" dirty="0"/>
              <a:t> e </a:t>
            </a:r>
            <a:r>
              <a:rPr lang="en-US" sz="2000" dirty="0" err="1"/>
              <a:t>percorsi</a:t>
            </a:r>
            <a:r>
              <a:rPr lang="en-US" sz="2000" dirty="0"/>
              <a:t> </a:t>
            </a:r>
            <a:r>
              <a:rPr lang="en-US" sz="2000" dirty="0" err="1"/>
              <a:t>sacri</a:t>
            </a:r>
            <a:r>
              <a:rPr lang="en-US" sz="2000" dirty="0"/>
              <a:t>: i </a:t>
            </a:r>
            <a:r>
              <a:rPr lang="en-US" sz="2000" dirty="0" err="1"/>
              <a:t>santuari</a:t>
            </a:r>
            <a:r>
              <a:rPr lang="en-US" sz="2000" dirty="0"/>
              <a:t>, le vie, i </a:t>
            </a:r>
            <a:r>
              <a:rPr lang="en-US" sz="2000" dirty="0" err="1"/>
              <a:t>corpi</a:t>
            </a:r>
            <a:r>
              <a:rPr lang="en-US" sz="2000" dirty="0"/>
              <a:t>, 2015, 61-89.</a:t>
            </a:r>
            <a:endParaRPr lang="sr-Latn-RS" sz="2000" dirty="0"/>
          </a:p>
          <a:p>
            <a:r>
              <a:rPr lang="en-US" sz="2000" dirty="0"/>
              <a:t>D. H. Weiss, </a:t>
            </a:r>
            <a:r>
              <a:rPr lang="en-US" sz="2000" i="1" dirty="0"/>
              <a:t>Architectural Symbolism and the Decoration of the Sainte – </a:t>
            </a:r>
            <a:r>
              <a:rPr lang="en-US" sz="2000" i="1" dirty="0" err="1"/>
              <a:t>Chapelle</a:t>
            </a:r>
            <a:r>
              <a:rPr lang="en-US" sz="2000" dirty="0"/>
              <a:t>, The Art Bulletin, Vol.77, No.2 (1995), 308-320. </a:t>
            </a:r>
            <a:endParaRPr lang="sr-Cyrl-RS" sz="2000" dirty="0"/>
          </a:p>
          <a:p>
            <a:r>
              <a:rPr lang="en-US" sz="2000" dirty="0"/>
              <a:t>I. Rosario, </a:t>
            </a:r>
            <a:r>
              <a:rPr lang="en-US" sz="2000" i="1" dirty="0"/>
              <a:t>Art and Propaganda: Charles IV of Bohemia 1346-1378</a:t>
            </a:r>
            <a:r>
              <a:rPr lang="en-US" sz="2000" dirty="0"/>
              <a:t>, Woodbridge 2000</a:t>
            </a:r>
            <a:r>
              <a:rPr lang="sr-Cyrl-RS" sz="2000"/>
              <a:t>.</a:t>
            </a:r>
            <a:endParaRPr lang="sr-Latn-RS" sz="2000" dirty="0"/>
          </a:p>
          <a:p>
            <a:endParaRPr lang="sr-Latn-RS" sz="2000" dirty="0"/>
          </a:p>
          <a:p>
            <a:endParaRPr lang="sr-Latn-RS" sz="2000" dirty="0"/>
          </a:p>
          <a:p>
            <a:pPr marL="0" indent="0">
              <a:buNone/>
            </a:pPr>
            <a:endParaRPr lang="sr-Latn-RS" sz="2000" dirty="0"/>
          </a:p>
        </p:txBody>
      </p:sp>
    </p:spTree>
    <p:extLst>
      <p:ext uri="{BB962C8B-B14F-4D97-AF65-F5344CB8AC3E}">
        <p14:creationId xmlns:p14="http://schemas.microsoft.com/office/powerpoint/2010/main" val="112988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53" y="-171400"/>
            <a:ext cx="8229600" cy="1143000"/>
          </a:xfrm>
        </p:spPr>
        <p:txBody>
          <a:bodyPr/>
          <a:lstStyle/>
          <a:p>
            <a:r>
              <a:rPr lang="sr-Cyrl-RS" dirty="0"/>
              <a:t>Црква Богородице Фароске</a:t>
            </a:r>
            <a:endParaRPr lang="sr-Latn-RS" dirty="0"/>
          </a:p>
        </p:txBody>
      </p:sp>
      <p:sp>
        <p:nvSpPr>
          <p:cNvPr id="3" name="Content Placeholder 2"/>
          <p:cNvSpPr>
            <a:spLocks noGrp="1"/>
          </p:cNvSpPr>
          <p:nvPr>
            <p:ph idx="1"/>
          </p:nvPr>
        </p:nvSpPr>
        <p:spPr>
          <a:xfrm>
            <a:off x="0" y="1340768"/>
            <a:ext cx="4572000" cy="5400600"/>
          </a:xfrm>
        </p:spPr>
        <p:txBody>
          <a:bodyPr>
            <a:normAutofit lnSpcReduction="10000"/>
          </a:bodyPr>
          <a:lstStyle/>
          <a:p>
            <a:pPr marL="0" indent="0" algn="just">
              <a:buNone/>
            </a:pPr>
            <a:r>
              <a:rPr lang="sr-Cyrl-RS" sz="2400" dirty="0"/>
              <a:t>У доба владавине Македонаца у Цариграду је конструисан низ сакралних простора, а један од најважнијих примера представља црква Богородице Фароске. Капела у комплексу Велике палате започета је у доба Константина </a:t>
            </a:r>
            <a:r>
              <a:rPr lang="en-US" sz="2400" dirty="0"/>
              <a:t>V </a:t>
            </a:r>
            <a:r>
              <a:rPr lang="sr-Cyrl-RS" sz="2400" dirty="0"/>
              <a:t>(741-775), а довршена након победе над иконоклазмом у време владавине Михаила </a:t>
            </a:r>
            <a:r>
              <a:rPr lang="en-US" sz="2400" dirty="0"/>
              <a:t>III (824-867). </a:t>
            </a:r>
            <a:r>
              <a:rPr lang="sr-Cyrl-RS" sz="2400" dirty="0"/>
              <a:t>У периоду до 1204.године када је разорена током латинске опсаде града, представљала је најзначајнији реликвијар целог хришћанског света. </a:t>
            </a:r>
            <a:endParaRPr lang="sr-Latn-RS"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59" t="12398" r="34683" b="16889"/>
          <a:stretch/>
        </p:blipFill>
        <p:spPr bwMode="auto">
          <a:xfrm>
            <a:off x="4788024" y="764704"/>
            <a:ext cx="4248472" cy="520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40052" y="5934670"/>
            <a:ext cx="3744416" cy="923330"/>
          </a:xfrm>
          <a:prstGeom prst="rect">
            <a:avLst/>
          </a:prstGeom>
          <a:noFill/>
        </p:spPr>
        <p:txBody>
          <a:bodyPr wrap="square" rtlCol="0">
            <a:spAutoFit/>
          </a:bodyPr>
          <a:lstStyle/>
          <a:p>
            <a:r>
              <a:rPr lang="sr-Cyrl-RS" dirty="0"/>
              <a:t>Део плана – реконструкције Велике палате у Цариграду; Богородица Фароска бр 37</a:t>
            </a:r>
            <a:endParaRPr lang="sr-Latn-RS" dirty="0"/>
          </a:p>
        </p:txBody>
      </p:sp>
    </p:spTree>
    <p:extLst>
      <p:ext uri="{BB962C8B-B14F-4D97-AF65-F5344CB8AC3E}">
        <p14:creationId xmlns:p14="http://schemas.microsoft.com/office/powerpoint/2010/main" val="341037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307" t="13070" r="22624" b="19757"/>
          <a:stretch/>
        </p:blipFill>
        <p:spPr bwMode="auto">
          <a:xfrm>
            <a:off x="-108520" y="-2304"/>
            <a:ext cx="7020272" cy="453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04248" y="980728"/>
            <a:ext cx="2088232" cy="1477328"/>
          </a:xfrm>
          <a:prstGeom prst="rect">
            <a:avLst/>
          </a:prstGeom>
          <a:noFill/>
        </p:spPr>
        <p:txBody>
          <a:bodyPr wrap="square" rtlCol="0">
            <a:spAutoFit/>
          </a:bodyPr>
          <a:lstStyle/>
          <a:p>
            <a:r>
              <a:rPr lang="sr-Cyrl-RS" dirty="0"/>
              <a:t>Могућа реконструкција комплекса Велике палате у Цариграду. </a:t>
            </a:r>
            <a:endParaRPr lang="sr-Latn-RS" dirty="0"/>
          </a:p>
        </p:txBody>
      </p:sp>
      <p:sp>
        <p:nvSpPr>
          <p:cNvPr id="7" name="TextBox 6"/>
          <p:cNvSpPr txBox="1"/>
          <p:nvPr/>
        </p:nvSpPr>
        <p:spPr>
          <a:xfrm>
            <a:off x="-27296" y="4509120"/>
            <a:ext cx="8136904" cy="1569660"/>
          </a:xfrm>
          <a:prstGeom prst="rect">
            <a:avLst/>
          </a:prstGeom>
          <a:noFill/>
        </p:spPr>
        <p:txBody>
          <a:bodyPr wrap="square" rtlCol="0">
            <a:spAutoFit/>
          </a:bodyPr>
          <a:lstStyle/>
          <a:p>
            <a:r>
              <a:rPr lang="sr-Cyrl-RS" sz="2400" dirty="0"/>
              <a:t>Први пут се помиње у извору који говори о зарукама Лава </a:t>
            </a:r>
            <a:r>
              <a:rPr lang="en-US" sz="2400" dirty="0"/>
              <a:t>IV </a:t>
            </a:r>
            <a:r>
              <a:rPr lang="sr-Cyrl-RS" sz="2400" dirty="0"/>
              <a:t>и Ирине 769.године које су склопљене у црвки Богородице Фароске. Подаци из овог периода говоре да је имала функцију приватне капеле Византијских царева. </a:t>
            </a:r>
            <a:endParaRPr lang="sr-Latn-RS" sz="2400" dirty="0"/>
          </a:p>
        </p:txBody>
      </p:sp>
    </p:spTree>
    <p:extLst>
      <p:ext uri="{BB962C8B-B14F-4D97-AF65-F5344CB8AC3E}">
        <p14:creationId xmlns:p14="http://schemas.microsoft.com/office/powerpoint/2010/main" val="79519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92480" cy="6741368"/>
          </a:xfrm>
        </p:spPr>
        <p:txBody>
          <a:bodyPr>
            <a:normAutofit lnSpcReduction="10000"/>
          </a:bodyPr>
          <a:lstStyle/>
          <a:p>
            <a:pPr marL="0" indent="0">
              <a:buNone/>
            </a:pPr>
            <a:r>
              <a:rPr lang="sr-Cyrl-RS" sz="2400" dirty="0"/>
              <a:t>У капели – реликвијару Богородице Фароске чуване су реликвије коју су вековима сабиране и излагане у њој. То су пре свега реликвије Страдања ( велики део Часног крста, копље, трска, ексери, пурпурни плашт и плаштаница, овојнице у које је било умотано тело Христово при полагању у гроб, крв Христова, камен са Христовог гроба), Богородичине реликвије ( мафорион и појас), реликвије Јована Претече (глава, десна рука, део обуће и одеће), и нерукотворени образи Мандилион и Керамион. Од оснивања Византисјки цареви константно </a:t>
            </a:r>
            <a:r>
              <a:rPr lang="sr-Cyrl-RS" sz="2400"/>
              <a:t>су даровали </a:t>
            </a:r>
            <a:r>
              <a:rPr lang="sr-Cyrl-RS" sz="2400" dirty="0"/>
              <a:t>реликвије капели, закључно са 1169/70. годином када је Манојло </a:t>
            </a:r>
            <a:r>
              <a:rPr lang="en-US" sz="2400" dirty="0"/>
              <a:t>I </a:t>
            </a:r>
            <a:r>
              <a:rPr lang="sr-Cyrl-RS" sz="2400" dirty="0"/>
              <a:t>Комнин(1146-1180) у њу пренео камен помазања из Ефеса. </a:t>
            </a:r>
          </a:p>
          <a:p>
            <a:pPr marL="0" indent="0">
              <a:buNone/>
            </a:pPr>
            <a:r>
              <a:rPr lang="sr-Cyrl-RS" sz="2400" dirty="0"/>
              <a:t>У десетој хомилији изговореној поводом освећења цркве 864.године, патријарх Фотије о њој говори као доказу Господње љубави, пореди је са Скинијом и Храмом, док цара пореди са Мојсијем и Соломоном. Три века касније Никола Месаритес ( тада скевофилакис Богородице Фароске) говори о њој као новој Светој земљи. Назива је другим Синајем, Витлејемом, Јорданом, Јерусалимом, Назаретом, Витанијом, Галилејом, Тавором и Голготом. </a:t>
            </a:r>
            <a:endParaRPr lang="en-US" sz="2400" dirty="0"/>
          </a:p>
          <a:p>
            <a:pPr marL="0" indent="0">
              <a:buNone/>
            </a:pPr>
            <a:endParaRPr lang="sr-Latn-RS" sz="2400" dirty="0"/>
          </a:p>
          <a:p>
            <a:pPr marL="0" indent="0">
              <a:buNone/>
            </a:pPr>
            <a:endParaRPr lang="sr-Latn-RS" dirty="0"/>
          </a:p>
        </p:txBody>
      </p:sp>
    </p:spTree>
    <p:extLst>
      <p:ext uri="{BB962C8B-B14F-4D97-AF65-F5344CB8AC3E}">
        <p14:creationId xmlns:p14="http://schemas.microsoft.com/office/powerpoint/2010/main" val="186209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normAutofit lnSpcReduction="10000"/>
          </a:bodyPr>
          <a:lstStyle/>
          <a:p>
            <a:pPr marL="0" indent="0">
              <a:buNone/>
            </a:pPr>
            <a:r>
              <a:rPr lang="sr-Cyrl-RS" sz="2400" dirty="0"/>
              <a:t>Пошто је капела уништена 1204. г, о њеном изгледу зна се на основу хомилије патријарха Фотија у којој говори о белим углачаним плочама мермерне фасаде и о унутрашњости која представља спој високе мермерне оплате и златних мозаика у горњој зони зидова и куполи. У куполи је био представљен Христос, а у апсиди Богородица Оранта. Уз то, Фотије помиње представе мартира, апостола и пророка, али не помиње наративне сцене. </a:t>
            </a:r>
          </a:p>
          <a:p>
            <a:pPr marL="0" indent="0">
              <a:buNone/>
            </a:pPr>
            <a:r>
              <a:rPr lang="sr-Cyrl-RS" sz="2400" dirty="0"/>
              <a:t>Начин излагања реликвија имао је кључни визуелни ефекат у стварњу свеобухватног јерусалимског идентитета. Према сведочењу Н. Месаритеса, Мандилион и Керамион  чувани су у конструкцији од дрвета која је била затворена стаклом или кристалом. На тај начин  била је доступна погледу верника, а преламање светла асоцирало је на небеску сферу. </a:t>
            </a:r>
          </a:p>
          <a:p>
            <a:pPr marL="0" indent="0">
              <a:buNone/>
            </a:pPr>
            <a:r>
              <a:rPr lang="sr-Cyrl-RS" sz="2400" dirty="0"/>
              <a:t>Према сведочењу Робера де Кларија из 1204.г , Мандилион и Керамион били су смештени у златне кутије, окачене о сребрне клинове, забодене у поткуполне лукове, један наспрам другог. </a:t>
            </a:r>
            <a:endParaRPr lang="sr-Latn-RS" sz="2400" dirty="0"/>
          </a:p>
        </p:txBody>
      </p:sp>
    </p:spTree>
    <p:extLst>
      <p:ext uri="{BB962C8B-B14F-4D97-AF65-F5344CB8AC3E}">
        <p14:creationId xmlns:p14="http://schemas.microsoft.com/office/powerpoint/2010/main" val="2194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964488" cy="6480720"/>
          </a:xfrm>
        </p:spPr>
        <p:txBody>
          <a:bodyPr>
            <a:normAutofit/>
          </a:bodyPr>
          <a:lstStyle/>
          <a:p>
            <a:pPr marL="0" indent="0">
              <a:buNone/>
            </a:pPr>
            <a:r>
              <a:rPr lang="sr-Cyrl-RS" sz="2200" dirty="0"/>
              <a:t>Реалност новог чуда инкарнације, смрти и васкрсења логоса у овом простору визуелно је представљено начином излагања две кључне реликвије, реликвије Часног крста и плаштанице која је била постављена испред Часног крста. Реликвије постављене на овај начин објединиле су носеће иконографске елементе Распећа и Оплакивања. </a:t>
            </a:r>
          </a:p>
          <a:p>
            <a:pPr marL="0" indent="0">
              <a:buNone/>
            </a:pPr>
            <a:r>
              <a:rPr lang="sr-Cyrl-RS" sz="2200" dirty="0"/>
              <a:t>Из дела </a:t>
            </a:r>
            <a:r>
              <a:rPr lang="en-US" sz="2200" i="1" dirty="0"/>
              <a:t>De </a:t>
            </a:r>
            <a:r>
              <a:rPr lang="en-US" sz="2200" i="1" dirty="0" err="1"/>
              <a:t>Ceremoniis</a:t>
            </a:r>
            <a:r>
              <a:rPr lang="en-US" sz="2200" i="1" dirty="0"/>
              <a:t> </a:t>
            </a:r>
            <a:r>
              <a:rPr lang="sr-Cyrl-RS" sz="2200" dirty="0"/>
              <a:t>Константина Порфирогенита сазнајемо да је реликвија Часног крста ношена у војне походе како би била коришћена у сврху обреда. На овај начин је пренета светост Богородице Фароске и војска је тако постајала део тог сакралног простора.</a:t>
            </a:r>
          </a:p>
          <a:p>
            <a:pPr marL="0" indent="0">
              <a:buNone/>
            </a:pPr>
            <a:r>
              <a:rPr lang="sr-Cyrl-RS" sz="2200" dirty="0"/>
              <a:t>Капела Богородице Фароске у читавом свету доживљавана је као сакрални фокус, Нови Јерусалим, Нова Света Земља. Уподобљавање том моделу остварено је у Паризу за време Луја </a:t>
            </a:r>
            <a:r>
              <a:rPr lang="en-US" sz="2200" dirty="0"/>
              <a:t>IX </a:t>
            </a:r>
            <a:r>
              <a:rPr lang="sr-Cyrl-RS" sz="2200" dirty="0"/>
              <a:t>Светог у Сен Шапелу. </a:t>
            </a:r>
          </a:p>
          <a:p>
            <a:pPr marL="0" indent="0">
              <a:buNone/>
            </a:pPr>
            <a:r>
              <a:rPr lang="sr-Cyrl-RS" sz="2200" dirty="0"/>
              <a:t>После 1204. г реликвије ове цркве, како су је крсташи звали, </a:t>
            </a:r>
            <a:r>
              <a:rPr lang="en-US" sz="2200" i="1" dirty="0"/>
              <a:t>sancta </a:t>
            </a:r>
            <a:r>
              <a:rPr lang="en-US" sz="2200" i="1" dirty="0" err="1"/>
              <a:t>capella</a:t>
            </a:r>
            <a:r>
              <a:rPr lang="sr-Cyrl-RS" sz="2200" i="1" dirty="0"/>
              <a:t>, </a:t>
            </a:r>
            <a:r>
              <a:rPr lang="sr-Cyrl-RS" sz="2200" dirty="0"/>
              <a:t>биле су готово у потпуности сачуване. Краљ</a:t>
            </a:r>
            <a:r>
              <a:rPr lang="sr-Cyrl-RS" sz="2200" i="1" dirty="0"/>
              <a:t> </a:t>
            </a:r>
            <a:r>
              <a:rPr lang="sr-Cyrl-RS" sz="2200" dirty="0"/>
              <a:t>Луј </a:t>
            </a:r>
            <a:r>
              <a:rPr lang="en-US" sz="2200" dirty="0"/>
              <a:t>IX</a:t>
            </a:r>
            <a:r>
              <a:rPr lang="sr-Cyrl-RS" sz="2200" dirty="0"/>
              <a:t> од латинског цара Балдуина </a:t>
            </a:r>
            <a:r>
              <a:rPr lang="en-US" sz="2200" dirty="0"/>
              <a:t>II </a:t>
            </a:r>
            <a:r>
              <a:rPr lang="sr-Cyrl-RS" sz="2200" dirty="0"/>
              <a:t>добија већину реликвија и врши транслацију у Париз. </a:t>
            </a:r>
            <a:r>
              <a:rPr lang="en-US" sz="2200" dirty="0"/>
              <a:t> </a:t>
            </a:r>
            <a:endParaRPr lang="sr-Latn-RS" sz="2200" i="1" dirty="0"/>
          </a:p>
        </p:txBody>
      </p:sp>
    </p:spTree>
    <p:extLst>
      <p:ext uri="{BB962C8B-B14F-4D97-AF65-F5344CB8AC3E}">
        <p14:creationId xmlns:p14="http://schemas.microsoft.com/office/powerpoint/2010/main" val="329439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Сен Шапел у Паризу</a:t>
            </a:r>
            <a:endParaRPr lang="sr-Latn-R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078" t="17113" r="40336" b="6295"/>
          <a:stretch/>
        </p:blipFill>
        <p:spPr bwMode="auto">
          <a:xfrm>
            <a:off x="4412" y="1124744"/>
            <a:ext cx="4084162"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843" y="6243019"/>
            <a:ext cx="3600400" cy="646331"/>
          </a:xfrm>
          <a:prstGeom prst="rect">
            <a:avLst/>
          </a:prstGeom>
          <a:noFill/>
        </p:spPr>
        <p:txBody>
          <a:bodyPr wrap="square" rtlCol="0">
            <a:spAutoFit/>
          </a:bodyPr>
          <a:lstStyle/>
          <a:p>
            <a:r>
              <a:rPr lang="sr-Cyrl-RS" dirty="0"/>
              <a:t>Париз, </a:t>
            </a:r>
            <a:r>
              <a:rPr lang="en-US" i="1" dirty="0" err="1"/>
              <a:t>Palais</a:t>
            </a:r>
            <a:r>
              <a:rPr lang="en-US" i="1" dirty="0"/>
              <a:t> de la Cite</a:t>
            </a:r>
            <a:r>
              <a:rPr lang="sr-Cyrl-RS" i="1" dirty="0"/>
              <a:t>, </a:t>
            </a:r>
            <a:r>
              <a:rPr lang="sr-Cyrl-RS" dirty="0"/>
              <a:t>план око 1250.године </a:t>
            </a:r>
            <a:endParaRPr lang="sr-Latn-RS" i="1" dirty="0"/>
          </a:p>
        </p:txBody>
      </p:sp>
      <p:sp>
        <p:nvSpPr>
          <p:cNvPr id="5" name="TextBox 4"/>
          <p:cNvSpPr txBox="1"/>
          <p:nvPr/>
        </p:nvSpPr>
        <p:spPr>
          <a:xfrm>
            <a:off x="4139952" y="1340768"/>
            <a:ext cx="4752528" cy="5509200"/>
          </a:xfrm>
          <a:prstGeom prst="rect">
            <a:avLst/>
          </a:prstGeom>
          <a:noFill/>
        </p:spPr>
        <p:txBody>
          <a:bodyPr wrap="square" rtlCol="0">
            <a:spAutoFit/>
          </a:bodyPr>
          <a:lstStyle/>
          <a:p>
            <a:r>
              <a:rPr lang="sr-Cyrl-RS" sz="2200" dirty="0"/>
              <a:t>Транслација реликвија обављена је 1239- 41. године у Париз, односно у Сен Шапел. Тај чин обликовао је Париз у нови сакрални фокус хришћанства.  Капела је освећена 1248.године. </a:t>
            </a:r>
          </a:p>
          <a:p>
            <a:r>
              <a:rPr lang="sr-Cyrl-RS" sz="2200" dirty="0"/>
              <a:t>Сен Шапел подиже француски краљ Луј </a:t>
            </a:r>
            <a:r>
              <a:rPr lang="sr-Latn-RS" sz="2200" dirty="0"/>
              <a:t>IX </a:t>
            </a:r>
            <a:r>
              <a:rPr lang="sr-Cyrl-RS" sz="2200" dirty="0"/>
              <a:t>Свети како би ту изложио реликвије Страдања, међу којима су били делови Часног крста и трнов венац. </a:t>
            </a:r>
          </a:p>
          <a:p>
            <a:r>
              <a:rPr lang="sr-Cyrl-RS" sz="2200" dirty="0"/>
              <a:t>У иделошком смислу, конструисањем ове капеле он од Париза прави Нови Јерусалим, а Сен Шапел постаје Нови Храм, док Луј </a:t>
            </a:r>
            <a:r>
              <a:rPr lang="sr-Latn-RS" sz="2200" dirty="0"/>
              <a:t>IX</a:t>
            </a:r>
            <a:r>
              <a:rPr lang="sr-Cyrl-RS" sz="2200" dirty="0"/>
              <a:t> постаје Нови Соломон.</a:t>
            </a:r>
            <a:endParaRPr lang="sr-Latn-RS" sz="2200" dirty="0"/>
          </a:p>
        </p:txBody>
      </p:sp>
    </p:spTree>
    <p:extLst>
      <p:ext uri="{BB962C8B-B14F-4D97-AF65-F5344CB8AC3E}">
        <p14:creationId xmlns:p14="http://schemas.microsoft.com/office/powerpoint/2010/main" val="315967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30" y="2115967"/>
            <a:ext cx="6528291" cy="4345699"/>
          </a:xfrm>
        </p:spPr>
      </p:pic>
      <p:sp>
        <p:nvSpPr>
          <p:cNvPr id="6" name="TextBox 5"/>
          <p:cNvSpPr txBox="1"/>
          <p:nvPr/>
        </p:nvSpPr>
        <p:spPr>
          <a:xfrm>
            <a:off x="377332" y="6474021"/>
            <a:ext cx="3096344" cy="369332"/>
          </a:xfrm>
          <a:prstGeom prst="rect">
            <a:avLst/>
          </a:prstGeom>
          <a:noFill/>
        </p:spPr>
        <p:txBody>
          <a:bodyPr wrap="square" rtlCol="0">
            <a:spAutoFit/>
          </a:bodyPr>
          <a:lstStyle/>
          <a:p>
            <a:r>
              <a:rPr lang="sr-Cyrl-RS" dirty="0"/>
              <a:t>Сен Шапел</a:t>
            </a:r>
            <a:endParaRPr lang="sr-Latn-RS" dirty="0"/>
          </a:p>
        </p:txBody>
      </p:sp>
      <p:sp>
        <p:nvSpPr>
          <p:cNvPr id="7" name="TextBox 6"/>
          <p:cNvSpPr txBox="1"/>
          <p:nvPr/>
        </p:nvSpPr>
        <p:spPr>
          <a:xfrm>
            <a:off x="377332" y="188640"/>
            <a:ext cx="7056784" cy="1938992"/>
          </a:xfrm>
          <a:prstGeom prst="rect">
            <a:avLst/>
          </a:prstGeom>
          <a:noFill/>
        </p:spPr>
        <p:txBody>
          <a:bodyPr wrap="square" rtlCol="0">
            <a:spAutoFit/>
          </a:bodyPr>
          <a:lstStyle/>
          <a:p>
            <a:r>
              <a:rPr lang="sr-Cyrl-RS" sz="2000" dirty="0"/>
              <a:t>Двоспратна грађевина конструисана је језиком рајонан готике. Доња капела је посвећена Богородици, док је горња посвећена Христовом страдању. Сам назив Сен Шапел алудира на Богородицу Фароску коју су крсташи звали Света капела. Уз то, ослања се на носеће визуелне принципе Богородице Фароске – прозрачност и сјај. </a:t>
            </a:r>
            <a:endParaRPr lang="sr-Latn-RS" sz="2000" dirty="0"/>
          </a:p>
        </p:txBody>
      </p:sp>
      <p:sp>
        <p:nvSpPr>
          <p:cNvPr id="11" name="TextBox 10"/>
          <p:cNvSpPr txBox="1"/>
          <p:nvPr/>
        </p:nvSpPr>
        <p:spPr>
          <a:xfrm>
            <a:off x="6927399" y="2251091"/>
            <a:ext cx="2123728" cy="3170099"/>
          </a:xfrm>
          <a:prstGeom prst="rect">
            <a:avLst/>
          </a:prstGeom>
          <a:noFill/>
        </p:spPr>
        <p:txBody>
          <a:bodyPr wrap="square" rtlCol="0">
            <a:spAutoFit/>
          </a:bodyPr>
          <a:lstStyle/>
          <a:p>
            <a:r>
              <a:rPr lang="sr-Cyrl-RS" sz="2000" dirty="0"/>
              <a:t>У једном од најранијих описа Париза који се датује у 1323.годину, аутор (Је</a:t>
            </a:r>
            <a:r>
              <a:rPr lang="en-US" sz="2000" dirty="0"/>
              <a:t>an de </a:t>
            </a:r>
            <a:r>
              <a:rPr lang="en-US" sz="2000" dirty="0" err="1"/>
              <a:t>Jandun</a:t>
            </a:r>
            <a:r>
              <a:rPr lang="en-US" sz="2000" dirty="0"/>
              <a:t>)</a:t>
            </a:r>
            <a:r>
              <a:rPr lang="sr-Cyrl-RS" sz="2000" dirty="0"/>
              <a:t> сведочи да је улазак у Сен Шапел као улазак у рај</a:t>
            </a:r>
            <a:r>
              <a:rPr lang="sr-Cyrl-RS" dirty="0"/>
              <a:t>. </a:t>
            </a:r>
            <a:endParaRPr lang="sr-Latn-RS" dirty="0"/>
          </a:p>
        </p:txBody>
      </p:sp>
    </p:spTree>
    <p:extLst>
      <p:ext uri="{BB962C8B-B14F-4D97-AF65-F5344CB8AC3E}">
        <p14:creationId xmlns:p14="http://schemas.microsoft.com/office/powerpoint/2010/main" val="29317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2271</Words>
  <Application>Microsoft Office PowerPoint</Application>
  <PresentationFormat>On-screen Show (4:3)</PresentationFormat>
  <Paragraphs>88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КАПЕЛЕ РЕЛИКВИЈАРИ У ВИЗАНТИЈИ И НА ЗАПАДУ</vt:lpstr>
      <vt:lpstr>PowerPoint Presentation</vt:lpstr>
      <vt:lpstr>Црква Богородице Фароске</vt:lpstr>
      <vt:lpstr>PowerPoint Presentation</vt:lpstr>
      <vt:lpstr>PowerPoint Presentation</vt:lpstr>
      <vt:lpstr>PowerPoint Presentation</vt:lpstr>
      <vt:lpstr>PowerPoint Presentation</vt:lpstr>
      <vt:lpstr>Сен Шапел у Паризу</vt:lpstr>
      <vt:lpstr>PowerPoint Presentation</vt:lpstr>
      <vt:lpstr>PowerPoint Presentation</vt:lpstr>
      <vt:lpstr>PowerPoint Presentation</vt:lpstr>
      <vt:lpstr>PowerPoint Presentation</vt:lpstr>
      <vt:lpstr>Капела Часног крста у Карлштејну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КАПЕЛЕ РЕЛИКВИЈАРИ У ВИЗАНТИЈИ И НА ЗАПАДУ</dc:title>
  <dc:creator>Aleksa</dc:creator>
  <cp:lastModifiedBy>Tijosav</cp:lastModifiedBy>
  <cp:revision>77</cp:revision>
  <dcterms:created xsi:type="dcterms:W3CDTF">2020-03-30T11:36:19Z</dcterms:created>
  <dcterms:modified xsi:type="dcterms:W3CDTF">2020-04-01T10:04:35Z</dcterms:modified>
</cp:coreProperties>
</file>