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1" r:id="rId5"/>
    <p:sldId id="257" r:id="rId6"/>
    <p:sldId id="258" r:id="rId7"/>
    <p:sldId id="259" r:id="rId8"/>
    <p:sldId id="261" r:id="rId9"/>
    <p:sldId id="262" r:id="rId10"/>
    <p:sldId id="263" r:id="rId11"/>
    <p:sldId id="265" r:id="rId12"/>
    <p:sldId id="260" r:id="rId13"/>
    <p:sldId id="270" r:id="rId14"/>
    <p:sldId id="272" r:id="rId15"/>
    <p:sldId id="273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4898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6304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093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7918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4248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8000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1940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2857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5502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9831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4705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852A-B09C-4228-A9FA-8D023170A627}" type="datetimeFigureOut">
              <a:rPr lang="sr-Latn-RS" smtClean="0"/>
              <a:t>26.4.2020.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3E4C9-FCAD-4473-B682-868E8C3F697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936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Očinstvo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Dragan Stanojević </a:t>
            </a:r>
          </a:p>
          <a:p>
            <a:r>
              <a:rPr lang="sr-Latn-RS" dirty="0" smtClean="0"/>
              <a:t>Izazovi savremene porodice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31751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Uključenost oca u negu deteta i vrednosne orijentacije oca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84561"/>
              </p:ext>
            </p:extLst>
          </p:nvPr>
        </p:nvGraphicFramePr>
        <p:xfrm>
          <a:off x="1444336" y="2244435"/>
          <a:ext cx="8052954" cy="30029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00200"/>
                <a:gridCol w="1392382"/>
                <a:gridCol w="1033895"/>
                <a:gridCol w="1342159"/>
                <a:gridCol w="1342159"/>
                <a:gridCol w="1342159"/>
              </a:tblGrid>
              <a:tr h="52852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3200" dirty="0">
                          <a:effectLst/>
                        </a:rPr>
                        <a:t> 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ukljucenosti oca malo dete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Total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500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odsustvo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nisko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srednje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visoko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504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tradicionalne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38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16,5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30,6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14,9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100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mešovite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28,4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13,5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35,8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22,3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100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0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netradicionalne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11,9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9,7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40,3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38,1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100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4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 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25,8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13,2</a:t>
                      </a:r>
                      <a:endParaRPr lang="sr-Latn-RS" sz="32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35,7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25,3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100</a:t>
                      </a:r>
                      <a:endParaRPr lang="sr-Latn-RS" sz="32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628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089416"/>
              </p:ext>
            </p:extLst>
          </p:nvPr>
        </p:nvGraphicFramePr>
        <p:xfrm>
          <a:off x="1423555" y="1932711"/>
          <a:ext cx="9237517" cy="4488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6169"/>
                <a:gridCol w="2127116"/>
                <a:gridCol w="2127116"/>
                <a:gridCol w="2127116"/>
              </a:tblGrid>
              <a:tr h="121005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Aktivnosti oko malog deteta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Stepen intimnosti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655764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 Nizak i srednji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Visok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Ukupno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5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Angažovanji otac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35.7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64.3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100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5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Ravnoteža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9.8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90.2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100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5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Angažovanija majka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27.2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72.8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100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5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 Ukupno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25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>
                          <a:effectLst/>
                        </a:rPr>
                        <a:t>75</a:t>
                      </a:r>
                      <a:endParaRPr lang="sr-Latn-R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800" dirty="0">
                          <a:effectLst/>
                        </a:rPr>
                        <a:t>100</a:t>
                      </a:r>
                      <a:endParaRPr lang="sr-Latn-R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869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866130"/>
              </p:ext>
            </p:extLst>
          </p:nvPr>
        </p:nvGraphicFramePr>
        <p:xfrm>
          <a:off x="613062" y="384462"/>
          <a:ext cx="11149447" cy="5520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5197"/>
                <a:gridCol w="1166561"/>
                <a:gridCol w="1167782"/>
                <a:gridCol w="1167782"/>
                <a:gridCol w="1167782"/>
                <a:gridCol w="1167782"/>
                <a:gridCol w="1166561"/>
              </a:tblGrid>
              <a:tr h="29876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</a:rPr>
                        <a:t>I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</a:rPr>
                        <a:t>II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313708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Otac – malo dete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Otac – veliko dete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B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SD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β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B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SD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Β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(Constant)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-0,043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0,181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-0,321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0,174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 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godine obrazovanja - majka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-,015*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0,007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-0,093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-0,003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0,006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-0,025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godine obrazovanja - otac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0,012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0,007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0,073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,023*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0,007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0,149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majka ima prihod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,064*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0,028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0,083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,062*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0,028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0,085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9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ukljucenost oca u poslove oko domacinstva 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,131**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0,018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0,258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,112**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0,018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0,245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8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ukljucenost majke u poslove oko domacinstva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-0,016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0,019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-0,03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0,019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0,019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intimnost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,251*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0,101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0,085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,232*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0,085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0,106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flexibilnost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,004*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0,072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0,042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kohezivnost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,005*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0,067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0,001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roditeljska ravnopravnost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,011**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0,145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,006*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0,085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godine oca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-0,04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-0,002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0,002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-0,055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8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tip porodice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-,101*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0,028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-0,133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0,028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0,043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broj dece u porodici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-,048*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0,019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-0,095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,033*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0,017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0,076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mesto boravka selo grad</a:t>
                      </a:r>
                      <a:endParaRPr lang="sr-Latn-R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-0,049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0,028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-0,063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-0,023</a:t>
                      </a:r>
                      <a:endParaRPr lang="sr-Latn-R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0,027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-0,033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37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R²</a:t>
                      </a:r>
                      <a:endParaRPr lang="sr-Latn-R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.231 (23.1%)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.149 (14,9%)</a:t>
                      </a:r>
                      <a:endParaRPr lang="sr-Latn-R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3062" y="6172200"/>
            <a:ext cx="9935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* Ukazuje na postojanje statistički značajne veze između zavisne i nezavisnih varijabli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597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Rezultati</a:t>
            </a:r>
            <a:r>
              <a:rPr lang="sr-Latn-RS" dirty="0" smtClean="0"/>
              <a:t> </a:t>
            </a:r>
            <a:r>
              <a:rPr lang="sr-Latn-RS" dirty="0" smtClean="0"/>
              <a:t>analize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CS" dirty="0"/>
              <a:t>resursi majke,</a:t>
            </a:r>
          </a:p>
          <a:p>
            <a:pPr marL="514350" indent="-514350">
              <a:buAutoNum type="arabicPeriod"/>
            </a:pPr>
            <a:r>
              <a:rPr lang="sr-Latn-CS" dirty="0"/>
              <a:t>vrednosne orijentacije oca </a:t>
            </a:r>
          </a:p>
          <a:p>
            <a:pPr marL="514350" indent="-514350">
              <a:buAutoNum type="arabicPeriod"/>
            </a:pPr>
            <a:r>
              <a:rPr lang="sr-Latn-CS" dirty="0"/>
              <a:t>supružnička/partnerska i porodična dinamika </a:t>
            </a:r>
          </a:p>
          <a:p>
            <a:pPr>
              <a:buNone/>
            </a:pPr>
            <a:r>
              <a:rPr lang="sr-Latn-CS" dirty="0"/>
              <a:t>   </a:t>
            </a:r>
            <a:endParaRPr lang="sr-Latn-CS" i="1" dirty="0"/>
          </a:p>
          <a:p>
            <a:pPr>
              <a:buNone/>
            </a:pPr>
            <a:r>
              <a:rPr lang="sr-Latn-CS" i="1" dirty="0"/>
              <a:t>	ukazuju i na združene i na nezavisne efekte u predikciji uključivanja oca u obaveze oko male i velike dece.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0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Rezultati</a:t>
            </a:r>
            <a:r>
              <a:rPr lang="sr-Latn-RS" dirty="0" smtClean="0"/>
              <a:t> kvalitativne analize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/>
              <a:t>Za muškarce se pojavljuju nove uloge u porodici – uloge brižnog supruga/partnera i brižnog oca koji je uključen u sve aspekte dečijeg života kao i majka, </a:t>
            </a:r>
            <a:r>
              <a:rPr lang="sr-Latn-BA" b="1" dirty="0" smtClean="0"/>
              <a:t>ali uloga hranioca nije izgubila na značaju.</a:t>
            </a:r>
          </a:p>
          <a:p>
            <a:endParaRPr lang="sr-Latn-BA" b="1" dirty="0" smtClean="0"/>
          </a:p>
          <a:p>
            <a:r>
              <a:rPr lang="sr-Latn-BA" dirty="0" smtClean="0"/>
              <a:t>Tržište rada je prilično rodno segregirano i zajedno sa nerazvijenim institucijama podrške roditeljstvu utiče na način usklađivanja porodičnog i privatnog života.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72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Rezultati</a:t>
            </a:r>
            <a:r>
              <a:rPr lang="sr-Latn-RS" dirty="0" smtClean="0"/>
              <a:t> kvalitativne analize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b="1" i="1" dirty="0" smtClean="0"/>
              <a:t>Kulturni modeli roditeljstva</a:t>
            </a:r>
            <a:endParaRPr lang="sr-Latn-BA" dirty="0" smtClean="0"/>
          </a:p>
          <a:p>
            <a:r>
              <a:rPr lang="sr-Latn-BA" dirty="0"/>
              <a:t>N</a:t>
            </a:r>
            <a:r>
              <a:rPr lang="sr-Latn-BA" dirty="0" smtClean="0"/>
              <a:t>edostatak </a:t>
            </a:r>
            <a:r>
              <a:rPr lang="sr-Latn-BA" dirty="0" smtClean="0"/>
              <a:t>različitih modela roditeljstva i porodičnih oblika u praksi i kulturnih modela u javnosti</a:t>
            </a:r>
          </a:p>
          <a:p>
            <a:r>
              <a:rPr lang="sr-Latn-BA" dirty="0" smtClean="0"/>
              <a:t>Narativi očeva koji su uspeli da iskorače iz tradicionalnog „modela uloga“ svedoče da su svoje roditeljstvo i odnos sa suprugom morali da </a:t>
            </a:r>
            <a:r>
              <a:rPr lang="sr-Latn-BA" i="1" dirty="0" smtClean="0"/>
              <a:t>izmišljaju. </a:t>
            </a:r>
          </a:p>
        </p:txBody>
      </p:sp>
    </p:spTree>
    <p:extLst>
      <p:ext uri="{BB962C8B-B14F-4D97-AF65-F5344CB8AC3E}">
        <p14:creationId xmlns:p14="http://schemas.microsoft.com/office/powerpoint/2010/main" val="255278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Dimenzije proučavanja očinstva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4000" dirty="0"/>
              <a:t>1. prakse </a:t>
            </a:r>
            <a:r>
              <a:rPr lang="sr-Latn-CS" sz="4000" dirty="0" smtClean="0"/>
              <a:t>očeva</a:t>
            </a:r>
            <a:r>
              <a:rPr lang="sr-Latn-CS" sz="4000" dirty="0"/>
              <a:t>,</a:t>
            </a:r>
          </a:p>
          <a:p>
            <a:r>
              <a:rPr lang="sr-Latn-CS" sz="4000" dirty="0"/>
              <a:t>2. identitet očeva i </a:t>
            </a:r>
          </a:p>
          <a:p>
            <a:r>
              <a:rPr lang="sr-Latn-CS" sz="4000" dirty="0"/>
              <a:t>3. normativ očinstva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92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Tri teorijska okvira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Tri okvira kojima se pretpostavlja uključenost očeva u obaveze oko male i velike dece kao i razlika uključenosti očeva. </a:t>
            </a:r>
          </a:p>
          <a:p>
            <a:pPr lvl="1"/>
            <a:r>
              <a:rPr lang="sr-Latn-RS" sz="2000" b="1" dirty="0"/>
              <a:t>STRUKTURA</a:t>
            </a:r>
          </a:p>
          <a:p>
            <a:pPr lvl="1"/>
            <a:r>
              <a:rPr lang="sr-Latn-RS" sz="2000" b="1" dirty="0"/>
              <a:t>Pretpostavka značaja resursa – teorija resursa </a:t>
            </a:r>
            <a:r>
              <a:rPr lang="sr-Latn-CS" sz="2000" dirty="0"/>
              <a:t>(Gupta, 2007; Coltrane, 2000; Knudsen, Waerness, 2008; Brines, 1993; Mannin, Deutch, 2007; Bianchi, et al. 2000; Brines, 1993, 1994; Hardesty, Bokemier, 1989; Ross, 1987; Evertsson, Nermo 2007)</a:t>
            </a:r>
            <a:endParaRPr lang="sr-Latn-RS" sz="2000" dirty="0"/>
          </a:p>
          <a:p>
            <a:pPr lvl="1"/>
            <a:r>
              <a:rPr lang="sr-Latn-RS" sz="2000" b="1" dirty="0"/>
              <a:t>KULTURA</a:t>
            </a:r>
          </a:p>
          <a:p>
            <a:pPr lvl="1"/>
            <a:r>
              <a:rPr lang="sr-Latn-RS" sz="2000" b="1" dirty="0"/>
              <a:t>Pretpostavka značaja kulture – patrijarhat i vrednosne orijentacije </a:t>
            </a:r>
            <a:r>
              <a:rPr lang="sr-Latn-CS" sz="2000" dirty="0"/>
              <a:t>(Bianchi et al, 2000;  Walby, 1991, Burdije, 2001, Inglehart, Norriss, 2005), </a:t>
            </a:r>
            <a:r>
              <a:rPr lang="sr-Latn-CS" sz="2000" b="1" dirty="0"/>
              <a:t>maskulinitet </a:t>
            </a:r>
            <a:r>
              <a:rPr lang="sr-Latn-CS" sz="2000" dirty="0"/>
              <a:t>(</a:t>
            </a:r>
            <a:r>
              <a:rPr lang="en-US" sz="2000" dirty="0"/>
              <a:t>Connell,</a:t>
            </a:r>
            <a:r>
              <a:rPr lang="sr-Latn-CS" sz="2000" dirty="0"/>
              <a:t> 2000, 2005), </a:t>
            </a:r>
            <a:r>
              <a:rPr lang="sr-Latn-CS" sz="2000" b="1" dirty="0"/>
              <a:t>rod</a:t>
            </a:r>
            <a:r>
              <a:rPr lang="sr-Latn-CS" sz="2000" dirty="0"/>
              <a:t> (West i Zimmerman, 1987;  West, Fenstermaker, 1995; </a:t>
            </a:r>
            <a:r>
              <a:rPr lang="en-US" sz="2000" dirty="0" err="1"/>
              <a:t>Deutch</a:t>
            </a:r>
            <a:r>
              <a:rPr lang="en-US" sz="2000" dirty="0"/>
              <a:t>, 2007</a:t>
            </a:r>
            <a:r>
              <a:rPr lang="sr-Latn-RS" sz="2000" dirty="0"/>
              <a:t>; </a:t>
            </a:r>
            <a:r>
              <a:rPr lang="en-US" sz="2000" dirty="0" err="1"/>
              <a:t>Risman</a:t>
            </a:r>
            <a:r>
              <a:rPr lang="en-US" sz="2000" dirty="0"/>
              <a:t>, 2009</a:t>
            </a:r>
            <a:r>
              <a:rPr lang="sr-Latn-RS" sz="2000" dirty="0"/>
              <a:t>)</a:t>
            </a:r>
            <a:endParaRPr lang="sr-Latn-RS" sz="2000" b="1" dirty="0"/>
          </a:p>
          <a:p>
            <a:pPr lvl="1"/>
            <a:r>
              <a:rPr lang="sr-Latn-RS" sz="2000" b="1" dirty="0"/>
              <a:t>ODNOSI U PORODICI</a:t>
            </a:r>
          </a:p>
          <a:p>
            <a:pPr lvl="1"/>
            <a:r>
              <a:rPr lang="sr-Latn-RS" sz="2000" b="1" dirty="0"/>
              <a:t>Pretpostvaka značaja porodične dinamike – Fleksibilnost, kohezivnost</a:t>
            </a:r>
            <a:r>
              <a:rPr lang="sr-Latn-CS" sz="2000" dirty="0"/>
              <a:t> (Olson, 1999)</a:t>
            </a:r>
            <a:r>
              <a:rPr lang="sr-Latn-RS" sz="2000" b="1" dirty="0"/>
              <a:t>, intimnost </a:t>
            </a:r>
            <a:r>
              <a:rPr lang="sr-Latn-CS" sz="2000" dirty="0"/>
              <a:t>(Jamieson, 2002)</a:t>
            </a:r>
            <a:r>
              <a:rPr lang="sr-Latn-RS" dirty="0" smtClean="0"/>
              <a:t>, </a:t>
            </a:r>
            <a:r>
              <a:rPr lang="sr-Latn-RS" b="1" dirty="0" smtClean="0"/>
              <a:t>regulacija distance </a:t>
            </a:r>
            <a:r>
              <a:rPr lang="sr-Latn-RS" dirty="0" smtClean="0"/>
              <a:t>(</a:t>
            </a:r>
            <a:r>
              <a:rPr lang="sr-Latn-CS" dirty="0" smtClean="0"/>
              <a:t>Marsiglio, Day, Lamb, 2000) 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254113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sr-Latn-RS" sz="6600" dirty="0" smtClean="0"/>
          </a:p>
          <a:p>
            <a:pPr marL="0" indent="0" algn="ctr">
              <a:buNone/>
            </a:pPr>
            <a:r>
              <a:rPr lang="sr-Latn-RS" sz="6600" dirty="0" smtClean="0"/>
              <a:t>Očinstvo </a:t>
            </a:r>
            <a:r>
              <a:rPr lang="sr-Latn-RS" sz="6600" dirty="0"/>
              <a:t>u Srbiji 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497436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982" y="261216"/>
            <a:ext cx="8950036" cy="6347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3797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427" y="271607"/>
            <a:ext cx="8749146" cy="62331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154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Razlika između supružnika u aktivnostima oko dece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686845"/>
              </p:ext>
            </p:extLst>
          </p:nvPr>
        </p:nvGraphicFramePr>
        <p:xfrm>
          <a:off x="1101436" y="1995057"/>
          <a:ext cx="10151920" cy="36345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996548"/>
                <a:gridCol w="2385124"/>
                <a:gridCol w="2385124"/>
                <a:gridCol w="2385124"/>
              </a:tblGrid>
              <a:tr h="1006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</a:rPr>
                        <a:t> </a:t>
                      </a:r>
                      <a:endParaRPr lang="sr-Latn-R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Malo dete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Veliko dete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Komunikacija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Angažovanji otac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5.6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17.6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15.1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Ravnoteža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15.3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31.9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51.5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Angažovanija majka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79.2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50.5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33.3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Ukupno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100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>
                          <a:effectLst/>
                        </a:rPr>
                        <a:t>100</a:t>
                      </a:r>
                      <a:endParaRPr lang="sr-Latn-RS" sz="3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400" dirty="0">
                          <a:effectLst/>
                        </a:rPr>
                        <a:t>100</a:t>
                      </a:r>
                      <a:endParaRPr lang="sr-Latn-RS" sz="3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750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Radni status majke i nivo uključenosti oca u negu malog deteta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58466"/>
              </p:ext>
            </p:extLst>
          </p:nvPr>
        </p:nvGraphicFramePr>
        <p:xfrm>
          <a:off x="342899" y="2067790"/>
          <a:ext cx="5527964" cy="33666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0877"/>
                <a:gridCol w="1388709"/>
                <a:gridCol w="1388709"/>
                <a:gridCol w="1389669"/>
              </a:tblGrid>
              <a:tr h="5778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 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Radni status majke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5778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 %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Zaposlena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Neaktivna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Nezaposlena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2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Odsustvo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16.6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44.7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23.8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2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Nisko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8.9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12.8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17.5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2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Srednje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40.8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27.7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37.5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2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Visoko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33.8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14.9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21.2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2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Ukupno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100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>
                          <a:effectLst/>
                        </a:rPr>
                        <a:t>100</a:t>
                      </a:r>
                      <a:endParaRPr lang="sr-Latn-R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800" dirty="0">
                          <a:effectLst/>
                        </a:rPr>
                        <a:t>100</a:t>
                      </a:r>
                      <a:endParaRPr lang="sr-Latn-R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635473"/>
              </p:ext>
            </p:extLst>
          </p:nvPr>
        </p:nvGraphicFramePr>
        <p:xfrm>
          <a:off x="6411133" y="2067790"/>
          <a:ext cx="5122776" cy="33453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17839"/>
                <a:gridCol w="1141609"/>
                <a:gridCol w="1141609"/>
                <a:gridCol w="1321719"/>
              </a:tblGrid>
              <a:tr h="54032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 </a:t>
                      </a:r>
                      <a:endParaRPr lang="sr-Latn-RS" sz="2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 </a:t>
                      </a:r>
                      <a:endParaRPr lang="sr-Latn-R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Radni status majke</a:t>
                      </a:r>
                      <a:endParaRPr lang="sr-Latn-R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761419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Zaposlena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Neaktivna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Nezaposlena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Angažovanji otac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9.6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0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1.3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Ravnoteža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18.5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12.8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10.1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Angažovanija majka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72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87.2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88.6</a:t>
                      </a:r>
                      <a:endParaRPr lang="sr-Latn-R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Ukupno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100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>
                          <a:effectLst/>
                        </a:rPr>
                        <a:t>100</a:t>
                      </a:r>
                      <a:endParaRPr lang="sr-Latn-R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100</a:t>
                      </a:r>
                      <a:endParaRPr lang="sr-Latn-R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614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Obrazovanje roditelja i novo uključenosti oca u negu malog deteta</a:t>
            </a:r>
            <a:endParaRPr lang="sr-Latn-R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885183"/>
              </p:ext>
            </p:extLst>
          </p:nvPr>
        </p:nvGraphicFramePr>
        <p:xfrm>
          <a:off x="1672938" y="2057402"/>
          <a:ext cx="8229597" cy="34497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83326"/>
                <a:gridCol w="1111827"/>
                <a:gridCol w="949238"/>
                <a:gridCol w="1121525"/>
                <a:gridCol w="1120631"/>
                <a:gridCol w="1121525"/>
                <a:gridCol w="1121525"/>
              </a:tblGrid>
              <a:tr h="80837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 dirty="0">
                          <a:effectLst/>
                        </a:rPr>
                        <a:t> Učestvovanje</a:t>
                      </a:r>
                      <a:endParaRPr lang="sr-Latn-RS" sz="3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 dirty="0">
                          <a:effectLst/>
                        </a:rPr>
                        <a:t> oca</a:t>
                      </a:r>
                      <a:endParaRPr lang="sr-Latn-RS" sz="3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 dirty="0">
                          <a:effectLst/>
                        </a:rPr>
                        <a:t> </a:t>
                      </a:r>
                      <a:endParaRPr lang="sr-Latn-R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Obrazovanje oca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Obrazovanje majke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</a:tr>
              <a:tr h="808375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Osnovna škola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Srednja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Fakultet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Osnovna škola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Srednja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Fakultet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Odsustvo 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44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24.1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12.3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44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23.7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15.4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Nisko 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12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14.1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6.2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4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12.4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14.1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Srednje 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24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39.2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38.5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32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38.2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38.5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Visoko 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22.6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43.1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25.8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32.1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6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Ukupno 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100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100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100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100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>
                          <a:effectLst/>
                        </a:rPr>
                        <a:t>100</a:t>
                      </a:r>
                      <a:endParaRPr lang="sr-Latn-R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r-Latn-RS" sz="2000" dirty="0">
                          <a:effectLst/>
                        </a:rPr>
                        <a:t>100</a:t>
                      </a:r>
                      <a:endParaRPr lang="sr-Latn-R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5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751</Words>
  <Application>Microsoft Office PowerPoint</Application>
  <PresentationFormat>Widescreen</PresentationFormat>
  <Paragraphs>315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Očinstvo</vt:lpstr>
      <vt:lpstr>Dimenzije proučavanja očinstva</vt:lpstr>
      <vt:lpstr>Tri teorijska okvira</vt:lpstr>
      <vt:lpstr>PowerPoint Presentation</vt:lpstr>
      <vt:lpstr>PowerPoint Presentation</vt:lpstr>
      <vt:lpstr>PowerPoint Presentation</vt:lpstr>
      <vt:lpstr>Razlika između supružnika u aktivnostima oko dece</vt:lpstr>
      <vt:lpstr>Radni status majke i nivo uključenosti oca u negu malog deteta</vt:lpstr>
      <vt:lpstr>Obrazovanje roditelja i novo uključenosti oca u negu malog deteta</vt:lpstr>
      <vt:lpstr>Uključenost oca u negu deteta i vrednosne orijentacije oca</vt:lpstr>
      <vt:lpstr>PowerPoint Presentation</vt:lpstr>
      <vt:lpstr>PowerPoint Presentation</vt:lpstr>
      <vt:lpstr>Rezultati analize</vt:lpstr>
      <vt:lpstr>Rezultati kvalitativne analize</vt:lpstr>
      <vt:lpstr>Rezultati kvalitativne analize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 stanojevic</dc:creator>
  <cp:lastModifiedBy>dragan stanojevic</cp:lastModifiedBy>
  <cp:revision>10</cp:revision>
  <dcterms:created xsi:type="dcterms:W3CDTF">2018-05-09T10:27:28Z</dcterms:created>
  <dcterms:modified xsi:type="dcterms:W3CDTF">2020-04-26T19:55:14Z</dcterms:modified>
</cp:coreProperties>
</file>