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73" r:id="rId8"/>
    <p:sldId id="263" r:id="rId9"/>
    <p:sldId id="264" r:id="rId10"/>
    <p:sldId id="267" r:id="rId11"/>
    <p:sldId id="265" r:id="rId12"/>
    <p:sldId id="270" r:id="rId13"/>
    <p:sldId id="275" r:id="rId14"/>
    <p:sldId id="277" r:id="rId15"/>
    <p:sldId id="269" r:id="rId16"/>
    <p:sldId id="271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A3ADF-5B01-4ECE-8799-1F199A46D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B490A-D343-4E94-AEBE-FA623434B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83E80-B4B6-405E-B777-C01AF5A0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56654-1255-4DC2-9D32-18A9D0E58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D62CB-75A6-42D3-92C1-F8DB653EA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74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2B1C-06F4-43F2-9DB8-BA5738E59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F568D-616F-4AC7-9BEB-C4118E48A4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D36F9-6379-4CA2-9DBF-B2498612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9791FD-1043-4356-9FFD-154D490E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0DC06-BA48-4D8C-9CF2-1999100D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4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95C03B-4844-4AB2-A1C4-855C03A3AC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3A0C42-6671-4D92-B81F-A57B86BD2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E2239-C4B7-4B7C-8702-A35F1732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2B44F-A9B0-4AB2-8749-96703C3CA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AC55D-215E-4233-A7F4-F562FA84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32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9DC09-C263-4324-B66B-097A4B699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9045C-17E4-4686-89F9-F14E29B98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AC5BD-63FB-44EC-8A79-9E1E7ABCA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83382-D9CC-49FC-AA8F-739EDD8C9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2C21C-2A90-4B90-A99C-BBB016042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225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1F7CA-6FCE-4475-8970-8C544B062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30C4C-4930-4E57-88F5-F5D129CC6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06093-109E-4E95-9C78-0C42F0441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397DC-9E6F-486A-9647-A7809E984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ECA7D-BADB-4FA6-8A3C-D08C741B4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1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35B5B-0075-4F3C-B67C-02F05DB4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1AC19-3ADD-48F9-B9BB-10B32CAF28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EA707-C783-42CA-9A59-5F6F555BC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8A4AE-F1F8-4D80-90C0-AD08FA7E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1DF0ED-2429-4AAA-BD81-B1D136EE4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034C2C-7199-4F9F-99C9-F007FFDD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94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C0AB4-423B-486F-8770-F9CEFCC9D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F0365-50AE-46AD-9954-F2BE8BEB5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087E73-E40C-4074-AB01-0B988444E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053204-A229-4413-8750-CA6F1D539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B3AF72-C9E0-499F-B7DE-04F3CA52C6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427023-F665-4A6D-85EF-7C186371F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E2E7A9-7810-4A9A-AB9C-BDF6FA741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2AE319-2E7B-490B-ACCF-1E78EC8E4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17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0174B-E9E4-431B-B652-78A5C392E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6B560-2D9A-465D-88A7-45B8CF594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9D1A37-7FFD-4A89-885E-195319BFB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5217DC-2801-4333-8935-03541ADD3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30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7BBBEC-5938-4158-8901-9294561B2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A617B5-2F59-4AF9-8AD3-F7BB24E81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29F70-E255-4319-82EA-6942612A5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183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6767A-249B-432F-8625-58706D1C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FEA8E-E01C-4F9B-A4F3-F3A40EEAB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2D5A08-39F6-47A4-8C7D-1FEDF3A1E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2B1A7-E6FF-476F-A06C-61C8BAB71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EB3E8-534E-40FD-B76C-0D0CFF5B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D5760-5585-40B1-B500-0DBAB9D7D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0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99129-1FCD-4598-B378-B3686288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3CBAE9-B3D8-4C63-8D4A-C23AD71758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373F78-D2D3-4F6C-AFB1-777B22E8DE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C3FBAA-91D5-4D46-BB57-BA8935284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0CEA7-88DC-4D4C-95BD-4CA3B1761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26E62-CC6D-4354-86FD-9F1A8A3B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39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D0D786-D12D-4653-BA60-0E6675234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AD313-BBF8-4E46-AAC3-BDEC79077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B2EA43-2279-4EE5-9A52-6B3C2E6559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951FA-C23C-4FD3-AE48-0475EC534904}" type="datetimeFigureOut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EB6EB-07C6-4458-8500-6D6C3B27D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BC960-044E-46D8-8430-CE60007ED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AD60-905E-4A9D-91E4-BC30A7C63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57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66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31BF3-6F9D-4C72-9737-A28CF337F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 sz="5100">
                <a:latin typeface="Times New Roman" panose="02020603050405020304" pitchFamily="18" charset="0"/>
                <a:cs typeface="Times New Roman" panose="02020603050405020304" pitchFamily="18" charset="0"/>
              </a:rPr>
              <a:t>Univerziteti na zapadu u poznom srednjem ve</a:t>
            </a:r>
            <a:r>
              <a:rPr lang="sr-Latn-ME" sz="5100"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endParaRPr lang="en-US" sz="51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F5738E-FE9B-4A6F-BB6C-B9F70C545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1258" y="4525347"/>
            <a:ext cx="3258675" cy="1737360"/>
          </a:xfrm>
        </p:spPr>
        <p:txBody>
          <a:bodyPr anchor="ctr">
            <a:normAutofit/>
          </a:bodyPr>
          <a:lstStyle/>
          <a:p>
            <a:pPr algn="l"/>
            <a:r>
              <a:rPr lang="sr-Latn-ME">
                <a:latin typeface="Times New Roman" panose="02020603050405020304" pitchFamily="18" charset="0"/>
                <a:cs typeface="Times New Roman" panose="02020603050405020304" pitchFamily="18" charset="0"/>
              </a:rPr>
              <a:t>Aleksandra Vukićević IU17/18</a:t>
            </a:r>
            <a:br>
              <a:rPr lang="sr-Latn-ME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r-Latn-ME">
                <a:latin typeface="Times New Roman" panose="02020603050405020304" pitchFamily="18" charset="0"/>
                <a:cs typeface="Times New Roman" panose="02020603050405020304" pitchFamily="18" charset="0"/>
              </a:rPr>
              <a:t>Maja Petrović IU17/61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Oval 68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val 70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Oval 72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Freeform: Shape 74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4" name="Straight Connector 76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680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267491-D3CB-4A6E-8160-CFBCE8186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Bolonja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62989-A8A9-46B2-9F92-3EBF0AA218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224322"/>
            <a:ext cx="4559425" cy="4550747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Bolonji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nastao</a:t>
            </a:r>
            <a:r>
              <a:rPr lang="sr-Latn-R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namerom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pruži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kompletno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Poznati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pravnici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Irnerije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Gracijan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sr-Latn-R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podučavao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116.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1140.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Pod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uticajem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dijalektike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Pjera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Abelara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napisao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komentare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Justinijanov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kodeks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građanskih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(Corpus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iuris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civilis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klasične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misli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unkorporirao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srednjovekovni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pravosuđa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Gracijan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bio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proučavalac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kanonskog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crkvenog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sr-Latn-M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</a:t>
            </a:r>
            <a:r>
              <a:rPr lang="sr-Latn-M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ajno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djelo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zavr</a:t>
            </a:r>
            <a:r>
              <a:rPr lang="sr-Latn-ME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Decretum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Gratiani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R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kolekcija kanonskog prava.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čelu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rektori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novonastala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organizacija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podeljena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poreklu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studenata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sredine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13.veka u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Bolonji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nacije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oformile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nazvane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poreklu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studenata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Ultramontani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Citramontani-Italijani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osnovali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upravljanja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držali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vlast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Vremenom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radom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postepeno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slabila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 bi do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sredine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14.veka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postavljeni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plaćeni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komunalnih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vlasti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13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r="24251" b="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849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C4BF5D-03DA-410D-B454-70FC7DB10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Oksford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96159-602E-43B4-A746-D2CA8A5DF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212" y="1756944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Oksford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univerzitet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put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pominje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spisima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12.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vijeka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Podr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 je bio od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Crkve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nadala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sr-Latn-RS" sz="2000" dirty="0" err="1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uspeti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smanji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jaz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izme</a:t>
            </a:r>
            <a:r>
              <a:rPr lang="sr-Latn-ME" sz="2000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u gr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filozofije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hrišćanske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teologije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large building&#10;&#10;Description automatically generated">
            <a:extLst>
              <a:ext uri="{FF2B5EF4-FFF2-40B4-BE49-F238E27FC236}">
                <a16:creationId xmlns:a16="http://schemas.microsoft.com/office/drawing/2014/main" id="{47C97681-1411-45C0-8B1A-2ECA0736BC4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3" r="25541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24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D88FA-BF8D-4A9A-9F70-ECF4D324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Kembridž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Rectangle 8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DB18D-5F45-4E21-A4DA-AC995B1530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/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1209.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studenata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pobjegli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hostilnog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pona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Oksfordu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large clock tower next to a body of water&#10;&#10;Description automatically generated">
            <a:extLst>
              <a:ext uri="{FF2B5EF4-FFF2-40B4-BE49-F238E27FC236}">
                <a16:creationId xmlns:a16="http://schemas.microsoft.com/office/drawing/2014/main" id="{708DD208-5C21-430B-B703-221E7758B5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r="1086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109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6454F9-6F39-4EA3-92DF-11C7D1ED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Sorbona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888FC-7C0C-46F8-9E08-E41950DDF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razvijao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drugačiji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način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profesorima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vlasti</a:t>
            </a:r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kancelar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kanonik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Bogorodičine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Parizu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(Notre Dame) za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autonomiju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kojoj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nalazila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biskupska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Latn-R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niverzitet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bio pod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jurisdikcijom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kancelara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izvodio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biskupa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Pariza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predavanja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držana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gradske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katedrale</a:t>
            </a:r>
            <a:r>
              <a:rPr lang="sr-Latn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Bogorodičina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n-US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large stone building&#10;&#10;Description automatically generated">
            <a:extLst>
              <a:ext uri="{FF2B5EF4-FFF2-40B4-BE49-F238E27FC236}">
                <a16:creationId xmlns:a16="http://schemas.microsoft.com/office/drawing/2014/main" id="{85946D5A-8949-48E0-882C-EEB4ABD150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9" r="10444" b="-1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60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88D87-ACA7-4A59-936C-41FD2AEA3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85" y="778168"/>
            <a:ext cx="4560584" cy="11280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sr-Latn-ME" sz="4000" dirty="0"/>
            </a:b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Šestnaestovjekovna minijatura, predstava konzilijum doktora na Univerzitetu u Parizu. (desno)</a:t>
            </a:r>
            <a:endParaRPr lang="en-US" sz="4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text, sitting, old, table&#10;&#10;Description automatically generated">
            <a:extLst>
              <a:ext uri="{FF2B5EF4-FFF2-40B4-BE49-F238E27FC236}">
                <a16:creationId xmlns:a16="http://schemas.microsoft.com/office/drawing/2014/main" id="{5D650342-A4E7-47DD-B1D1-090AACBF31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3" b="1"/>
          <a:stretch/>
        </p:blipFill>
        <p:spPr>
          <a:xfrm>
            <a:off x="788873" y="2358752"/>
            <a:ext cx="4173892" cy="4046096"/>
          </a:xfrm>
          <a:prstGeom prst="rect">
            <a:avLst/>
          </a:prstGeom>
        </p:spPr>
      </p:pic>
      <p:pic>
        <p:nvPicPr>
          <p:cNvPr id="8" name="Content Placeholder 7" descr="A picture containing table, sitting, food, furniture&#10;&#10;Description automatically generated">
            <a:extLst>
              <a:ext uri="{FF2B5EF4-FFF2-40B4-BE49-F238E27FC236}">
                <a16:creationId xmlns:a16="http://schemas.microsoft.com/office/drawing/2014/main" id="{6E86E977-9B70-41C8-8DCB-E59A6B571F1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059" y="662301"/>
            <a:ext cx="3511998" cy="5533397"/>
          </a:xfrm>
        </p:spPr>
      </p:pic>
    </p:spTree>
    <p:extLst>
      <p:ext uri="{BB962C8B-B14F-4D97-AF65-F5344CB8AC3E}">
        <p14:creationId xmlns:p14="http://schemas.microsoft.com/office/powerpoint/2010/main" val="1673204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AEB18B-5F95-4124-A0A9-8484EF93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Karlov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univerzitet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77C5A-FC17-409D-AE00-0E8D9017DE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719" y="2330505"/>
            <a:ext cx="5278066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Najstariji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univerzitet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Centralnoj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Evropi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slovenskim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zemljama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Istorijski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nema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univerzite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t.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Utemeljio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je 1348.</a:t>
            </a: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 godine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Karlo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IV, car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Svetog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rimskog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carstva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large building&#10;&#10;Description automatically generated">
            <a:extLst>
              <a:ext uri="{FF2B5EF4-FFF2-40B4-BE49-F238E27FC236}">
                <a16:creationId xmlns:a16="http://schemas.microsoft.com/office/drawing/2014/main" id="{BC5E3DF4-5E8B-41A8-BC86-6FB189991A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3" r="3" b="8720"/>
          <a:stretch/>
        </p:blipFill>
        <p:spPr>
          <a:xfrm>
            <a:off x="7083423" y="588838"/>
            <a:ext cx="4397433" cy="2504864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86984EE-E5FD-4576-8AE7-6EA33E2AD5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6" r="-2" b="-2"/>
          <a:stretch/>
        </p:blipFill>
        <p:spPr>
          <a:xfrm>
            <a:off x="8002408" y="3707894"/>
            <a:ext cx="2557598" cy="25187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E2AEB4-48FD-4859-8F80-D06FD3F3E7AB}"/>
              </a:ext>
            </a:extLst>
          </p:cNvPr>
          <p:cNvSpPr txBox="1"/>
          <p:nvPr/>
        </p:nvSpPr>
        <p:spPr>
          <a:xfrm>
            <a:off x="7083423" y="6076950"/>
            <a:ext cx="4517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Pečat Karlovog univerziteta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26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2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2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Arc 3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9349E-0F5A-4127-AF3D-A97C42274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/>
          </a:bodyPr>
          <a:lstStyle/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ranom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vije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postojala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Parizu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Bolonji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Oksfordu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je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korisnost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rkvu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igledna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imala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poku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preuzmu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osnuju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trajka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Parizu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1229-1231. 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godine g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Tuluz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pridobio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nezaposlene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profesore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do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osnuju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trajka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Oksfordu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1209. 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 n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nastavnici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povukli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Kembrid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gde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ostali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sr-Latn-R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osnivani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namenski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Kralj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Fridrih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Hoen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taufen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(1212-1250) bio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Napulju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1224. 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1500.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osnovano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hri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šć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anskom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dostigli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srednjov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ekovni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stariji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prvenstvo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Srednjov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ekovni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 dana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erilima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Pariz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5000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Oksford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izmedju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1500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Uprkos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tome,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uticaj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Pojedincu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pru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uspe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karijere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69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663973-35D7-4B42-9CD2-62EA8A750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sr-Latn-ME" sz="3600">
                <a:latin typeface="Times New Roman" panose="02020603050405020304" pitchFamily="18" charset="0"/>
                <a:cs typeface="Times New Roman" panose="02020603050405020304" pitchFamily="18" charset="0"/>
              </a:rPr>
              <a:t>Bibliografija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754BD-38BA-4172-9A3B-F5AFFD994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sr-Latn-ME" sz="2000">
                <a:latin typeface="Times New Roman" panose="02020603050405020304" pitchFamily="18" charset="0"/>
                <a:cs typeface="Times New Roman" panose="02020603050405020304" pitchFamily="18" charset="0"/>
              </a:rPr>
              <a:t>S. Peinter, </a:t>
            </a:r>
            <a:r>
              <a:rPr lang="sr-Latn-ME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Istorija srednjeg veka</a:t>
            </a:r>
            <a:r>
              <a:rPr 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(284–1500)</a:t>
            </a:r>
            <a:r>
              <a:rPr lang="sr-Latn-ME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Београд 1997</a:t>
            </a:r>
            <a:endParaRPr lang="sr-Latn-ME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000">
                <a:latin typeface="Times New Roman" panose="02020603050405020304" pitchFamily="18" charset="0"/>
                <a:cs typeface="Times New Roman" panose="02020603050405020304" pitchFamily="18" charset="0"/>
              </a:rPr>
              <a:t>Dž. Linč, </a:t>
            </a:r>
            <a:r>
              <a:rPr lang="sr-Latn-ME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Istorija srednjovekovne crkve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Београд 1999</a:t>
            </a:r>
          </a:p>
          <a:p>
            <a:endParaRPr lang="en-US" sz="20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38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124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73465-A82B-4471-9785-1DCB81672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731"/>
            <a:ext cx="10515600" cy="4351338"/>
          </a:xfrm>
        </p:spPr>
        <p:txBody>
          <a:bodyPr>
            <a:norm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razdoblja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11.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13.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ijeka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cjelokupan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podlegao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mnogim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promenama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obrazovnom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Tada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vode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manastirske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Tek od po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14.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ijeka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najpoznatijih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univerziteta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krajem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13.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ijeka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manjih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 po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radom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fokusiranih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opismenjavanje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stanovni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lati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skog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narodnih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jezika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anjem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broja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itelja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samim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enika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neminovno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do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do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s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klo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Sve ovo bilo je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usko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povezano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napredovanjem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liti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planu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pismenost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laicima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tenstvu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Stoga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tom period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pismenost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nivou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kraljevstava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drastično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</a:t>
            </a:r>
            <a:r>
              <a:rPr lang="sr-Latn-ME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ala.</a:t>
            </a:r>
          </a:p>
        </p:txBody>
      </p:sp>
    </p:spTree>
    <p:extLst>
      <p:ext uri="{BB962C8B-B14F-4D97-AF65-F5344CB8AC3E}">
        <p14:creationId xmlns:p14="http://schemas.microsoft.com/office/powerpoint/2010/main" val="165716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2FAD1-D4AE-4882-B998-2BCCF63F2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Manastirske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A18B-FE04-4BE4-BFE2-A79345F5B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12.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vijeka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pismenost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rezervisana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monahe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tenstvo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shodno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tome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ljavali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prepiske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savjete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diplomatske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be. Ti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vode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tenici-birokrate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kolovani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manastirskim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Mona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ivot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knjigama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Benediktinskog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vetih spisa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okom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manastiri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prihode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izdr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itelja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umno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knjige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biblioteke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ograni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slu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razmi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ljanjima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tekstovima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vetom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pismu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svodilo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ako posmatramo iz ugla sedam slobodnih vještina, na gramatiku i retoriku.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kvadrivijum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aritmetika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geometrija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astronomija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muzika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12.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dobijaju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Monasi-pisci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 12.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ijeka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radove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temeljili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tradiciji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vaseljenu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posmatrali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kroz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znakova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razumeju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ukazuju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stvarala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Generalno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skloni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ispituju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raspravljaju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udim</a:t>
            </a:r>
            <a:r>
              <a:rPr lang="sr-Latn-R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Najvi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duhovni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uzlet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 je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razmatranje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M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promisli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3564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23C26-D025-4CA2-90C8-E2AB66012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Katedralne </a:t>
            </a:r>
            <a:r>
              <a:rPr lang="sr-Latn-ME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kole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CB89D-9133-45ED-8497-C36370024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Podu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elite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sekularnog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stanovni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tva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odvijalo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tzv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katedralnim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kola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bile u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sklopu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samih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Nekad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episkop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podu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ME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šć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 je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katedralnog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kapitola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zvan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sholasticus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u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io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mlade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ljude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za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tenike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bile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skromne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odvojena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zgrada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postoja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jedan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itelj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razreda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napredova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o do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zaposlen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ja.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gromn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uzlet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uticao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razvijanje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katedralnih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kola,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novog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pristupa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nazvanom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Sholastika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razvoj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uticao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stav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nastavnika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katedralnih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kola,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lutalica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od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mjesta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mjesta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predavali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enicima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svojom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ambicijom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ugledom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ih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privla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 ali, c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ilj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nastavnika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 i dalje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ME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šć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 bila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episkopska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stolica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crkven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birokratij</a:t>
            </a:r>
            <a:r>
              <a:rPr lang="sr-Latn-ME" sz="24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1076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F9535-9B04-40D0-A72A-A14968A1F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653" y="1438889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Krucijalno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katedralne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nužno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došle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sukob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tradicionalnim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monaškim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školama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njihov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antičkom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filozofijom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najvi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aristotelijanskom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intelektualnih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teologije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polako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zapadu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postala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primarna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vintage photo of an old building&#10;&#10;Description automatically generated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5" r="11359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26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E91822-CD88-4630-9156-6313EFB8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Pjer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Abelar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03023-31CC-4378-A15B-AA72D8243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Kao veoma 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lad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krenuo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put ka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obrazovanju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sjeverozapadnoj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rancuskoj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ivot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lutaju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nastavnik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savladao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Parizu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Losu,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kasnije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tvorio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šk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teologije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Laonu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vratio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gdje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predavao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teologiju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stekao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svojih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bogatstvo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Njegova karijera je bila u opasnosti kada je sa sveštenikovom štićenicom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Eloizom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tajno stupio u brak. Nakon javnog poniženja koje je usledilo povukao se u benediktinski manastir u Sen Deniju i napisao knjigu </a:t>
            </a:r>
            <a:r>
              <a:rPr lang="sr-Latn-M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i Ne 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(lat. Sic et Non) kao i </a:t>
            </a:r>
            <a:r>
              <a:rPr lang="sr-Latn-M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Sumnjajući počinjemo da preispitujemo, a preispitujući otkrivamo istinu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kojem je pružio odgovor na 158 ključnih pitanja hrišćanske teologije. Njegovo sledeće djelo, </a:t>
            </a:r>
            <a:r>
              <a:rPr lang="sr-Latn-M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Teologija o doktrini Svetog Trojstva</a:t>
            </a:r>
            <a:r>
              <a:rPr lang="sr-Latn-M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spaljeno je kao djelo jeretika zato sto je u njemu razobličio tradiciju opatije.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5441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FEB402-9BF6-4EC7-8B63-14916C0CBDF1}"/>
              </a:ext>
            </a:extLst>
          </p:cNvPr>
          <p:cNvSpPr txBox="1"/>
          <p:nvPr/>
        </p:nvSpPr>
        <p:spPr>
          <a:xfrm>
            <a:off x="1113810" y="3130041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Pjer</a:t>
            </a:r>
            <a:r>
              <a:rPr lang="en-US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Abelar</a:t>
            </a:r>
            <a:r>
              <a:rPr lang="en-US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</a:t>
            </a:r>
            <a:r>
              <a:rPr lang="en-US" sz="5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Eloiza</a:t>
            </a:r>
            <a:endParaRPr lang="en-US" sz="5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4891FA-3DA5-412A-94BA-2C90D3741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81" b="23523"/>
          <a:stretch/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09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864F93-A919-4F99-B0AF-7E7AC538C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Sholastika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094FE-6564-412A-AA8E-9BC337676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Abelar je bio pobornik racionalizma i osnivač sholastičke teologije.</a:t>
            </a:r>
          </a:p>
          <a:p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Sholastika je bila kako metod učenja i sticanja znanja, tako i metod ispitivanja.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svakoj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polazna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pisani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tekstovi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zvani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autoriteti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obi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sastavljani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vekovima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ranije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npr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teologiji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sveti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spisi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crkvenih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otaca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rimskom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orpus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ivilis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ustinijana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 su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prevodi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izvornog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jezika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latinski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usled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toga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kontradiktorna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poklapala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verovanjima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Crkve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Sholastika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harmonizuje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autoritete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sukobu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 polazište predstavljala je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Aristotelova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logika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Aristotelovi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logicki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tekstovi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sredi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logike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 je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nesvr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enog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studenta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Univerzitetski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slobodnih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tina,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kanonsko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ansko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medicina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teologija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itao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izvorne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tekstove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 re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zvala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Tokom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obja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njavane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isticane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glavne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misli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nejasne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rasvetljavane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postavljao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pitanja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questio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poticala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tekstova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Veoma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cenila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mogucnost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organizovane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diskusije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disputatio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podsticane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magistara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04096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432A2F-6A6B-42A1-9A0F-C20CEEC24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Nastanak univerziteta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E40E331-EFA4-4835-BE9A-BD106AADF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Danas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obrazovne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sr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ednjem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veku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zna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cjelinu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ne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prevashodno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ozna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avao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esnafski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termin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, današnjim rečnikom nešto poput radničkog sindikata.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Nastanak pariskog univerziteta obeležio je veliki štrajk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1229-1231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. godine gde dolazi do sukoba studenata i građana, posledica toga bilo je oslobađanje univerziteta od episkopske jurisdikcije.</a:t>
            </a:r>
          </a:p>
          <a:p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niverzitetska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korporacija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zanatsko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telo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njena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nezavisnost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garantovana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statutom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oličava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borbu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protiv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crkvenih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gradskih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lanovi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univerziteta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bili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klirici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lokalni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episkop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činjenice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izvodi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mu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budu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podređeni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, 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podučavanje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bila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crkvena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sr-Latn-R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2020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1870</Words>
  <Application>Microsoft Office PowerPoint</Application>
  <PresentationFormat>Widescreen</PresentationFormat>
  <Paragraphs>52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Univerziteti na zapadu u poznom srednjem veku</vt:lpstr>
      <vt:lpstr>PowerPoint Presentation</vt:lpstr>
      <vt:lpstr>Manastirske škole</vt:lpstr>
      <vt:lpstr>Katedralne škole</vt:lpstr>
      <vt:lpstr>PowerPoint Presentation</vt:lpstr>
      <vt:lpstr>Pjer Abelar </vt:lpstr>
      <vt:lpstr>PowerPoint Presentation</vt:lpstr>
      <vt:lpstr>Sholastika</vt:lpstr>
      <vt:lpstr>Nastanak univerziteta</vt:lpstr>
      <vt:lpstr>Bolonja</vt:lpstr>
      <vt:lpstr>Oksford</vt:lpstr>
      <vt:lpstr>Kembridž</vt:lpstr>
      <vt:lpstr>Sorbona</vt:lpstr>
      <vt:lpstr> Šestnaestovjekovna minijatura, predstava konzilijum doktora na Univerzitetu u Parizu. (desno)</vt:lpstr>
      <vt:lpstr>Karlov univerzitet</vt:lpstr>
      <vt:lpstr>PowerPoint Presentation</vt:lpstr>
      <vt:lpstr>Bibliografija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Univerziteti na zapadu u poznom srednjem veku</dc:title>
  <dc:creator>NVukicevic</dc:creator>
  <cp:lastModifiedBy>NVukicevic</cp:lastModifiedBy>
  <cp:revision>7</cp:revision>
  <dcterms:created xsi:type="dcterms:W3CDTF">2020-05-05T23:57:16Z</dcterms:created>
  <dcterms:modified xsi:type="dcterms:W3CDTF">2020-05-06T12:51:49Z</dcterms:modified>
</cp:coreProperties>
</file>