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3" Type="http://schemas.openxmlformats.org/officeDocument/2006/relationships/tableStyles" Target="tableStyles.xml"/><Relationship Id="rId22" Type="http://schemas.openxmlformats.org/officeDocument/2006/relationships/viewProps" Target="viewProps.xml"/><Relationship Id="rId21" Type="http://schemas.openxmlformats.org/officeDocument/2006/relationships/presProps" Target="presProps.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a:fill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a:fill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B61BEF0D-F0BB-DE4B-95CE-6DB70DBA9567}" type="datetimeFigureOut">
              <a:rPr lang="en-US" dirty="0"/>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B61BEF0D-F0BB-DE4B-95CE-6DB70DBA9567}" type="datetimeFigureOut">
              <a:rPr lang="en-US" dirty="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endParaRPr lang="en-US" smtClean="0"/>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B61BEF0D-F0BB-DE4B-95CE-6DB70DBA9567}" type="datetimeFigureOut">
              <a:rPr lang="en-US" dirty="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endParaRPr lang="en-US" sz="8000" dirty="0">
              <a:solidFill>
                <a:schemeClr val="tx1"/>
              </a:solidFill>
              <a:effectLst/>
            </a:endParaRP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endParaRPr lang="en-US" sz="8000" dirty="0">
              <a:solidFill>
                <a:schemeClr val="tx1"/>
              </a:solidFill>
              <a:effectLst/>
            </a:endParaRP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B61BEF0D-F0BB-DE4B-95CE-6DB70DBA9567}" type="datetimeFigureOut">
              <a:rPr lang="en-US" dirty="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endParaRPr lang="en-US" smtClean="0"/>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B61BEF0D-F0BB-DE4B-95CE-6DB70DBA9567}" type="datetimeFigureOut">
              <a:rPr lang="en-US" dirty="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endParaRPr lang="en-US" sz="8000" dirty="0">
              <a:solidFill>
                <a:schemeClr val="tx1"/>
              </a:solidFill>
              <a:effectLst/>
            </a:endParaRP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endParaRPr lang="en-US" sz="8000" dirty="0">
              <a:solidFill>
                <a:schemeClr val="tx1"/>
              </a:solidFill>
              <a:effectLst/>
            </a:endParaRP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endParaRPr lang="en-US" smtClean="0"/>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B61BEF0D-F0BB-DE4B-95CE-6DB70DBA9567}" type="datetimeFigureOut">
              <a:rPr lang="en-US" dirty="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B61BEF0D-F0BB-DE4B-95CE-6DB70DBA9567}" type="datetimeFigureOut">
              <a:rPr lang="en-US" dirty="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0"/>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0"/>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B61BEF0D-F0BB-DE4B-95CE-6DB70DBA9567}" type="datetimeFigureOut">
              <a:rPr lang="en-US" dirty="0"/>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B61BEF0D-F0BB-DE4B-95CE-6DB70DBA9567}" type="datetimeFigureOut">
              <a:rPr lang="en-US" dirty="0"/>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0" Type="http://schemas.openxmlformats.org/officeDocument/2006/relationships/theme" Target="../theme/theme1.xml"/><Relationship Id="rId2" Type="http://schemas.openxmlformats.org/officeDocument/2006/relationships/slideLayout" Target="../slideLayouts/slideLayout2.xml"/><Relationship Id="rId19" Type="http://schemas.openxmlformats.org/officeDocument/2006/relationships/image" Target="../media/image4.png"/><Relationship Id="rId18" Type="http://schemas.openxmlformats.org/officeDocument/2006/relationships/image" Target="../media/image3.png"/><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19">
              <a:extLst>
                <a:ext uri="{28A0092B-C50C-407E-A947-70E740481C1C}">
                  <a14:useLocalDpi xmlns:a14="http://schemas.microsoft.com/office/drawing/2010/main" val="0"/>
                </a:ext>
              </a:extLst>
            </a:blip>
            <a:srcRect/>
            <a:stretch>
              <a:fill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19">
              <a:extLst>
                <a:ext uri="{28A0092B-C50C-407E-A947-70E740481C1C}">
                  <a14:useLocalDpi xmlns:a14="http://schemas.microsoft.com/office/drawing/2010/main" val="0"/>
                </a:ext>
              </a:extLst>
            </a:blip>
            <a:srcRect/>
            <a:stretch>
              <a:fill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panose="020B0604020202020204"/>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panose="020B0604020202020204"/>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panose="020B0604020202020204"/>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panose="020B0604020202020204"/>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sr-Latn-RS" sz="3200" dirty="0" smtClean="0"/>
              <a:t>Deca koja se suočavaju sa razvodom roditelja: Šta pomaže, a šta je bolno?</a:t>
            </a:r>
            <a:endParaRPr lang="sr-Latn-RS" sz="3200" dirty="0"/>
          </a:p>
        </p:txBody>
      </p:sp>
      <p:sp>
        <p:nvSpPr>
          <p:cNvPr id="3" name="Subtitle 2"/>
          <p:cNvSpPr>
            <a:spLocks noGrp="1"/>
          </p:cNvSpPr>
          <p:nvPr>
            <p:ph type="subTitle" idx="1"/>
          </p:nvPr>
        </p:nvSpPr>
        <p:spPr/>
        <p:txBody>
          <a:bodyPr/>
          <a:lstStyle/>
          <a:p>
            <a:pPr algn="r"/>
            <a:r>
              <a:rPr lang="sr-Latn-RS" dirty="0" smtClean="0"/>
              <a:t>Vuk Nedeljković SO22/39</a:t>
            </a:r>
            <a:endParaRPr lang="sr-Latn-R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r-Latn-RS" sz="3200" dirty="0" smtClean="0"/>
              <a:t>Gubitak kontakta sa roditeljima</a:t>
            </a:r>
            <a:endParaRPr lang="sr-Latn-RS" sz="3200" dirty="0"/>
          </a:p>
        </p:txBody>
      </p:sp>
      <p:sp>
        <p:nvSpPr>
          <p:cNvPr id="3" name="Content Placeholder 2"/>
          <p:cNvSpPr>
            <a:spLocks noGrp="1"/>
          </p:cNvSpPr>
          <p:nvPr>
            <p:ph idx="1"/>
          </p:nvPr>
        </p:nvSpPr>
        <p:spPr/>
        <p:txBody>
          <a:bodyPr>
            <a:normAutofit/>
          </a:bodyPr>
          <a:lstStyle/>
          <a:p>
            <a:r>
              <a:rPr lang="sr-Latn-RS" sz="2000" dirty="0" smtClean="0">
                <a:solidFill>
                  <a:schemeClr val="tx1">
                    <a:lumMod val="95000"/>
                    <a:lumOff val="5000"/>
                  </a:schemeClr>
                </a:solidFill>
              </a:rPr>
              <a:t>Izveštaj roditelja nije pokazao bilo kakvu vezu između učestalosti kontakta dece sa roditeljem sa kojim ne žive i blagostanja dece. Autorka ne smatra da ovo pokazuje da takva vrsta kontakta nije važna za blagostanje dece.</a:t>
            </a:r>
            <a:endParaRPr lang="sr-Latn-RS" sz="2000" dirty="0" smtClean="0">
              <a:solidFill>
                <a:schemeClr val="tx1">
                  <a:lumMod val="95000"/>
                  <a:lumOff val="5000"/>
                </a:schemeClr>
              </a:solidFill>
            </a:endParaRPr>
          </a:p>
          <a:p>
            <a:r>
              <a:rPr lang="sr-Latn-RS" sz="2000" dirty="0" smtClean="0">
                <a:solidFill>
                  <a:schemeClr val="tx1">
                    <a:lumMod val="95000"/>
                    <a:lumOff val="5000"/>
                  </a:schemeClr>
                </a:solidFill>
              </a:rPr>
              <a:t>Većina dece koja su imala čest kontakt sa ocem su bila zadovoljna.</a:t>
            </a:r>
            <a:endParaRPr lang="sr-Latn-RS" sz="2000" dirty="0" smtClean="0">
              <a:solidFill>
                <a:schemeClr val="tx1">
                  <a:lumMod val="95000"/>
                  <a:lumOff val="5000"/>
                </a:schemeClr>
              </a:solidFill>
            </a:endParaRPr>
          </a:p>
          <a:p>
            <a:r>
              <a:rPr lang="sr-Latn-RS" sz="2000" dirty="0" smtClean="0">
                <a:solidFill>
                  <a:schemeClr val="tx1">
                    <a:lumMod val="95000"/>
                    <a:lumOff val="5000"/>
                  </a:schemeClr>
                </a:solidFill>
              </a:rPr>
              <a:t>Većina dece koja su imala malo, ili uopšte nisu imala kontakt sa ocem su bila nezadovoljna, ali njihova osećanja u vezi sa odsustvom oca i načini suočavanja sa tim odsustvom su se razlikovali u velikoj meri.</a:t>
            </a:r>
            <a:endParaRPr lang="sr-Latn-RS" sz="2000" dirty="0">
              <a:solidFill>
                <a:schemeClr val="tx1">
                  <a:lumMod val="95000"/>
                  <a:lumOff val="5000"/>
                </a:schemeClr>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r-Latn-RS" sz="3200" dirty="0" smtClean="0"/>
              <a:t>Gubitak kontakta sa roditeljima</a:t>
            </a:r>
            <a:endParaRPr lang="sr-Latn-RS" sz="3200" dirty="0"/>
          </a:p>
        </p:txBody>
      </p:sp>
      <p:sp>
        <p:nvSpPr>
          <p:cNvPr id="3" name="Content Placeholder 2"/>
          <p:cNvSpPr>
            <a:spLocks noGrp="1"/>
          </p:cNvSpPr>
          <p:nvPr>
            <p:ph idx="1"/>
          </p:nvPr>
        </p:nvSpPr>
        <p:spPr>
          <a:xfrm>
            <a:off x="1295401" y="2556932"/>
            <a:ext cx="9601196" cy="3573412"/>
          </a:xfrm>
        </p:spPr>
        <p:txBody>
          <a:bodyPr>
            <a:normAutofit lnSpcReduction="10000"/>
          </a:bodyPr>
          <a:lstStyle/>
          <a:p>
            <a:r>
              <a:rPr lang="sr-Latn-RS" sz="2000" dirty="0" smtClean="0">
                <a:solidFill>
                  <a:schemeClr val="tx1">
                    <a:lumMod val="95000"/>
                    <a:lumOff val="5000"/>
                  </a:schemeClr>
                </a:solidFill>
              </a:rPr>
              <a:t>Nekolicina dece su bila zadovoljna zato što oca ne viđaju često, radio je daleko ili nikada nije previše učestvovao u njihovom životu:</a:t>
            </a:r>
            <a:endParaRPr lang="sr-Latn-RS" sz="2000" dirty="0" smtClean="0">
              <a:solidFill>
                <a:schemeClr val="tx1">
                  <a:lumMod val="95000"/>
                  <a:lumOff val="5000"/>
                </a:schemeClr>
              </a:solidFill>
            </a:endParaRPr>
          </a:p>
          <a:p>
            <a:pPr lvl="1"/>
            <a:r>
              <a:rPr lang="sr-Latn-RS" sz="1600" dirty="0" smtClean="0">
                <a:solidFill>
                  <a:schemeClr val="tx1">
                    <a:lumMod val="95000"/>
                    <a:lumOff val="5000"/>
                  </a:schemeClr>
                </a:solidFill>
              </a:rPr>
              <a:t>„U redu je. Nikada nisam mnogo viđao svog oca . . . On radi u Africi, pomaže siromašnoj i bolesnoj deci . . . Sledeće godine ću ići da ga posetim. Obećao mi je to kao poklon za moju potvrdu.“ (Ben, 12 godina).</a:t>
            </a:r>
            <a:endParaRPr lang="sr-Latn-RS" sz="1600" dirty="0" smtClean="0">
              <a:solidFill>
                <a:schemeClr val="tx1">
                  <a:lumMod val="95000"/>
                  <a:lumOff val="5000"/>
                </a:schemeClr>
              </a:solidFill>
            </a:endParaRPr>
          </a:p>
          <a:p>
            <a:r>
              <a:rPr lang="sr-Latn-RS" sz="2000" dirty="0" smtClean="0">
                <a:solidFill>
                  <a:schemeClr val="tx1">
                    <a:lumMod val="95000"/>
                    <a:lumOff val="5000"/>
                  </a:schemeClr>
                </a:solidFill>
              </a:rPr>
              <a:t>Drugima je bilo olakšanje to što retko ili nikada ne viđaju oca zato što su se često stideli ili plašili njegovog ponašanja:</a:t>
            </a:r>
            <a:endParaRPr lang="sr-Latn-RS" sz="2000" dirty="0" smtClean="0">
              <a:solidFill>
                <a:schemeClr val="tx1">
                  <a:lumMod val="95000"/>
                  <a:lumOff val="5000"/>
                </a:schemeClr>
              </a:solidFill>
            </a:endParaRPr>
          </a:p>
          <a:p>
            <a:pPr lvl="1"/>
            <a:r>
              <a:rPr lang="sr-Latn-RS" sz="1600" dirty="0" smtClean="0">
                <a:solidFill>
                  <a:schemeClr val="tx1">
                    <a:lumMod val="95000"/>
                    <a:lumOff val="5000"/>
                  </a:schemeClr>
                </a:solidFill>
              </a:rPr>
              <a:t>„Uplašena sam kada moram da idem da se vidim sa ocem. Nikada ne znam da li će on ili moja baka biti pijani. Kada jesu ja pokušam da odem, ali to je teško, neće da me puste . . . Moj brat nikada ne posećuje našeg oca (odbija da ide), to nije fer . . . Ali ako ja ne odem da ga vidim on dođe ovde da me pokupi, i svi u zgradi će videti koliko je užasan i pijan.“ (Anna, 13 godina).</a:t>
            </a:r>
            <a:endParaRPr lang="sr-Latn-RS" sz="1600" dirty="0" smtClean="0">
              <a:solidFill>
                <a:schemeClr val="tx1">
                  <a:lumMod val="95000"/>
                  <a:lumOff val="5000"/>
                </a:schemeClr>
              </a:solidFill>
            </a:endParaRPr>
          </a:p>
          <a:p>
            <a:r>
              <a:rPr lang="sr-Latn-RS" sz="2000" dirty="0" smtClean="0">
                <a:solidFill>
                  <a:schemeClr val="tx1">
                    <a:lumMod val="95000"/>
                    <a:lumOff val="5000"/>
                  </a:schemeClr>
                </a:solidFill>
              </a:rPr>
              <a:t>Deca koja nisu razumela zašto su se retko viđala sa ocem su bila najnesrećnija.</a:t>
            </a:r>
            <a:endParaRPr lang="sr-Latn-RS" sz="2000" dirty="0">
              <a:solidFill>
                <a:schemeClr val="tx1">
                  <a:lumMod val="95000"/>
                  <a:lumOff val="5000"/>
                </a:schemeClr>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r-Latn-RS" sz="3200" dirty="0" smtClean="0"/>
              <a:t>Proširenje porodice uklučivanjem očuha i maćehe</a:t>
            </a:r>
            <a:endParaRPr lang="sr-Latn-RS" sz="3200" dirty="0"/>
          </a:p>
        </p:txBody>
      </p:sp>
      <p:sp>
        <p:nvSpPr>
          <p:cNvPr id="3" name="Content Placeholder 2"/>
          <p:cNvSpPr>
            <a:spLocks noGrp="1"/>
          </p:cNvSpPr>
          <p:nvPr>
            <p:ph idx="1"/>
          </p:nvPr>
        </p:nvSpPr>
        <p:spPr>
          <a:xfrm>
            <a:off x="1295401" y="2556931"/>
            <a:ext cx="9601196" cy="3560533"/>
          </a:xfrm>
        </p:spPr>
        <p:txBody>
          <a:bodyPr>
            <a:normAutofit/>
          </a:bodyPr>
          <a:lstStyle/>
          <a:p>
            <a:r>
              <a:rPr lang="sr-Latn-RS" sz="2000" dirty="0" smtClean="0">
                <a:solidFill>
                  <a:schemeClr val="tx1">
                    <a:lumMod val="95000"/>
                    <a:lumOff val="5000"/>
                  </a:schemeClr>
                </a:solidFill>
              </a:rPr>
              <a:t>Izveštaj roditelja nije pokazao značajne razlike između blagostanja dece koja imaju i koja nemaju očuha ili maćehu. Ipak, autorka ne smatra da ovaj faktor nema uticaja na blagostanje dece. Isti izveštaj je pokazao značajne razlike između blagostanja dece čiji očuh ili maćeha žive sa njima i dece čiji očuh ili maćeha ne žive sa njima, gde je ova prva grupa imala prosečno veće blagostanje.</a:t>
            </a:r>
            <a:endParaRPr lang="sr-Latn-RS" sz="2000" dirty="0" smtClean="0">
              <a:solidFill>
                <a:schemeClr val="tx1">
                  <a:lumMod val="95000"/>
                  <a:lumOff val="5000"/>
                </a:schemeClr>
              </a:solidFill>
            </a:endParaRPr>
          </a:p>
          <a:p>
            <a:r>
              <a:rPr lang="sr-Latn-RS" sz="2000" dirty="0" smtClean="0">
                <a:solidFill>
                  <a:schemeClr val="tx1">
                    <a:lumMod val="95000"/>
                    <a:lumOff val="5000"/>
                  </a:schemeClr>
                </a:solidFill>
              </a:rPr>
              <a:t>Među intervjuisanom decom koja su živela sa očuhom ili maćehom, svi osim dvoje su živeli u domaćinstvu svoje majke. O svom očuhu su pričali kao o nekom ko pripada porodici, kao o prijatelju koji je često pomagao i mnogi kao Per su naglasili finansijski značaja njegovog prisustva u porodici:</a:t>
            </a:r>
            <a:endParaRPr lang="sr-Latn-RS" sz="2000" dirty="0" smtClean="0">
              <a:solidFill>
                <a:schemeClr val="tx1">
                  <a:lumMod val="95000"/>
                  <a:lumOff val="5000"/>
                </a:schemeClr>
              </a:solidFill>
            </a:endParaRPr>
          </a:p>
          <a:p>
            <a:pPr lvl="1"/>
            <a:r>
              <a:rPr lang="sr-Latn-RS" sz="1600" dirty="0" smtClean="0">
                <a:solidFill>
                  <a:schemeClr val="tx1">
                    <a:lumMod val="95000"/>
                    <a:lumOff val="5000"/>
                  </a:schemeClr>
                </a:solidFill>
              </a:rPr>
              <a:t>„Da nije toliko zarađivao ne bismo mogli da zadržimo kuću.“ (Per, 13 godina).  </a:t>
            </a:r>
            <a:endParaRPr lang="sr-Latn-RS" sz="1600" dirty="0">
              <a:solidFill>
                <a:schemeClr val="tx1">
                  <a:lumMod val="95000"/>
                  <a:lumOff val="5000"/>
                </a:schemeClr>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r-Latn-RS" sz="3200" dirty="0" smtClean="0"/>
              <a:t>Proširenje porodice uključivanjem očuha i maćehe</a:t>
            </a:r>
            <a:endParaRPr lang="sr-Latn-RS" sz="3200" dirty="0"/>
          </a:p>
        </p:txBody>
      </p:sp>
      <p:sp>
        <p:nvSpPr>
          <p:cNvPr id="3" name="Content Placeholder 2"/>
          <p:cNvSpPr>
            <a:spLocks noGrp="1"/>
          </p:cNvSpPr>
          <p:nvPr>
            <p:ph idx="1"/>
          </p:nvPr>
        </p:nvSpPr>
        <p:spPr>
          <a:xfrm>
            <a:off x="1295401" y="2556932"/>
            <a:ext cx="9601196" cy="3573412"/>
          </a:xfrm>
        </p:spPr>
        <p:txBody>
          <a:bodyPr>
            <a:normAutofit/>
          </a:bodyPr>
          <a:lstStyle/>
          <a:p>
            <a:r>
              <a:rPr lang="sr-Latn-RS" sz="2000" dirty="0" smtClean="0">
                <a:solidFill>
                  <a:schemeClr val="tx1">
                    <a:lumMod val="95000"/>
                    <a:lumOff val="5000"/>
                  </a:schemeClr>
                </a:solidFill>
              </a:rPr>
              <a:t>Veliki broj dece je naglasio da, iako su voleli očuha, on nije mogao da zameni oca:</a:t>
            </a:r>
            <a:endParaRPr lang="sr-Latn-RS" sz="2000" dirty="0" smtClean="0">
              <a:solidFill>
                <a:schemeClr val="tx1">
                  <a:lumMod val="95000"/>
                  <a:lumOff val="5000"/>
                </a:schemeClr>
              </a:solidFill>
            </a:endParaRPr>
          </a:p>
          <a:p>
            <a:pPr lvl="1"/>
            <a:r>
              <a:rPr lang="sr-Latn-RS" sz="1600" dirty="0" smtClean="0">
                <a:solidFill>
                  <a:schemeClr val="tx1">
                    <a:lumMod val="95000"/>
                    <a:lumOff val="5000"/>
                  </a:schemeClr>
                </a:solidFill>
              </a:rPr>
              <a:t>„Žene moraju da imaju muškarca, to je prirodno, ali on nema nikakve veze sa mnom. On nije moj očuh, on nije moj otac, on je samo dečko moje majke . . .“ (Lisa, 12 godina).</a:t>
            </a:r>
            <a:endParaRPr lang="sr-Latn-RS" sz="1600" dirty="0" smtClean="0">
              <a:solidFill>
                <a:schemeClr val="tx1">
                  <a:lumMod val="95000"/>
                  <a:lumOff val="5000"/>
                </a:schemeClr>
              </a:solidFill>
            </a:endParaRPr>
          </a:p>
          <a:p>
            <a:r>
              <a:rPr lang="sr-Latn-RS" sz="2000" dirty="0" smtClean="0">
                <a:solidFill>
                  <a:schemeClr val="tx1">
                    <a:lumMod val="95000"/>
                    <a:lumOff val="5000"/>
                  </a:schemeClr>
                </a:solidFill>
              </a:rPr>
              <a:t>Među decom čiji očuh ili maćeha nisu živeli sa njima, svi osim troje su imali maćehe.</a:t>
            </a:r>
            <a:endParaRPr lang="sr-Latn-RS" sz="2000" dirty="0" smtClean="0">
              <a:solidFill>
                <a:schemeClr val="tx1">
                  <a:lumMod val="95000"/>
                  <a:lumOff val="5000"/>
                </a:schemeClr>
              </a:solidFill>
            </a:endParaRPr>
          </a:p>
          <a:p>
            <a:r>
              <a:rPr lang="sr-Latn-RS" sz="2000" dirty="0" smtClean="0">
                <a:solidFill>
                  <a:schemeClr val="tx1">
                    <a:lumMod val="95000"/>
                    <a:lumOff val="5000"/>
                  </a:schemeClr>
                </a:solidFill>
              </a:rPr>
              <a:t>Neka deca su bila srećna što je njihov otac našao novu partnerku ili suprugu. Drugima se nije svidela nova partnerka njihovog oca, uglavnom zato što su se zbog nje osećali kao autsajderi, i kao da nisu dobrodošli, ili zato što su zbog nje retko kad provodili vreme sami sa ocem:</a:t>
            </a:r>
            <a:endParaRPr lang="sr-Latn-RS" sz="2000" dirty="0" smtClean="0">
              <a:solidFill>
                <a:schemeClr val="tx1">
                  <a:lumMod val="95000"/>
                  <a:lumOff val="5000"/>
                </a:schemeClr>
              </a:solidFill>
            </a:endParaRPr>
          </a:p>
          <a:p>
            <a:pPr lvl="1"/>
            <a:r>
              <a:rPr lang="sr-Latn-RS" sz="1600" dirty="0" smtClean="0">
                <a:solidFill>
                  <a:schemeClr val="tx1">
                    <a:lumMod val="95000"/>
                    <a:lumOff val="5000"/>
                  </a:schemeClr>
                </a:solidFill>
              </a:rPr>
              <a:t>„Nekada moram da budem zajedno sa njom (maćehom) i njenom decom, ali ako sam bila sa njima jedan vikend, mogu da ga nateram da odemo negde sami.“ (Eva, 14 godina)</a:t>
            </a:r>
            <a:endParaRPr lang="sr-Latn-RS" sz="1600" dirty="0">
              <a:solidFill>
                <a:schemeClr val="tx1">
                  <a:lumMod val="95000"/>
                  <a:lumOff val="5000"/>
                </a:schemeClr>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r-Latn-RS" sz="3200" dirty="0" smtClean="0"/>
              <a:t>Proširenje porodice uključivanjem očuha i maćehe</a:t>
            </a:r>
            <a:endParaRPr lang="sr-Latn-RS" sz="3200" dirty="0"/>
          </a:p>
        </p:txBody>
      </p:sp>
      <p:sp>
        <p:nvSpPr>
          <p:cNvPr id="3" name="Content Placeholder 2"/>
          <p:cNvSpPr>
            <a:spLocks noGrp="1"/>
          </p:cNvSpPr>
          <p:nvPr>
            <p:ph idx="1"/>
          </p:nvPr>
        </p:nvSpPr>
        <p:spPr/>
        <p:txBody>
          <a:bodyPr>
            <a:normAutofit/>
          </a:bodyPr>
          <a:lstStyle/>
          <a:p>
            <a:r>
              <a:rPr lang="sr-Latn-RS" sz="2000" dirty="0" smtClean="0">
                <a:solidFill>
                  <a:schemeClr val="tx1">
                    <a:lumMod val="95000"/>
                    <a:lumOff val="5000"/>
                  </a:schemeClr>
                </a:solidFill>
              </a:rPr>
              <a:t>Prema deci, dobijanje očuha i maćeha je bio stresan proces.</a:t>
            </a:r>
            <a:endParaRPr lang="sr-Latn-RS" sz="2000" dirty="0" smtClean="0">
              <a:solidFill>
                <a:schemeClr val="tx1">
                  <a:lumMod val="95000"/>
                  <a:lumOff val="5000"/>
                </a:schemeClr>
              </a:solidFill>
            </a:endParaRPr>
          </a:p>
          <a:p>
            <a:r>
              <a:rPr lang="sr-Latn-RS" sz="2000" dirty="0" smtClean="0">
                <a:solidFill>
                  <a:schemeClr val="tx1">
                    <a:lumMod val="95000"/>
                    <a:lumOff val="5000"/>
                  </a:schemeClr>
                </a:solidFill>
              </a:rPr>
              <a:t>Međutim, roditelji koji su, iz perspektive deteta, davali prioritet novom partneru ili partnerki i njihovoj deci, postali su lični problem. To je štetilo odnosu roditelja i deteta i bilo je bolno za decu koja su se pitala zašto su maćeha i/ili njena deca bila vrednija roditeljske ljubavi od njih. </a:t>
            </a:r>
            <a:endParaRPr lang="sr-Latn-RS" sz="2000" dirty="0">
              <a:solidFill>
                <a:schemeClr val="tx1">
                  <a:lumMod val="95000"/>
                  <a:lumOff val="5000"/>
                </a:schemeClr>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r-Latn-RS" sz="3200" dirty="0" smtClean="0"/>
              <a:t>Nedovoljno dobro roditeljstvo</a:t>
            </a:r>
            <a:endParaRPr lang="sr-Latn-RS" sz="3200" dirty="0"/>
          </a:p>
        </p:txBody>
      </p:sp>
      <p:sp>
        <p:nvSpPr>
          <p:cNvPr id="3" name="Content Placeholder 2"/>
          <p:cNvSpPr>
            <a:spLocks noGrp="1"/>
          </p:cNvSpPr>
          <p:nvPr>
            <p:ph idx="1"/>
          </p:nvPr>
        </p:nvSpPr>
        <p:spPr/>
        <p:txBody>
          <a:bodyPr>
            <a:normAutofit/>
          </a:bodyPr>
          <a:lstStyle/>
          <a:p>
            <a:r>
              <a:rPr lang="sr-Latn-RS" sz="2000" dirty="0" smtClean="0">
                <a:solidFill>
                  <a:schemeClr val="tx1">
                    <a:lumMod val="95000"/>
                    <a:lumOff val="5000"/>
                  </a:schemeClr>
                </a:solidFill>
              </a:rPr>
              <a:t>Glavna tema u pričama mnoge dece je bila da su teškoće koje su imali u suočavanju sa procesom razvoda bile pogoršane i još bolnije kada roditelji nisu sarađivali i/ili dali deci dovoljnu podršku.</a:t>
            </a:r>
            <a:endParaRPr lang="sr-Latn-RS" sz="2000" dirty="0" smtClean="0">
              <a:solidFill>
                <a:schemeClr val="tx1">
                  <a:lumMod val="95000"/>
                  <a:lumOff val="5000"/>
                </a:schemeClr>
              </a:solidFill>
            </a:endParaRPr>
          </a:p>
          <a:p>
            <a:r>
              <a:rPr lang="sr-Latn-RS" sz="2000" dirty="0" smtClean="0">
                <a:solidFill>
                  <a:schemeClr val="tx1">
                    <a:lumMod val="95000"/>
                    <a:lumOff val="5000"/>
                  </a:schemeClr>
                </a:solidFill>
              </a:rPr>
              <a:t>„Nedovoljno dobro roditeljstvo“:</a:t>
            </a:r>
            <a:endParaRPr lang="sr-Latn-RS" sz="2000" dirty="0" smtClean="0">
              <a:solidFill>
                <a:schemeClr val="tx1">
                  <a:lumMod val="95000"/>
                  <a:lumOff val="5000"/>
                </a:schemeClr>
              </a:solidFill>
            </a:endParaRPr>
          </a:p>
          <a:p>
            <a:pPr lvl="1"/>
            <a:r>
              <a:rPr lang="sr-Latn-RS" sz="1600" dirty="0" smtClean="0">
                <a:solidFill>
                  <a:schemeClr val="tx1">
                    <a:lumMod val="95000"/>
                    <a:lumOff val="5000"/>
                  </a:schemeClr>
                </a:solidFill>
              </a:rPr>
              <a:t>Visok nivo sukoba među roditeljima</a:t>
            </a:r>
            <a:endParaRPr lang="sr-Latn-RS" sz="1600" dirty="0" smtClean="0">
              <a:solidFill>
                <a:schemeClr val="tx1">
                  <a:lumMod val="95000"/>
                  <a:lumOff val="5000"/>
                </a:schemeClr>
              </a:solidFill>
            </a:endParaRPr>
          </a:p>
          <a:p>
            <a:pPr lvl="1"/>
            <a:r>
              <a:rPr lang="sr-Latn-RS" sz="1600" dirty="0" smtClean="0">
                <a:solidFill>
                  <a:schemeClr val="tx1">
                    <a:lumMod val="95000"/>
                    <a:lumOff val="5000"/>
                  </a:schemeClr>
                </a:solidFill>
              </a:rPr>
              <a:t>Nedostatak uključenosti roditelja</a:t>
            </a:r>
            <a:endParaRPr lang="sr-Latn-RS" sz="1600" dirty="0" smtClean="0">
              <a:solidFill>
                <a:schemeClr val="tx1">
                  <a:lumMod val="95000"/>
                  <a:lumOff val="5000"/>
                </a:schemeClr>
              </a:solidFill>
            </a:endParaRPr>
          </a:p>
          <a:p>
            <a:pPr lvl="1"/>
            <a:r>
              <a:rPr lang="sr-Latn-RS" sz="1600" dirty="0" smtClean="0">
                <a:solidFill>
                  <a:schemeClr val="tx1">
                    <a:lumMod val="95000"/>
                    <a:lumOff val="5000"/>
                  </a:schemeClr>
                </a:solidFill>
              </a:rPr>
              <a:t>Neadekvatno roditeljsko staranje</a:t>
            </a:r>
            <a:endParaRPr lang="sr-Latn-RS" sz="1600" dirty="0">
              <a:solidFill>
                <a:schemeClr val="tx1">
                  <a:lumMod val="95000"/>
                  <a:lumOff val="5000"/>
                </a:schemeClr>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r-Latn-RS" sz="3200" dirty="0" smtClean="0"/>
              <a:t>Nedovoljno dobro roditeljstvo</a:t>
            </a:r>
            <a:endParaRPr lang="sr-Latn-RS" sz="3200" dirty="0"/>
          </a:p>
        </p:txBody>
      </p:sp>
      <p:sp>
        <p:nvSpPr>
          <p:cNvPr id="3" name="Content Placeholder 2"/>
          <p:cNvSpPr>
            <a:spLocks noGrp="1"/>
          </p:cNvSpPr>
          <p:nvPr>
            <p:ph idx="1"/>
          </p:nvPr>
        </p:nvSpPr>
        <p:spPr/>
        <p:txBody>
          <a:bodyPr>
            <a:normAutofit/>
          </a:bodyPr>
          <a:lstStyle/>
          <a:p>
            <a:r>
              <a:rPr lang="sr-Latn-RS" sz="2000" dirty="0" smtClean="0">
                <a:solidFill>
                  <a:schemeClr val="tx1">
                    <a:lumMod val="95000"/>
                    <a:lumOff val="5000"/>
                  </a:schemeClr>
                </a:solidFill>
              </a:rPr>
              <a:t>Većina dece je rekla da su imala dobar odnos sa oba roditelja i pre i posle razvoda i da se njihov odnos sa roditeljem sa kojim žive poboljšao nakon razvoda.</a:t>
            </a:r>
            <a:endParaRPr lang="sr-Latn-RS" sz="2000" dirty="0" smtClean="0">
              <a:solidFill>
                <a:schemeClr val="tx1">
                  <a:lumMod val="95000"/>
                  <a:lumOff val="5000"/>
                </a:schemeClr>
              </a:solidFill>
            </a:endParaRPr>
          </a:p>
          <a:p>
            <a:r>
              <a:rPr lang="sr-Latn-RS" sz="2000" dirty="0" smtClean="0">
                <a:solidFill>
                  <a:schemeClr val="tx1">
                    <a:lumMod val="95000"/>
                    <a:lumOff val="5000"/>
                  </a:schemeClr>
                </a:solidFill>
              </a:rPr>
              <a:t>Samo nekolicina dece je ispričala drugačiju priču o roditelju sa kojim žive. Majke ove dece se nisu dobro nosile sa razvodom. I dalje su patile zbog gubitka svog supruga i/ili nisu uspele da reorganizuju život svoje dece, kao ni svoj život. Katrina je bila jedno od dece koja su morala da budu „roditelji svom roditelju“ godinama nakon razvoda. Kada je opisivala svoju majku koristila je reči kao što su „nervozna“, „uplašena“, „tužna“ i „depresivna“:</a:t>
            </a:r>
            <a:endParaRPr lang="sr-Latn-RS" sz="2000" dirty="0" smtClean="0">
              <a:solidFill>
                <a:schemeClr val="tx1">
                  <a:lumMod val="95000"/>
                  <a:lumOff val="5000"/>
                </a:schemeClr>
              </a:solidFill>
            </a:endParaRPr>
          </a:p>
          <a:p>
            <a:pPr lvl="1"/>
            <a:r>
              <a:rPr lang="sr-Latn-RS" sz="1600" dirty="0" smtClean="0">
                <a:solidFill>
                  <a:schemeClr val="tx1">
                    <a:lumMod val="95000"/>
                    <a:lumOff val="5000"/>
                  </a:schemeClr>
                </a:solidFill>
              </a:rPr>
              <a:t>„Radi razne stvari da bih ja ostala kući, iznajmljuje filmove, sprema hranu koju zna da volim . . . Kada odem često tiho plače, zbog toga se osećam užasno . . . </a:t>
            </a:r>
            <a:r>
              <a:rPr lang="sr-Latn-RS" sz="1600" smtClean="0">
                <a:solidFill>
                  <a:schemeClr val="tx1">
                    <a:lumMod val="95000"/>
                    <a:lumOff val="5000"/>
                  </a:schemeClr>
                </a:solidFill>
              </a:rPr>
              <a:t>Moram da se viđam sa prijateljima.“ (Katrina, 13 godina). </a:t>
            </a:r>
            <a:endParaRPr lang="sr-Latn-RS" sz="1600" dirty="0">
              <a:solidFill>
                <a:schemeClr val="tx1">
                  <a:lumMod val="95000"/>
                  <a:lumOff val="5000"/>
                </a:schemeClr>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r-Latn-RS" sz="3200" dirty="0" smtClean="0"/>
              <a:t>Nedovoljno dobro roditeljstvo</a:t>
            </a:r>
            <a:endParaRPr lang="sr-Latn-RS" sz="3200" dirty="0"/>
          </a:p>
        </p:txBody>
      </p:sp>
      <p:sp>
        <p:nvSpPr>
          <p:cNvPr id="3" name="Content Placeholder 2"/>
          <p:cNvSpPr>
            <a:spLocks noGrp="1"/>
          </p:cNvSpPr>
          <p:nvPr>
            <p:ph idx="1"/>
          </p:nvPr>
        </p:nvSpPr>
        <p:spPr>
          <a:xfrm>
            <a:off x="1295401" y="2556932"/>
            <a:ext cx="9601196" cy="3521896"/>
          </a:xfrm>
        </p:spPr>
        <p:txBody>
          <a:bodyPr>
            <a:normAutofit/>
          </a:bodyPr>
          <a:lstStyle/>
          <a:p>
            <a:r>
              <a:rPr lang="sr-Latn-RS" sz="2000" dirty="0" smtClean="0">
                <a:solidFill>
                  <a:schemeClr val="tx1">
                    <a:lumMod val="95000"/>
                    <a:lumOff val="5000"/>
                  </a:schemeClr>
                </a:solidFill>
              </a:rPr>
              <a:t>Većina dece se ne sećaju sukoba i svađa svojih roditelja za vreme procesa razvoda, ali značajna manjina dece je navela da su se roditelji često svađali pre, za vreme i/ili posle procesa razvoda.</a:t>
            </a:r>
            <a:endParaRPr lang="sr-Latn-RS" sz="2000" dirty="0" smtClean="0">
              <a:solidFill>
                <a:schemeClr val="tx1">
                  <a:lumMod val="95000"/>
                  <a:lumOff val="5000"/>
                </a:schemeClr>
              </a:solidFill>
            </a:endParaRPr>
          </a:p>
          <a:p>
            <a:r>
              <a:rPr lang="sr-Latn-RS" sz="2000" dirty="0" smtClean="0">
                <a:solidFill>
                  <a:schemeClr val="tx1">
                    <a:lumMod val="95000"/>
                    <a:lumOff val="5000"/>
                  </a:schemeClr>
                </a:solidFill>
              </a:rPr>
              <a:t>Ovoj deci je bilo teško da žive sa roditeljima koji su se konstantno svađali, često oko svojih roditeljskih prava, i koji su malo pažnje posvećivali detetovim potrebama i željama. Takođe bilo je teško živeti sa roditeljima koji su bili slabi ili toliko samoživi da nisu prepoznali ili uvažavali detetovu potrebu za ljubavlju i brigom.</a:t>
            </a:r>
            <a:endParaRPr lang="sr-Latn-RS" sz="2000" dirty="0" smtClean="0">
              <a:solidFill>
                <a:schemeClr val="tx1">
                  <a:lumMod val="95000"/>
                  <a:lumOff val="5000"/>
                </a:schemeClr>
              </a:solidFill>
            </a:endParaRPr>
          </a:p>
          <a:p>
            <a:r>
              <a:rPr lang="sr-Latn-RS" sz="2000" dirty="0" smtClean="0">
                <a:solidFill>
                  <a:schemeClr val="tx1">
                    <a:lumMod val="95000"/>
                    <a:lumOff val="5000"/>
                  </a:schemeClr>
                </a:solidFill>
              </a:rPr>
              <a:t>Ipak, neadektvatno roditeljsko staranje je češće uzrok nego posledica razvoda. Prema većini dece koja su govorila o sukobu roditelja i o neadekvatnom roditeljskom staranju, takvo roditeljstvo je bilo problem mnogo pre razvoda.</a:t>
            </a:r>
            <a:endParaRPr lang="sr-Latn-RS" sz="2000" dirty="0">
              <a:solidFill>
                <a:schemeClr val="tx1">
                  <a:lumMod val="95000"/>
                  <a:lumOff val="5000"/>
                </a:schemeClr>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r-Latn-RS" sz="3200" dirty="0" smtClean="0"/>
              <a:t>Zaključak </a:t>
            </a:r>
            <a:endParaRPr lang="sr-Latn-RS" sz="3200" dirty="0"/>
          </a:p>
        </p:txBody>
      </p:sp>
      <p:sp>
        <p:nvSpPr>
          <p:cNvPr id="3" name="Content Placeholder 2"/>
          <p:cNvSpPr>
            <a:spLocks noGrp="1"/>
          </p:cNvSpPr>
          <p:nvPr>
            <p:ph idx="1"/>
          </p:nvPr>
        </p:nvSpPr>
        <p:spPr>
          <a:xfrm>
            <a:off x="1295401" y="2556931"/>
            <a:ext cx="9601196" cy="3534775"/>
          </a:xfrm>
        </p:spPr>
        <p:txBody>
          <a:bodyPr>
            <a:normAutofit lnSpcReduction="10000"/>
          </a:bodyPr>
          <a:lstStyle/>
          <a:p>
            <a:r>
              <a:rPr lang="sr-Latn-RS" sz="2000" dirty="0" smtClean="0">
                <a:solidFill>
                  <a:schemeClr val="tx1">
                    <a:lumMod val="95000"/>
                    <a:lumOff val="5000"/>
                  </a:schemeClr>
                </a:solidFill>
              </a:rPr>
              <a:t>Priče dece su potvrdile rezultate izveštaja roditelja, konkretno potvrdile su da su smanjenje prihoda domaćinstva, promena mesta boravka i dobijanje očuha i maćeha, pogotovu onih koji nisu živeli sa decom, teški, stresni i prema tome rizik za blagostanje dece. Priče dece nisu podržale podatak iz roditeljskog izveštaja da količina kontakta sa roditeljem koji ne živi sa decom nije važna za blagostanje dece.</a:t>
            </a:r>
            <a:endParaRPr lang="sr-Latn-RS" sz="2000" dirty="0" smtClean="0">
              <a:solidFill>
                <a:schemeClr val="tx1">
                  <a:lumMod val="95000"/>
                  <a:lumOff val="5000"/>
                </a:schemeClr>
              </a:solidFill>
            </a:endParaRPr>
          </a:p>
          <a:p>
            <a:r>
              <a:rPr lang="sr-Latn-RS" sz="2000" dirty="0" smtClean="0">
                <a:solidFill>
                  <a:schemeClr val="tx1">
                    <a:lumMod val="95000"/>
                    <a:lumOff val="5000"/>
                  </a:schemeClr>
                </a:solidFill>
              </a:rPr>
              <a:t>Pregovori unutar porodice izgledaju kao najbolji način da se pomogne detetu da na zdrav način prođe kroz proces razvoda. Deca koja su živela u porodicama u kojima nije bilo prostora za pregovaranje često su se osećala zapostavljeno od strane roditelja, kao i usamljeno i nesigurno po pitanju svog identiteta. Iako su se neka od ove dece u početku borila za svoje potrebe i želje, pasivno prihvatanje, rezignacija i povlačenje, su im na kraju izgledale kao jedine opcije.    </a:t>
            </a:r>
            <a:endParaRPr lang="sr-Latn-RS" sz="2000" dirty="0">
              <a:solidFill>
                <a:schemeClr val="tx1">
                  <a:lumMod val="95000"/>
                  <a:lumOff val="5000"/>
                </a:schemeClr>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r-Latn-RS" sz="3200" dirty="0" smtClean="0"/>
              <a:t>Uvod </a:t>
            </a:r>
            <a:endParaRPr lang="sr-Latn-RS" sz="3200" dirty="0"/>
          </a:p>
        </p:txBody>
      </p:sp>
      <p:sp>
        <p:nvSpPr>
          <p:cNvPr id="3" name="Content Placeholder 2"/>
          <p:cNvSpPr>
            <a:spLocks noGrp="1"/>
          </p:cNvSpPr>
          <p:nvPr>
            <p:ph idx="1"/>
          </p:nvPr>
        </p:nvSpPr>
        <p:spPr/>
        <p:txBody>
          <a:bodyPr>
            <a:normAutofit/>
          </a:bodyPr>
          <a:lstStyle/>
          <a:p>
            <a:r>
              <a:rPr lang="sr-Latn-RS" sz="2000" dirty="0" smtClean="0">
                <a:solidFill>
                  <a:schemeClr val="tx1"/>
                </a:solidFill>
              </a:rPr>
              <a:t>Kari Moxnes je, kroz analizu dečijih priča o razvodu, želela da ispita kako se deca suočavaju sa razvodom njihovih roditelja, šta je za decu bilo teško i bolno, a šta korisno.</a:t>
            </a:r>
            <a:endParaRPr lang="sr-Latn-RS" sz="2000" dirty="0" smtClean="0">
              <a:solidFill>
                <a:schemeClr val="tx1"/>
              </a:solidFill>
            </a:endParaRPr>
          </a:p>
          <a:p>
            <a:r>
              <a:rPr lang="sr-Latn-RS" sz="2000" dirty="0" smtClean="0">
                <a:solidFill>
                  <a:schemeClr val="tx1"/>
                </a:solidFill>
              </a:rPr>
              <a:t>Da li promene, koje se većinski smatraju ključnim rizicima od strane roditelja, i deca vide kao takve?</a:t>
            </a:r>
            <a:endParaRPr lang="sr-Latn-RS" sz="2000" dirty="0" smtClean="0">
              <a:solidFill>
                <a:schemeClr val="tx1"/>
              </a:solidFill>
            </a:endParaRPr>
          </a:p>
          <a:p>
            <a:r>
              <a:rPr lang="sr-Latn-RS" sz="2000" dirty="0" smtClean="0">
                <a:solidFill>
                  <a:schemeClr val="tx1"/>
                </a:solidFill>
              </a:rPr>
              <a:t>Da li za decu razvedenih roditelja loši ili poremećeni odnosi roditelja i deteta predstavljaju veći rizik za razvoj i blagostanje deteta, a ne samo običnu promenu?</a:t>
            </a:r>
            <a:endParaRPr lang="sr-Latn-RS" sz="2000" dirty="0">
              <a:solidFill>
                <a:schemeClr val="tx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r-Latn-RS" sz="3200" dirty="0" smtClean="0"/>
              <a:t>Uvod </a:t>
            </a:r>
            <a:endParaRPr lang="sr-Latn-RS" sz="3200" dirty="0"/>
          </a:p>
        </p:txBody>
      </p:sp>
      <p:sp>
        <p:nvSpPr>
          <p:cNvPr id="3" name="Content Placeholder 2"/>
          <p:cNvSpPr>
            <a:spLocks noGrp="1"/>
          </p:cNvSpPr>
          <p:nvPr>
            <p:ph idx="1"/>
          </p:nvPr>
        </p:nvSpPr>
        <p:spPr>
          <a:xfrm>
            <a:off x="1295401" y="2556932"/>
            <a:ext cx="9601196" cy="3521896"/>
          </a:xfrm>
        </p:spPr>
        <p:txBody>
          <a:bodyPr>
            <a:normAutofit lnSpcReduction="10000"/>
          </a:bodyPr>
          <a:lstStyle/>
          <a:p>
            <a:r>
              <a:rPr lang="sr-Latn-RS" sz="2000" dirty="0" smtClean="0"/>
              <a:t>Podaci koje autorka koristi su iz istraživanja </a:t>
            </a:r>
            <a:r>
              <a:rPr lang="sr-Latn-RS" sz="2000" i="1" dirty="0" smtClean="0"/>
              <a:t>Porodice posle razvoda </a:t>
            </a:r>
            <a:r>
              <a:rPr lang="sr-Latn-RS" sz="2000" dirty="0" smtClean="0"/>
              <a:t>(Moxnes, et al. 1999, 2000, 2001). Istraživanje se sastoji od roditeljskog izveštaja, odnosno upitnika o tome kako se njihovih 910 dece nosilo sa razvodom, intervjua sa 114 roditelja, i intervjua sa 96 deteta. Autorka je izdvojila intervjue sa 52 deteta koja su doživela velike promene i za koju bi, u teoriji, razvod trebalo da bude najviše problematičan.</a:t>
            </a:r>
            <a:endParaRPr lang="sr-Latn-RS" sz="2000" dirty="0" smtClean="0"/>
          </a:p>
          <a:p>
            <a:r>
              <a:rPr lang="sr-Latn-RS" sz="2000" dirty="0" smtClean="0"/>
              <a:t>Većina dece je živela sa majkama, samo nekoliko sa očevima.</a:t>
            </a:r>
            <a:endParaRPr lang="sr-Latn-RS" sz="2000" dirty="0" smtClean="0"/>
          </a:p>
          <a:p>
            <a:r>
              <a:rPr lang="sr-Latn-RS" sz="2000" dirty="0" smtClean="0"/>
              <a:t>Deca od 8 do 18 godina.</a:t>
            </a:r>
            <a:endParaRPr lang="sr-Latn-RS" sz="2000" dirty="0" smtClean="0"/>
          </a:p>
          <a:p>
            <a:r>
              <a:rPr lang="sr-Latn-RS" sz="2000" dirty="0" smtClean="0"/>
              <a:t>Neke od tema koje je autorka pitala decu da opišu: iskustva i posledice smanjenja prihoda domaćinstva, promena mesta stanovanja, nedostatak svakodnevnog kontakta sa jednim od roditelja i dobijanje očuha i maćeha.</a:t>
            </a:r>
            <a:endParaRPr lang="sr-Latn-RS" sz="20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r-Latn-RS" sz="3200" dirty="0" smtClean="0"/>
              <a:t>Smanjenje prihoda u domaćinstvu</a:t>
            </a:r>
            <a:endParaRPr lang="sr-Latn-RS" sz="3200" dirty="0"/>
          </a:p>
        </p:txBody>
      </p:sp>
      <p:sp>
        <p:nvSpPr>
          <p:cNvPr id="3" name="Content Placeholder 2"/>
          <p:cNvSpPr>
            <a:spLocks noGrp="1"/>
          </p:cNvSpPr>
          <p:nvPr>
            <p:ph idx="1"/>
          </p:nvPr>
        </p:nvSpPr>
        <p:spPr>
          <a:xfrm>
            <a:off x="1295401" y="2556932"/>
            <a:ext cx="9601196" cy="3521896"/>
          </a:xfrm>
        </p:spPr>
        <p:txBody>
          <a:bodyPr>
            <a:normAutofit lnSpcReduction="10000"/>
          </a:bodyPr>
          <a:lstStyle/>
          <a:p>
            <a:r>
              <a:rPr lang="sr-Latn-RS" sz="2000" dirty="0" smtClean="0">
                <a:solidFill>
                  <a:schemeClr val="tx1"/>
                </a:solidFill>
              </a:rPr>
              <a:t>Prema izveštaju roditelja, smanjenje prihoda domaćinstva za vreme razvoda je bio veliki rizik za blagostanje dece</a:t>
            </a:r>
            <a:endParaRPr lang="sr-Latn-RS" sz="2000" dirty="0" smtClean="0">
              <a:solidFill>
                <a:schemeClr val="tx1"/>
              </a:solidFill>
            </a:endParaRPr>
          </a:p>
          <a:p>
            <a:r>
              <a:rPr lang="sr-Latn-RS" sz="2000" dirty="0" smtClean="0">
                <a:solidFill>
                  <a:schemeClr val="tx1"/>
                </a:solidFill>
              </a:rPr>
              <a:t>Većina dece koja su intervjuisana su živela u domaćinstvima sa niskim prihodima</a:t>
            </a:r>
            <a:endParaRPr lang="sr-Latn-RS" sz="2000" dirty="0" smtClean="0">
              <a:solidFill>
                <a:schemeClr val="tx1"/>
              </a:solidFill>
            </a:endParaRPr>
          </a:p>
          <a:p>
            <a:r>
              <a:rPr lang="sr-Latn-RS" sz="2000" dirty="0" smtClean="0">
                <a:solidFill>
                  <a:schemeClr val="tx1"/>
                </a:solidFill>
              </a:rPr>
              <a:t>Neka deca su kroz razgovor sa drugim članovima porodice i samorefleksivnost naučila da vide svoju ulogu u finansijskoj situaciji porodice i da postoje alternativni načini suočavanja sa tim. Kada </a:t>
            </a:r>
            <a:r>
              <a:rPr lang="sr-Latn-RS" sz="2000" dirty="0" smtClean="0">
                <a:solidFill>
                  <a:schemeClr val="tx1"/>
                </a:solidFill>
              </a:rPr>
              <a:t>je, </a:t>
            </a:r>
            <a:r>
              <a:rPr lang="sr-Latn-RS" sz="2000" dirty="0" smtClean="0">
                <a:solidFill>
                  <a:schemeClr val="tx1"/>
                </a:solidFill>
              </a:rPr>
              <a:t>na </a:t>
            </a:r>
            <a:r>
              <a:rPr lang="sr-Latn-RS" sz="2000" dirty="0" smtClean="0">
                <a:solidFill>
                  <a:schemeClr val="tx1"/>
                </a:solidFill>
              </a:rPr>
              <a:t>primer, </a:t>
            </a:r>
            <a:r>
              <a:rPr lang="sr-Latn-RS" sz="2000" dirty="0" smtClean="0">
                <a:solidFill>
                  <a:schemeClr val="tx1"/>
                </a:solidFill>
              </a:rPr>
              <a:t>Robertov bicikl bio ukraden znao je da nije imao novca da kupi novi:</a:t>
            </a:r>
            <a:endParaRPr lang="sr-Latn-RS" sz="2000" dirty="0" smtClean="0">
              <a:solidFill>
                <a:schemeClr val="tx1"/>
              </a:solidFill>
            </a:endParaRPr>
          </a:p>
          <a:p>
            <a:pPr lvl="1"/>
            <a:r>
              <a:rPr lang="sr-Latn-RS" sz="1600" dirty="0" smtClean="0">
                <a:solidFill>
                  <a:schemeClr val="tx1"/>
                </a:solidFill>
              </a:rPr>
              <a:t>„Prvo smo moja majka, sestra i ja razgovarali o tome, složili smo se da su prioritet cipele za moju sestru . . . Zatim je Majka pričala sa Ocem, složio se da plati jednu trećinu. Odlučili smo da, kada budem radio i uštedeo  za jednu trećinu, ona (majka) će platiti poslednju trećinu. Nadam se da zaradim to pre nego što se leto završi“ (Robert, 13 godina).</a:t>
            </a:r>
            <a:endParaRPr lang="sr-Latn-RS" sz="1600" dirty="0">
              <a:solidFill>
                <a:schemeClr val="tx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r-Latn-RS" sz="3200" dirty="0" smtClean="0"/>
              <a:t>Smanjenje prihoda u domaćinstvu</a:t>
            </a:r>
            <a:endParaRPr lang="sr-Latn-RS" sz="3200" dirty="0"/>
          </a:p>
        </p:txBody>
      </p:sp>
      <p:sp>
        <p:nvSpPr>
          <p:cNvPr id="3" name="Content Placeholder 2"/>
          <p:cNvSpPr>
            <a:spLocks noGrp="1"/>
          </p:cNvSpPr>
          <p:nvPr>
            <p:ph idx="1"/>
          </p:nvPr>
        </p:nvSpPr>
        <p:spPr/>
        <p:txBody>
          <a:bodyPr>
            <a:normAutofit/>
          </a:bodyPr>
          <a:lstStyle/>
          <a:p>
            <a:r>
              <a:rPr lang="sr-Latn-RS" sz="2000" dirty="0" smtClean="0">
                <a:solidFill>
                  <a:schemeClr val="tx1"/>
                </a:solidFill>
              </a:rPr>
              <a:t>Ipak, neka deca su rekla da je jako teško biti siromašan:</a:t>
            </a:r>
            <a:endParaRPr lang="sr-Latn-RS" sz="2000" dirty="0" smtClean="0">
              <a:solidFill>
                <a:schemeClr val="tx1"/>
              </a:solidFill>
            </a:endParaRPr>
          </a:p>
          <a:p>
            <a:pPr lvl="1"/>
            <a:r>
              <a:rPr lang="sr-Latn-RS" sz="1600" dirty="0" smtClean="0">
                <a:solidFill>
                  <a:schemeClr val="tx1"/>
                </a:solidFill>
              </a:rPr>
              <a:t>„Užasno je, nemati novac, moja majka brine, i svi se svađamo, ne zbog novca, već zato što je sve tako teško... Ne znam kako to da popravim“ (Berit, 17 godina).</a:t>
            </a:r>
            <a:endParaRPr lang="sr-Latn-RS" sz="1600" dirty="0" smtClean="0">
              <a:solidFill>
                <a:schemeClr val="tx1"/>
              </a:solidFill>
            </a:endParaRPr>
          </a:p>
          <a:p>
            <a:r>
              <a:rPr lang="sr-Latn-RS" sz="2000" dirty="0" smtClean="0">
                <a:solidFill>
                  <a:schemeClr val="tx1"/>
                </a:solidFill>
              </a:rPr>
              <a:t>Neka deca su pokušala da razumeju i reše finansijske probleme raspravljanjem sa svojim roditeljima, ali većina njih je odsutala posle nekog vremena. Povukli su se i izbegavali bilo kakvu raspravu o novcu.</a:t>
            </a:r>
            <a:endParaRPr lang="sr-Latn-RS" sz="2000" dirty="0" smtClean="0">
              <a:solidFill>
                <a:schemeClr val="tx1"/>
              </a:solidFill>
            </a:endParaRPr>
          </a:p>
          <a:p>
            <a:endParaRPr lang="sr-Latn-RS" dirty="0">
              <a:solidFill>
                <a:schemeClr val="tx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r-Latn-RS" sz="3200" dirty="0" smtClean="0"/>
              <a:t>Smanjenje prihoda u domaćinstvu</a:t>
            </a:r>
            <a:endParaRPr lang="sr-Latn-RS" sz="3200" dirty="0"/>
          </a:p>
        </p:txBody>
      </p:sp>
      <p:sp>
        <p:nvSpPr>
          <p:cNvPr id="3" name="Content Placeholder 2"/>
          <p:cNvSpPr>
            <a:spLocks noGrp="1"/>
          </p:cNvSpPr>
          <p:nvPr>
            <p:ph idx="1"/>
          </p:nvPr>
        </p:nvSpPr>
        <p:spPr/>
        <p:txBody>
          <a:bodyPr>
            <a:normAutofit/>
          </a:bodyPr>
          <a:lstStyle/>
          <a:p>
            <a:r>
              <a:rPr lang="sr-Latn-RS" sz="2000" dirty="0" smtClean="0">
                <a:solidFill>
                  <a:schemeClr val="tx1"/>
                </a:solidFill>
              </a:rPr>
              <a:t>Niski prihodi domaćinstva su bili problem i za decu čiji su se roditelji svađali oko novca i posebno za decu čiji očevi nisu plaćali propisanu alimentaciju:</a:t>
            </a:r>
            <a:endParaRPr lang="sr-Latn-RS" sz="2000" dirty="0" smtClean="0">
              <a:solidFill>
                <a:schemeClr val="tx1"/>
              </a:solidFill>
            </a:endParaRPr>
          </a:p>
          <a:p>
            <a:pPr lvl="1"/>
            <a:r>
              <a:rPr lang="sr-Latn-RS" sz="1600" dirty="0" smtClean="0">
                <a:solidFill>
                  <a:schemeClr val="tx1"/>
                </a:solidFill>
              </a:rPr>
              <a:t>„Moj otac često ne plaća (alimentaciju), odlaže plaćanje ili plaća manje nego što bi trebalo. Moja majka misli da je to zato što želi da kazni nju, ali on istovremeno kažnjava i nas . . . Nije fer, nekoliko puta nismo imali novac za hranu, i moja majka je morala dva puta do službe socijalnog osiguranja da zamoli za novac . . . Video sam kako moj otac i njegova nova porodica žive, imaju mnogo, mi nemamo ništa . . . Mnogo puta je rekao da bih dobijao više ako bih živeo sa njim.“ (Tom, 14 godina).</a:t>
            </a:r>
            <a:endParaRPr lang="sr-Latn-RS" sz="1600" dirty="0" smtClean="0">
              <a:solidFill>
                <a:schemeClr val="tx1"/>
              </a:solidFill>
            </a:endParaRPr>
          </a:p>
          <a:p>
            <a:r>
              <a:rPr lang="sr-Latn-RS" sz="2000" dirty="0" smtClean="0">
                <a:solidFill>
                  <a:schemeClr val="tx1"/>
                </a:solidFill>
              </a:rPr>
              <a:t>Tom je bio povređen, kao i njegova sestra Janne:</a:t>
            </a:r>
            <a:endParaRPr lang="sr-Latn-RS" sz="2000" dirty="0" smtClean="0">
              <a:solidFill>
                <a:schemeClr val="tx1"/>
              </a:solidFill>
            </a:endParaRPr>
          </a:p>
          <a:p>
            <a:pPr lvl="1"/>
            <a:r>
              <a:rPr lang="sr-Latn-RS" sz="1600" dirty="0" smtClean="0">
                <a:solidFill>
                  <a:schemeClr val="tx1"/>
                </a:solidFill>
              </a:rPr>
              <a:t>„Zbog svih svađa i briga oko novca se osećam kao da sam ja problem, ja ne bih trebala da budem trošak . . . da ja ne postojim ne bi imali oko čega da se svađaju.“ (Janne, 15 godina). </a:t>
            </a:r>
            <a:endParaRPr lang="sr-Latn-RS" sz="1600" dirty="0">
              <a:solidFill>
                <a:schemeClr val="tx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r-Latn-RS" sz="3200" dirty="0" smtClean="0"/>
              <a:t>Promena mesta boravka </a:t>
            </a:r>
            <a:endParaRPr lang="sr-Latn-RS" sz="3200" dirty="0"/>
          </a:p>
        </p:txBody>
      </p:sp>
      <p:sp>
        <p:nvSpPr>
          <p:cNvPr id="3" name="Content Placeholder 2"/>
          <p:cNvSpPr>
            <a:spLocks noGrp="1"/>
          </p:cNvSpPr>
          <p:nvPr>
            <p:ph idx="1"/>
          </p:nvPr>
        </p:nvSpPr>
        <p:spPr/>
        <p:txBody>
          <a:bodyPr>
            <a:normAutofit/>
          </a:bodyPr>
          <a:lstStyle/>
          <a:p>
            <a:r>
              <a:rPr lang="sr-Latn-RS" sz="2000" dirty="0" smtClean="0">
                <a:solidFill>
                  <a:schemeClr val="tx1"/>
                </a:solidFill>
              </a:rPr>
              <a:t>Izveštaj roditelja ja pokazao da je promena mesta boravka bila rizik za blagostanje dece.</a:t>
            </a:r>
            <a:endParaRPr lang="sr-Latn-RS" sz="2000" dirty="0" smtClean="0">
              <a:solidFill>
                <a:schemeClr val="tx1"/>
              </a:solidFill>
            </a:endParaRPr>
          </a:p>
          <a:p>
            <a:r>
              <a:rPr lang="sr-Latn-RS" sz="2000" dirty="0" smtClean="0">
                <a:solidFill>
                  <a:schemeClr val="tx1"/>
                </a:solidFill>
              </a:rPr>
              <a:t>Deci je veliki problem bio gubitak kontakta sa prijateljima, i još veći integrisanje u novu zajednicu, pogotovo ako nisu poznavali nikoga ko bi mogao da im pomogne pri integraciji.</a:t>
            </a:r>
            <a:endParaRPr lang="sr-Latn-RS" sz="2000" dirty="0" smtClean="0">
              <a:solidFill>
                <a:schemeClr val="tx1"/>
              </a:solidFill>
            </a:endParaRPr>
          </a:p>
          <a:p>
            <a:r>
              <a:rPr lang="sr-Latn-RS" sz="2000" dirty="0" smtClean="0">
                <a:solidFill>
                  <a:schemeClr val="tx1"/>
                </a:solidFill>
              </a:rPr>
              <a:t>Neka deca su bila besna na svog roditelja i osećala su se kao da su ih ona ili on izneverili selidbom i/ili zato što im nisu pomogli da ostanu u kontaktu sa starim prijateljima i da se integrišu u novo mesto.</a:t>
            </a:r>
            <a:endParaRPr lang="sr-Latn-RS" sz="2000" dirty="0">
              <a:solidFill>
                <a:schemeClr val="tx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r-Latn-RS" sz="3200" dirty="0" smtClean="0"/>
              <a:t>Promena mesta boravka</a:t>
            </a:r>
            <a:endParaRPr lang="sr-Latn-RS" sz="3200" dirty="0"/>
          </a:p>
        </p:txBody>
      </p:sp>
      <p:sp>
        <p:nvSpPr>
          <p:cNvPr id="3" name="Content Placeholder 2"/>
          <p:cNvSpPr>
            <a:spLocks noGrp="1"/>
          </p:cNvSpPr>
          <p:nvPr>
            <p:ph idx="1"/>
          </p:nvPr>
        </p:nvSpPr>
        <p:spPr/>
        <p:txBody>
          <a:bodyPr>
            <a:normAutofit/>
          </a:bodyPr>
          <a:lstStyle/>
          <a:p>
            <a:r>
              <a:rPr lang="sr-Latn-RS" sz="2000" dirty="0" smtClean="0">
                <a:solidFill>
                  <a:schemeClr val="tx1"/>
                </a:solidFill>
              </a:rPr>
              <a:t>Priče Anne i Lise koje su se dva puta selile, pokazuju teškoće do koji preseljenje može da dovede i razlike u izboru strategija suočavanja sa njima. Anna je živela u istočnom delu grada do svoje devete godine, ali se nakon toga dva puta preselila:</a:t>
            </a:r>
            <a:endParaRPr lang="sr-Latn-RS" sz="2000" dirty="0" smtClean="0">
              <a:solidFill>
                <a:schemeClr val="tx1"/>
              </a:solidFill>
            </a:endParaRPr>
          </a:p>
          <a:p>
            <a:pPr lvl="1"/>
            <a:r>
              <a:rPr lang="sr-Latn-RS" sz="1600" dirty="0" smtClean="0">
                <a:solidFill>
                  <a:schemeClr val="tx1"/>
                </a:solidFill>
              </a:rPr>
              <a:t>„Nemam drugarice ovde, ali to nije bitno, ne volim ih, samo razmišljaju o dečacima . . . Ne, ne idem u omladinski klub . . . tamo niko ne razgovara sa mnom . . . Ranije sam igrala fudbal u Istočnom gradu, ali ne ovde. Ovde je tim loš.“ (Anna, 13 godina).</a:t>
            </a:r>
            <a:endParaRPr lang="sr-Latn-RS" sz="1600" dirty="0" smtClean="0">
              <a:solidFill>
                <a:schemeClr val="tx1"/>
              </a:solidFill>
            </a:endParaRPr>
          </a:p>
          <a:p>
            <a:r>
              <a:rPr lang="sr-Latn-RS" sz="2000" dirty="0" smtClean="0">
                <a:solidFill>
                  <a:schemeClr val="tx1"/>
                </a:solidFill>
              </a:rPr>
              <a:t>Lisina priča je slična, kada se prvi put preselila Lisa je promenila školu, ali drugi put je odbila. Lisa je zapretila svojoj majci da će da se preseli kod babe i dede ili da zatraži hraniteljsku porodicu ako bude prisiljena da promeni školu:</a:t>
            </a:r>
            <a:r>
              <a:rPr lang="sr-Latn-RS" dirty="0" smtClean="0">
                <a:solidFill>
                  <a:schemeClr val="tx1"/>
                </a:solidFill>
              </a:rPr>
              <a:t> </a:t>
            </a:r>
            <a:endParaRPr lang="sr-Latn-RS" dirty="0">
              <a:solidFill>
                <a:schemeClr val="tx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r-Latn-RS" sz="3200" dirty="0" smtClean="0"/>
              <a:t>Promena mesta boravka</a:t>
            </a:r>
            <a:endParaRPr lang="sr-Latn-RS" sz="3200" dirty="0"/>
          </a:p>
        </p:txBody>
      </p:sp>
      <p:sp>
        <p:nvSpPr>
          <p:cNvPr id="3" name="Content Placeholder 2"/>
          <p:cNvSpPr>
            <a:spLocks noGrp="1"/>
          </p:cNvSpPr>
          <p:nvPr>
            <p:ph idx="1"/>
          </p:nvPr>
        </p:nvSpPr>
        <p:spPr/>
        <p:txBody>
          <a:bodyPr>
            <a:normAutofit/>
          </a:bodyPr>
          <a:lstStyle/>
          <a:p>
            <a:pPr lvl="1"/>
            <a:r>
              <a:rPr lang="sr-Latn-RS" sz="1600" dirty="0" smtClean="0">
                <a:solidFill>
                  <a:schemeClr val="tx1"/>
                </a:solidFill>
              </a:rPr>
              <a:t>„Bilo je užasno preseliti se iz The Hill-a. Izgubila sam sve svoje prijatelje. Prošlo je mnogo vremena pre nego što sam upoznala bilo koga . . . ne pre nego što sam počela da sviram u bendu . . . Većina mojih prijatelja svira u bendu, ali zajedno radimo i mnogo drugih stvari.“ (Lisa, 12 godina).</a:t>
            </a:r>
            <a:endParaRPr lang="sr-Latn-RS" sz="1600" dirty="0" smtClean="0">
              <a:solidFill>
                <a:schemeClr val="tx1"/>
              </a:solidFill>
            </a:endParaRPr>
          </a:p>
          <a:p>
            <a:r>
              <a:rPr lang="sr-Latn-RS" sz="2000" dirty="0" smtClean="0">
                <a:solidFill>
                  <a:schemeClr val="tx1"/>
                </a:solidFill>
              </a:rPr>
              <a:t>Anna je smatrala da je previše bolno da traži nove prijatelje i postala je nesrećno i izolovano dete. Lisa se suprotstavila svojoj majci i uložila je mnogo vremena i energije da sačuva svoje prijatelje. Bila je zadovoljna i ponosna što je uspela da preuzme kontrolu nad svojim društvenim životom.</a:t>
            </a:r>
            <a:endParaRPr lang="sr-Latn-RS" sz="2000" dirty="0">
              <a:solidFill>
                <a:schemeClr val="tx1"/>
              </a:solidFill>
            </a:endParaRPr>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image" Target="../media/image5.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fillRect/>
          </a:stretch>
        </a:blip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0</TotalTime>
  <Words>11774</Words>
  <Application>WPS Presentation</Application>
  <PresentationFormat>Widescreen</PresentationFormat>
  <Paragraphs>113</Paragraphs>
  <Slides>18</Slides>
  <Notes>0</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18</vt:i4>
      </vt:variant>
    </vt:vector>
  </HeadingPairs>
  <TitlesOfParts>
    <vt:vector size="27" baseType="lpstr">
      <vt:lpstr>Arial</vt:lpstr>
      <vt:lpstr>SimSun</vt:lpstr>
      <vt:lpstr>Wingdings</vt:lpstr>
      <vt:lpstr>Arial</vt:lpstr>
      <vt:lpstr>Garamond</vt:lpstr>
      <vt:lpstr>Microsoft YaHei</vt:lpstr>
      <vt:lpstr>Arial Unicode MS</vt:lpstr>
      <vt:lpstr>Calibri</vt:lpstr>
      <vt:lpstr>Organic</vt:lpstr>
      <vt:lpstr>Deca koja se suočavaju sa razvodom roditelja: Šta pomaže, a šta je bolno?</vt:lpstr>
      <vt:lpstr>Uvod </vt:lpstr>
      <vt:lpstr>Uvod </vt:lpstr>
      <vt:lpstr>Smanjenje prihoda u domaćinstvu</vt:lpstr>
      <vt:lpstr>Smanjenje prihoda u domaćinstvu</vt:lpstr>
      <vt:lpstr>Smanjenje prihoda u domaćinstvu</vt:lpstr>
      <vt:lpstr>Promena mesta boravka </vt:lpstr>
      <vt:lpstr>Promena mesta boravka</vt:lpstr>
      <vt:lpstr>Promena mesta boravka</vt:lpstr>
      <vt:lpstr>Gubitak kontakta sa roditeljima</vt:lpstr>
      <vt:lpstr>Gubitak kontakta sa roditeljima</vt:lpstr>
      <vt:lpstr>Proširenje porodice uklučivanjem očuha i maćehe</vt:lpstr>
      <vt:lpstr>Proširenje porodice uključivanjem očuha i maćehe</vt:lpstr>
      <vt:lpstr>Proširenje porodice uključivanjem očuha i maćehe</vt:lpstr>
      <vt:lpstr>Nedovoljno dobro roditeljstvo</vt:lpstr>
      <vt:lpstr>Nedovoljno dobro roditeljstvo</vt:lpstr>
      <vt:lpstr>Nedovoljno dobro roditeljstvo</vt:lpstr>
      <vt:lpstr>Zaključak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Deca koja se suočavaju sa razvodom roditelja: Šta pomaže, šta je bolno?</dc:title>
  <dc:creator>Cibe</dc:creator>
  <cp:lastModifiedBy>smiljka tomanovic</cp:lastModifiedBy>
  <cp:revision>40</cp:revision>
  <dcterms:created xsi:type="dcterms:W3CDTF">2026-04-23T17:30:00Z</dcterms:created>
  <dcterms:modified xsi:type="dcterms:W3CDTF">2026-04-27T08:06:57Z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EDCDD24A19104225B803ACCD0F2E6811_13</vt:lpwstr>
  </property>
  <property fmtid="{D5CDD505-2E9C-101B-9397-08002B2CF9AE}" pid="3" name="KSOProductBuildVer">
    <vt:lpwstr>1033-12.1.0.25242</vt:lpwstr>
  </property>
</Properties>
</file>