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4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258" r:id="rId25"/>
    <p:sldId id="259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12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114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r-Latn-RS" sz="3200" dirty="0" smtClean="0"/>
              <a:t>Identitet i saznanje u metodologiji EA</a:t>
            </a:r>
            <a:br>
              <a:rPr lang="sr-Latn-RS" sz="3200" dirty="0" smtClean="0"/>
            </a:br>
            <a:r>
              <a:rPr lang="sr-Latn-RS" sz="3200" dirty="0" smtClean="0"/>
              <a:t>„Lična jednačina istraživača</a:t>
            </a:r>
            <a:r>
              <a:rPr lang="sr-Latn-RS" sz="3200" dirty="0" smtClean="0"/>
              <a:t>“</a:t>
            </a:r>
            <a:r>
              <a:rPr lang="sr-Latn-RS" sz="3200" dirty="0" smtClean="0"/>
              <a:t/>
            </a:r>
            <a:br>
              <a:rPr lang="sr-Latn-RS" sz="3200" dirty="0" smtClean="0"/>
            </a:br>
            <a:r>
              <a:rPr lang="sr-Latn-RS" sz="3200" dirty="0" smtClean="0"/>
              <a:t>Akademska etika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sr-Latn-RS" dirty="0" smtClean="0"/>
          </a:p>
          <a:p>
            <a:pPr>
              <a:spcBef>
                <a:spcPts val="0"/>
              </a:spcBef>
            </a:pPr>
            <a:r>
              <a:rPr lang="sr-Latn-RS" dirty="0" smtClean="0"/>
              <a:t>prof. dr Miloš Milenković</a:t>
            </a:r>
          </a:p>
          <a:p>
            <a:pPr>
              <a:spcBef>
                <a:spcPts val="0"/>
              </a:spcBef>
            </a:pPr>
            <a:r>
              <a:rPr lang="sr-Latn-RS" dirty="0" smtClean="0"/>
              <a:t>Opšta metodologija entologije i antropologije 2025/26.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17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C3206F-D850-4DB6-B216-BD4209523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straživanje nikada nije potpuno spontano. </a:t>
            </a: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no se, iako problemi i </a:t>
            </a:r>
            <a:r>
              <a:rPr lang="sr-Latn-RS" dirty="0" smtClean="0">
                <a:latin typeface="Cambria" pitchFamily="18" charset="0"/>
              </a:rPr>
              <a:t>nepredviđene </a:t>
            </a:r>
            <a:r>
              <a:rPr lang="sr-Latn-RS" dirty="0">
                <a:latin typeface="Cambria" pitchFamily="18" charset="0"/>
              </a:rPr>
              <a:t>stvari nužno “iskrsavaju”, sprovodi na osnovu plana odn. dizajna istraživanja, u skladu s jednim ili više istraživačkih pitanja/problema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lan istraživanja usmerava prikupljanje podataka u skladu s nekom teorijskom </a:t>
            </a:r>
            <a:r>
              <a:rPr lang="sr-Latn-RS" dirty="0" smtClean="0">
                <a:latin typeface="Cambria" pitchFamily="18" charset="0"/>
              </a:rPr>
              <a:t>predkoncepcijom </a:t>
            </a:r>
            <a:r>
              <a:rPr lang="sr-Latn-RS" dirty="0">
                <a:latin typeface="Cambria" pitchFamily="18" charset="0"/>
              </a:rPr>
              <a:t>– na primer, istorijski i funkcionalno orijentisana istraživanja imaju malo toga </a:t>
            </a:r>
            <a:r>
              <a:rPr lang="sr-Latn-RS" dirty="0" smtClean="0">
                <a:latin typeface="Cambria" pitchFamily="18" charset="0"/>
              </a:rPr>
              <a:t>zajedničkog (mada je njihova kombinacija intresantna)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 služi ostvarivanju ciljeva nauke, a tokom najvećeg dela njene istorije, nauka je imala za cilj da teorijski razume stvarnost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U DHN, duže od veka brojne teorijske tradicije imaju za cilj </a:t>
            </a:r>
            <a:r>
              <a:rPr lang="sr-Latn-RS" dirty="0" smtClean="0">
                <a:latin typeface="Cambria" pitchFamily="18" charset="0"/>
              </a:rPr>
              <a:t>da stvarnost i  </a:t>
            </a:r>
            <a:r>
              <a:rPr lang="sr-Latn-RS" dirty="0">
                <a:latin typeface="Cambria" pitchFamily="18" charset="0"/>
              </a:rPr>
              <a:t>promene (vidi sledeći slajd)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Prividni paradoks – teorija prethodi metodu, a metod služi njenom ostvarenju (cikularno konstituisanje, tipičan primer dijalektike)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8194" name="Title 1">
            <a:extLst>
              <a:ext uri="{FF2B5EF4-FFF2-40B4-BE49-F238E27FC236}">
                <a16:creationId xmlns:a16="http://schemas.microsoft.com/office/drawing/2014/main" xmlns="" id="{3A04C69D-4806-48DB-8AE6-5AA04F2E8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latin typeface="Cambria" panose="02040503050406030204" pitchFamily="18" charset="0"/>
              </a:rPr>
              <a:t>T</a:t>
            </a:r>
            <a:r>
              <a:rPr lang="sr-Latn-RS" altLang="en-US" sz="3600" dirty="0">
                <a:latin typeface="Cambria" panose="02040503050406030204" pitchFamily="18" charset="0"/>
              </a:rPr>
              <a:t>eorijska zavisnost metoda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327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BD8D777-B709-4300-829F-FA5889C91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 je put ka ostvarivanju ciljeva nauke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C</a:t>
            </a:r>
            <a:r>
              <a:rPr lang="sr-Latn-RS" dirty="0">
                <a:latin typeface="Cambria" pitchFamily="18" charset="0"/>
              </a:rPr>
              <a:t>iljevi su, tradicionalno posmatrano, zamišljani kao vrednosno-neutralni (nauka nije ni religija ni ideologija, već traganje za „istinom“, „objektivno saznanje“)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storija nauke – i njene proizvodnje i njene primene – pokazuje da su ciljevi ponekad obojeni, a ponekad i direktno zavisni od ličnih i kolektivnih vrednosti (inherentna političnost a ne naknadna politizacija)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U DHN posebno je prisutam ili apologetski ili kritički stav prema trenutnom stanju društva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orast značaja etičkih protokola, smernica i kodeksa tokom poslednjih decenija – nauka je sve manje slobodna i otvorena za neočekivano, a sve više formalna delatnost (kontrola štete, umanjenje rizika, upravljanje očekivanjima, pritisak javnosti, komformiranje sponzorima nasuprot slobodnoj potrazi za istinom, posebno su društveno opasni kada je reč o DHN)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9218" name="Title 1">
            <a:extLst>
              <a:ext uri="{FF2B5EF4-FFF2-40B4-BE49-F238E27FC236}">
                <a16:creationId xmlns:a16="http://schemas.microsoft.com/office/drawing/2014/main" xmlns="" id="{71B9759E-E5C6-470F-8C50-2A6B227EB7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latin typeface="Cambria" panose="02040503050406030204" pitchFamily="18" charset="0"/>
              </a:rPr>
              <a:t>E</a:t>
            </a:r>
            <a:r>
              <a:rPr lang="sr-Latn-RS" altLang="en-US" sz="3600">
                <a:latin typeface="Cambria" panose="02040503050406030204" pitchFamily="18" charset="0"/>
              </a:rPr>
              <a:t>tičko-politička zavisnost metoda</a:t>
            </a:r>
            <a:endParaRPr lang="en-US" altLang="en-US" sz="360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325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27D242-AF1E-4F20-A48C-349F80F89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Velika dilema kritičke metodologije DHN - „</a:t>
            </a: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isanje Drugih“ – predstave pojedinih naučnika ili naučnih škola postaju istinite, </a:t>
            </a:r>
            <a:r>
              <a:rPr lang="sr-Latn-RS" dirty="0" smtClean="0">
                <a:latin typeface="Cambria" pitchFamily="18" charset="0"/>
              </a:rPr>
              <a:t>„činjenice“ </a:t>
            </a:r>
            <a:r>
              <a:rPr lang="sr-Latn-RS" dirty="0">
                <a:latin typeface="Cambria" pitchFamily="18" charset="0"/>
              </a:rPr>
              <a:t>o čitavim kulturama (institucionalizacija objektifikuje i univerzalizuje ono što je po definiciji partikularno i pristrasno)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ritička metodologija DHN kao kritika Zapada (nativistička i postkolonijalna kritika – znanje je uvek neko i nečije, ono se prikazuje kao univerzalno ali služi globalnoj dominaciji)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...kao kritika patrijarhata (znanje je po pravilu kreirano iz perspektive muškaraca koji imaju moć nad ženama, decom i siromašnim i na drugi način potlačenim muškarcima)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...kao kritika kapitalizma (znanje u službi država, koje u službi kompanija smanjuju nivo građanskih i ljudskih prava)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...</a:t>
            </a:r>
            <a:r>
              <a:rPr lang="en-US" dirty="0">
                <a:latin typeface="Cambria" pitchFamily="18" charset="0"/>
              </a:rPr>
              <a:t> </a:t>
            </a:r>
            <a:r>
              <a:rPr lang="sr-Latn-RS" dirty="0">
                <a:latin typeface="Cambria" pitchFamily="18" charset="0"/>
              </a:rPr>
              <a:t>kao kritika nauke uopšte (laboratorija za preispitivanje lične liste predrasuda, kolektivne prirode znanja itd.)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...kao kao kritika </a:t>
            </a:r>
            <a:r>
              <a:rPr lang="sr-Latn-RS" dirty="0" smtClean="0">
                <a:latin typeface="Cambria" pitchFamily="18" charset="0"/>
              </a:rPr>
              <a:t>nacionalizma(ko ima moće da definiše ko jeste a ko „nije narod“, gde su „etničke granice“, čije je kulturno nasleđe „tradicionalno“ a čije „naknadno izmišljeno“...) </a:t>
            </a: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0242" name="Title 1">
            <a:extLst>
              <a:ext uri="{FF2B5EF4-FFF2-40B4-BE49-F238E27FC236}">
                <a16:creationId xmlns:a16="http://schemas.microsoft.com/office/drawing/2014/main" xmlns="" id="{CD6B8453-7554-4E27-AA27-E6C0286C47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600" dirty="0">
                <a:latin typeface="+mn-lt"/>
              </a:rPr>
              <a:t>I</a:t>
            </a:r>
            <a:r>
              <a:rPr lang="sr-Latn-RS" altLang="en-US" sz="3600" dirty="0">
                <a:latin typeface="+mn-lt"/>
              </a:rPr>
              <a:t>nterpretativni imperijalizam (</a:t>
            </a:r>
            <a:r>
              <a:rPr lang="sr-Latn-RS" sz="3600" dirty="0">
                <a:latin typeface="+mn-lt"/>
              </a:rPr>
              <a:t>klasizam, nacionalizam, paternalizam, dženderizam...)</a:t>
            </a:r>
            <a:endParaRPr lang="en-US" altLang="en-US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16731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201974-EEEB-42DD-B3B8-EAA341C28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Nijedna disciplina u DHN </a:t>
            </a:r>
            <a:r>
              <a:rPr lang="sr-Latn-RS" b="1" dirty="0">
                <a:latin typeface="Cambria" pitchFamily="18" charset="0"/>
              </a:rPr>
              <a:t>ne</a:t>
            </a:r>
            <a:r>
              <a:rPr lang="sr-Latn-RS" dirty="0">
                <a:latin typeface="Cambria" pitchFamily="18" charset="0"/>
              </a:rPr>
              <a:t> postoji kao </a:t>
            </a:r>
            <a:r>
              <a:rPr lang="sr-Latn-RS" b="1" dirty="0">
                <a:latin typeface="Cambria" pitchFamily="18" charset="0"/>
              </a:rPr>
              <a:t>celovita</a:t>
            </a:r>
            <a:r>
              <a:rPr lang="sr-Latn-RS" dirty="0">
                <a:latin typeface="Cambria" pitchFamily="18" charset="0"/>
              </a:rPr>
              <a:t> i </a:t>
            </a:r>
            <a:r>
              <a:rPr lang="sr-Latn-RS" b="1" dirty="0">
                <a:latin typeface="Cambria" pitchFamily="18" charset="0"/>
              </a:rPr>
              <a:t>jedinstvena</a:t>
            </a:r>
            <a:r>
              <a:rPr lang="sr-Latn-RS" dirty="0">
                <a:latin typeface="Cambria" pitchFamily="18" charset="0"/>
              </a:rPr>
              <a:t> nauka; nacionalne i kontinentalne tradicije su veoma jake; njihovi metodi se ne mogu udžbenički normirati na globalnom nivou, osim u trivijalnom i u od sadržaja ispražnjenom smislu (isuviše opšteno da bi bilo iole smisleno u konkretnom kontekstu, bez detaljnog prilagođavanja)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J</a:t>
            </a:r>
            <a:r>
              <a:rPr lang="sr-Latn-RS" dirty="0">
                <a:latin typeface="Cambria" pitchFamily="18" charset="0"/>
              </a:rPr>
              <a:t>edina sličnost – </a:t>
            </a:r>
            <a:r>
              <a:rPr lang="sr-Latn-RS" b="1" dirty="0">
                <a:latin typeface="Cambria" pitchFamily="18" charset="0"/>
              </a:rPr>
              <a:t>terenski rad</a:t>
            </a:r>
            <a:r>
              <a:rPr lang="sr-Latn-RS" dirty="0">
                <a:latin typeface="Cambria" pitchFamily="18" charset="0"/>
              </a:rPr>
              <a:t> – negde služi pukom beleženju a negde ozbiljnoj nauci ili ozbiljnoj politici i često su preklopljene (uporedite – statistika, u kvantitativnim istraživanjima)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Istraživači na terenu su </a:t>
            </a:r>
            <a:r>
              <a:rPr lang="sr-Latn-RS" b="1" dirty="0">
                <a:latin typeface="Cambria" pitchFamily="18" charset="0"/>
              </a:rPr>
              <a:t>pogrešivi</a:t>
            </a:r>
            <a:r>
              <a:rPr lang="sr-Latn-RS" dirty="0">
                <a:latin typeface="Cambria" pitchFamily="18" charset="0"/>
              </a:rPr>
              <a:t>, dugo bavljenje nekim problemom čini naše predstave o njemu prividno verovatnijim, što smo skloni da posmatramo kao istinito... npr. astrologija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K</a:t>
            </a:r>
            <a:r>
              <a:rPr lang="sr-Latn-RS" b="1" dirty="0">
                <a:latin typeface="Cambria" pitchFamily="18" charset="0"/>
              </a:rPr>
              <a:t>ulture nisu homogene</a:t>
            </a:r>
            <a:r>
              <a:rPr lang="sr-Latn-RS" dirty="0">
                <a:latin typeface="Cambria" pitchFamily="18" charset="0"/>
              </a:rPr>
              <a:t> celine, različite </a:t>
            </a:r>
            <a:r>
              <a:rPr lang="sr-Latn-RS" dirty="0" smtClean="0">
                <a:latin typeface="Cambria" pitchFamily="18" charset="0"/>
              </a:rPr>
              <a:t>potkulture </a:t>
            </a:r>
            <a:r>
              <a:rPr lang="sr-Latn-RS" dirty="0">
                <a:latin typeface="Cambria" pitchFamily="18" charset="0"/>
              </a:rPr>
              <a:t>ili društvene grupe žive različite živote; generalizacije o čitavim kulturama decenijama su pravljene na osnovu perspektive a) moćnih b) muškaraca)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516D582E-E031-45D9-872A-2FABB05CFF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altLang="en-US" sz="3200" dirty="0">
                <a:latin typeface="Cambria" panose="02040503050406030204" pitchFamily="18" charset="0"/>
              </a:rPr>
              <a:t>Važniji razlozi za promenu pojma metoda u DHN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856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BE7DFB-8272-4B99-A3A0-C370E2D83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ulture se mogu </a:t>
            </a:r>
            <a:r>
              <a:rPr lang="sr-Latn-RS" b="1" dirty="0">
                <a:latin typeface="Cambria" pitchFamily="18" charset="0"/>
              </a:rPr>
              <a:t>menjati</a:t>
            </a:r>
            <a:r>
              <a:rPr lang="sr-Latn-RS" dirty="0">
                <a:latin typeface="Cambria" pitchFamily="18" charset="0"/>
              </a:rPr>
              <a:t> veoma brzo, različite tehnike istraživanja i promena metodološkog okvira ponekada su neophodni i u kratkim razmacima između poseta (suprotno: “etnografski prezent” kao privid vanvremenosti)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Interpretacija po </a:t>
            </a:r>
            <a:r>
              <a:rPr lang="sr-Latn-RS" b="1" dirty="0">
                <a:latin typeface="Cambria" pitchFamily="18" charset="0"/>
              </a:rPr>
              <a:t>sećanju</a:t>
            </a:r>
            <a:r>
              <a:rPr lang="sr-Latn-RS" dirty="0">
                <a:latin typeface="Cambria" pitchFamily="18" charset="0"/>
              </a:rPr>
              <a:t> različitih istraživača proizvodi različite “činjenice”; ipak, i samo beleženje i pisanje dnevnika je nepouzdano (dijaloški efekat sa sobom umesto s proučavanima)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I</a:t>
            </a:r>
            <a:r>
              <a:rPr lang="sr-Latn-RS" b="1" dirty="0">
                <a:latin typeface="Cambria" pitchFamily="18" charset="0"/>
              </a:rPr>
              <a:t>ndividualna</a:t>
            </a:r>
            <a:r>
              <a:rPr lang="sr-Latn-RS" dirty="0">
                <a:latin typeface="Cambria" pitchFamily="18" charset="0"/>
              </a:rPr>
              <a:t> psihologija i lične sklonosti (npr. sindrom “mog plemena”)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deološka </a:t>
            </a:r>
            <a:r>
              <a:rPr lang="sr-Latn-RS" b="1" dirty="0">
                <a:latin typeface="Cambria" pitchFamily="18" charset="0"/>
              </a:rPr>
              <a:t>pristrasnost</a:t>
            </a:r>
            <a:r>
              <a:rPr lang="sr-Latn-RS" dirty="0">
                <a:latin typeface="Cambria" pitchFamily="18" charset="0"/>
              </a:rPr>
              <a:t> (npr. idealizacija fikcionalnog predmodernog komunizma, „idealnog društva“ i „dobrog divljaka“)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2290" name="Title 1">
            <a:extLst>
              <a:ext uri="{FF2B5EF4-FFF2-40B4-BE49-F238E27FC236}">
                <a16:creationId xmlns:a16="http://schemas.microsoft.com/office/drawing/2014/main" xmlns="" id="{A897E512-AD23-4FAD-93D2-E95377914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...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647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2CBC07-F638-4950-A92C-9694E73BC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b="1" dirty="0">
                <a:latin typeface="Cambria" pitchFamily="18" charset="0"/>
              </a:rPr>
              <a:t>R</a:t>
            </a:r>
            <a:r>
              <a:rPr lang="sr-Latn-RS" b="1" dirty="0">
                <a:latin typeface="Cambria" pitchFamily="18" charset="0"/>
              </a:rPr>
              <a:t>azličiti ciljevi nauke </a:t>
            </a:r>
            <a:r>
              <a:rPr lang="sr-Latn-RS" dirty="0">
                <a:latin typeface="Cambria" pitchFamily="18" charset="0"/>
              </a:rPr>
              <a:t>(razumevanje favorizuje opravdanje, objašnjenje favorizuje kritiku)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eško je </a:t>
            </a:r>
            <a:r>
              <a:rPr lang="sr-Latn-RS" dirty="0" smtClean="0">
                <a:latin typeface="Cambria" pitchFamily="18" charset="0"/>
              </a:rPr>
              <a:t>isključiti individualnu </a:t>
            </a:r>
            <a:r>
              <a:rPr lang="sr-Latn-RS" dirty="0">
                <a:latin typeface="Cambria" pitchFamily="18" charset="0"/>
              </a:rPr>
              <a:t>perspektivu, i sami istraživači dolaze iz različitih kultura i </a:t>
            </a:r>
            <a:r>
              <a:rPr lang="sr-Latn-RS" dirty="0" smtClean="0">
                <a:latin typeface="Cambria" pitchFamily="18" charset="0"/>
              </a:rPr>
              <a:t>potkultura </a:t>
            </a:r>
            <a:r>
              <a:rPr lang="sr-Latn-RS" dirty="0">
                <a:latin typeface="Cambria" pitchFamily="18" charset="0"/>
              </a:rPr>
              <a:t>(naša </a:t>
            </a:r>
            <a:r>
              <a:rPr lang="sr-Latn-RS" b="1" dirty="0">
                <a:latin typeface="Cambria" pitchFamily="18" charset="0"/>
              </a:rPr>
              <a:t>obuka nije toliko moćna </a:t>
            </a:r>
            <a:r>
              <a:rPr lang="sr-Latn-RS" dirty="0">
                <a:latin typeface="Cambria" pitchFamily="18" charset="0"/>
              </a:rPr>
              <a:t>da nas “slomi” kao ličnosti ili da “obriše” našu kulturu)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S</a:t>
            </a:r>
            <a:r>
              <a:rPr lang="sr-Latn-RS" b="1" dirty="0">
                <a:latin typeface="Cambria" pitchFamily="18" charset="0"/>
              </a:rPr>
              <a:t>ociodemografski i interesni razlozi </a:t>
            </a:r>
            <a:r>
              <a:rPr lang="sr-Latn-RS" dirty="0">
                <a:latin typeface="Cambria" pitchFamily="18" charset="0"/>
              </a:rPr>
              <a:t>(rasa, klasa, pol, seksualna orijentacija, zdravstveno stanje, oblik tela...)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etodolozi normativne orijentacije često zaboravljaju da su i istraživači ljudi</a:t>
            </a:r>
            <a:r>
              <a:rPr lang="sr-Latn-RS" dirty="0">
                <a:latin typeface="Cambria" pitchFamily="18" charset="0"/>
                <a:sym typeface="Wingdings" pitchFamily="2" charset="2"/>
              </a:rPr>
              <a:t>. Mi se menjamo, a norma se generiše na osnovu nekog preseka u našim životima i našim delima (pseudo-problem)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3314" name="Title 1">
            <a:extLst>
              <a:ext uri="{FF2B5EF4-FFF2-40B4-BE49-F238E27FC236}">
                <a16:creationId xmlns:a16="http://schemas.microsoft.com/office/drawing/2014/main" xmlns="" id="{7156C018-5D23-412C-B3DF-62AEF83B87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...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1793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3B7A81-2327-4191-A022-56F2D6506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ormativnost je ugrožena </a:t>
            </a:r>
            <a:r>
              <a:rPr lang="sr-Latn-RS" b="1" dirty="0">
                <a:latin typeface="Cambria" pitchFamily="18" charset="0"/>
              </a:rPr>
              <a:t>i naizgled metodološki irelevantnim (banalnim, trivijalnim...)</a:t>
            </a:r>
            <a:r>
              <a:rPr lang="sr-Latn-RS" dirty="0">
                <a:latin typeface="Cambria" pitchFamily="18" charset="0"/>
              </a:rPr>
              <a:t> aspektima (rat, bolest, vremenske nepogode, ponestane novca, istraživač ne ostane dovoljno dugo da pojmi kulturne cikluse i sl.)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N</a:t>
            </a:r>
            <a:r>
              <a:rPr lang="sr-Latn-RS" b="1" dirty="0">
                <a:latin typeface="Cambria" pitchFamily="18" charset="0"/>
              </a:rPr>
              <a:t>ivo poznavanja jezika </a:t>
            </a:r>
            <a:r>
              <a:rPr lang="sr-Latn-RS" b="1" dirty="0" smtClean="0">
                <a:latin typeface="Cambria" pitchFamily="18" charset="0"/>
              </a:rPr>
              <a:t>ili slenga </a:t>
            </a:r>
            <a:r>
              <a:rPr lang="sr-Latn-RS" dirty="0" smtClean="0">
                <a:latin typeface="Cambria" pitchFamily="18" charset="0"/>
              </a:rPr>
              <a:t>drastično </a:t>
            </a:r>
            <a:r>
              <a:rPr lang="sr-Latn-RS" dirty="0">
                <a:latin typeface="Cambria" pitchFamily="18" charset="0"/>
              </a:rPr>
              <a:t>utiče na kvalitet informacija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N</a:t>
            </a:r>
            <a:r>
              <a:rPr lang="sr-Latn-RS" b="1" dirty="0">
                <a:latin typeface="Cambria" pitchFamily="18" charset="0"/>
              </a:rPr>
              <a:t>edokumentovanost </a:t>
            </a:r>
            <a:r>
              <a:rPr lang="sr-Latn-RS" dirty="0">
                <a:latin typeface="Cambria" pitchFamily="18" charset="0"/>
              </a:rPr>
              <a:t>istraživanja (nalazi su privatni, najčešće nisu podložni preispitivanju, dopuni, kritici i reinterpetaciji, „građa“ se ne objavljuje a često se ni ne čuva – digitalizacija i dostupnost građe izvan specijalističkih biblioteka i arhiva je skoriji fenomen)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Prisnost ili distanca? Da li </a:t>
            </a:r>
            <a:r>
              <a:rPr lang="sr-Latn-RS" b="1" dirty="0">
                <a:latin typeface="Cambria" pitchFamily="18" charset="0"/>
              </a:rPr>
              <a:t>normativna formalizacija nastoji da eliminiše ono što je najvrednije u vezi s društveno-humanističkim naukama – potragu za znanjem o ljudima</a:t>
            </a:r>
            <a:endParaRPr lang="en-US" b="1" dirty="0">
              <a:latin typeface="Cambria" pitchFamily="18" charset="0"/>
            </a:endParaRPr>
          </a:p>
        </p:txBody>
      </p:sp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8DC0371B-1A8C-4B5D-A698-CD4759678D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...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2014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F970E8-DC28-44B8-88FF-A1EBD0C3F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oenta nauke je da programski nastoji da NE daje konačne odgovore; za razliku od religije njena glavna interna metodološka prednost je istovremeno i glavna </a:t>
            </a:r>
            <a:r>
              <a:rPr lang="sr-Latn-RS" b="1" dirty="0">
                <a:latin typeface="Cambria" pitchFamily="18" charset="0"/>
              </a:rPr>
              <a:t>javna</a:t>
            </a:r>
            <a:r>
              <a:rPr lang="sr-Latn-RS" dirty="0">
                <a:latin typeface="Cambria" pitchFamily="18" charset="0"/>
              </a:rPr>
              <a:t> mana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roblem: uobičajeno brkanje trenutne istinitosti s konačnom izvesnošču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ubjektivno prevođenje subjektivnih iskustava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ubjektivno razumevanje subjektivnih razumevanja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Konstanti problem – magijsko, </a:t>
            </a:r>
            <a:r>
              <a:rPr lang="sr-Latn-RS" dirty="0">
                <a:latin typeface="Cambria" pitchFamily="18" charset="0"/>
              </a:rPr>
              <a:t>laboratorijsko, inženjersko i političko nasleđe konceptualizacije “znanja” u društvu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Presudna važnost van-naučnih i pred-naučnih shvatanja objektivnosti i subjektivnosti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5362" name="Title 1">
            <a:extLst>
              <a:ext uri="{FF2B5EF4-FFF2-40B4-BE49-F238E27FC236}">
                <a16:creationId xmlns:a16="http://schemas.microsoft.com/office/drawing/2014/main" xmlns="" id="{40523290-6557-49BA-B2D3-7D6FD83F4E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altLang="en-US" sz="3600" dirty="0"/>
              <a:t>Osvešćena nesavršenost društveno-humanističkih nauka</a:t>
            </a: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10751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A6FF7D-1579-49F5-B569-EA4FA9BFB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S</a:t>
            </a:r>
            <a:r>
              <a:rPr lang="sr-Latn-RS" b="1" dirty="0">
                <a:latin typeface="Cambria" pitchFamily="18" charset="0"/>
              </a:rPr>
              <a:t>ubjektivnost kao individualna </a:t>
            </a:r>
            <a:r>
              <a:rPr lang="sr-Latn-RS" dirty="0">
                <a:latin typeface="Cambria" pitchFamily="18" charset="0"/>
              </a:rPr>
              <a:t>specifičnost, pristrasnost, slučajnost, neurednost u odnosu na konsenzus naučne zajednice (pozadinska mitska pretpostavka: zajednicu odlikuje konsenzus, naučne zajednice su kao plemena, idealno uređene i jedinstvene)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S</a:t>
            </a:r>
            <a:r>
              <a:rPr lang="sr-Latn-RS" b="1" dirty="0">
                <a:latin typeface="Cambria" pitchFamily="18" charset="0"/>
              </a:rPr>
              <a:t>ubjektivnost kao nesaglasnost s  objektivnom realnošću </a:t>
            </a:r>
            <a:r>
              <a:rPr lang="sr-Latn-RS" dirty="0">
                <a:latin typeface="Cambria" pitchFamily="18" charset="0"/>
              </a:rPr>
              <a:t>(pozadinska mitska pretpostavka: </a:t>
            </a:r>
            <a:r>
              <a:rPr lang="sr-Latn-RS" dirty="0" smtClean="0">
                <a:latin typeface="Cambria" pitchFamily="18" charset="0"/>
              </a:rPr>
              <a:t>saglasnost </a:t>
            </a:r>
            <a:r>
              <a:rPr lang="sr-Latn-RS" dirty="0">
                <a:latin typeface="Cambria" pitchFamily="18" charset="0"/>
              </a:rPr>
              <a:t>s objektivnom realnošću je moguća, direktna percepcija je osnova nauke, mi smo kamere a nema ni režije ni montaže)</a:t>
            </a:r>
          </a:p>
          <a:p>
            <a:pPr>
              <a:buNone/>
              <a:defRPr/>
            </a:pPr>
            <a:endParaRPr lang="en-US" dirty="0"/>
          </a:p>
        </p:txBody>
      </p:sp>
      <p:sp>
        <p:nvSpPr>
          <p:cNvPr id="16386" name="Title 1">
            <a:extLst>
              <a:ext uri="{FF2B5EF4-FFF2-40B4-BE49-F238E27FC236}">
                <a16:creationId xmlns:a16="http://schemas.microsoft.com/office/drawing/2014/main" xmlns="" id="{CD460C7F-0A8A-4AE7-AA6F-113062A745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altLang="en-US" sz="3600" dirty="0">
                <a:latin typeface="Cambria" panose="02040503050406030204" pitchFamily="18" charset="0"/>
              </a:rPr>
              <a:t>Različita shvatanja subjektivnosti – osnovne metodološke implikacije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35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C739B6-4A85-49F2-AF2E-D934DDFE4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b="1" dirty="0">
                <a:latin typeface="Cambria" pitchFamily="18" charset="0"/>
              </a:rPr>
              <a:t>O</a:t>
            </a:r>
            <a:r>
              <a:rPr lang="sr-Latn-RS" b="1" dirty="0">
                <a:latin typeface="Cambria" pitchFamily="18" charset="0"/>
              </a:rPr>
              <a:t>bjektivnost kao konsenzus</a:t>
            </a:r>
            <a:r>
              <a:rPr lang="sr-Latn-RS" dirty="0">
                <a:latin typeface="Cambria" pitchFamily="18" charset="0"/>
              </a:rPr>
              <a:t>, kao dogovor naučnika u datom vremenu, prostoru, paradigmi, kao “stanje stvari” ili “trenutni presek” (pozadinska pretpostavka: nema pozitivne percepcije konačne istine, istina se konstituiše, a sve što se konstituiše se i rekonstituiše)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O</a:t>
            </a:r>
            <a:r>
              <a:rPr lang="sr-Latn-RS" b="1" dirty="0">
                <a:latin typeface="Cambria" pitchFamily="18" charset="0"/>
              </a:rPr>
              <a:t>bjektivnost kao korespodencija s realnošću</a:t>
            </a:r>
            <a:r>
              <a:rPr lang="sr-Latn-RS" dirty="0">
                <a:latin typeface="Cambria" pitchFamily="18" charset="0"/>
              </a:rPr>
              <a:t>, naučno znanje kao rezultat primene nekog modela na neki problem radi dolaženja do konačne istine (ko nema metod ne može da sazna istinu)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xmlns="" id="{C468033A-CB6C-456C-9D4D-0C41ABCEAA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>
                <a:latin typeface="Cambria" panose="02040503050406030204" pitchFamily="18" charset="0"/>
              </a:rPr>
              <a:t>D</a:t>
            </a:r>
            <a:r>
              <a:rPr lang="sr-Latn-RS" altLang="en-US" sz="3600" dirty="0">
                <a:latin typeface="Cambria" panose="02040503050406030204" pitchFamily="18" charset="0"/>
              </a:rPr>
              <a:t>va shvatanja objektivnosti – osnovne metodološke implikacije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33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 smtClean="0"/>
              <a:t>Nerazadvojivost nauke, politike i etike – povratk metodologije „u istraživača“</a:t>
            </a:r>
          </a:p>
          <a:p>
            <a:r>
              <a:rPr lang="sr-Latn-RS" dirty="0"/>
              <a:t>Osvešćivanje nauke kao kulture i društvene prakse</a:t>
            </a:r>
          </a:p>
          <a:p>
            <a:r>
              <a:rPr lang="sr-Latn-RS" dirty="0" smtClean="0"/>
              <a:t>Presek politike identiteta, </a:t>
            </a:r>
            <a:r>
              <a:rPr lang="sr-Latn-RS" dirty="0"/>
              <a:t>etike istraživanja i politike znanja</a:t>
            </a:r>
            <a:endParaRPr lang="en-US" dirty="0"/>
          </a:p>
          <a:p>
            <a:r>
              <a:rPr lang="sr-Latn-RS" dirty="0" smtClean="0"/>
              <a:t>Nužnost odbrane naučnog autoriteta uprkos tome (posebno u doba populizma)</a:t>
            </a:r>
          </a:p>
          <a:p>
            <a:r>
              <a:rPr lang="sr-Latn-RS" dirty="0" smtClean="0"/>
              <a:t>Etnologija kao nacionalna (državna, dvorska) nauka može proizvoditi pozitivne posledice (ne mora voditi u isključivost i konflikte)</a:t>
            </a:r>
          </a:p>
          <a:p>
            <a:r>
              <a:rPr lang="sr-Latn-RS" dirty="0" smtClean="0"/>
              <a:t>Antropologija kao sociokulturna kritika može ne proizvoditi negativne osledice (ne mora otuživati antropologa od društva a druptvo od antropologije)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Glavne poente ovog predmeta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3068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4299E0-1BEC-4102-9D52-DADDC5342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etodologija nije metodika (formule, protokoli, kodeksi i uputstva nisu večni ni nepromenljivi, njihova analiza i provera je ono što je smisao metodologije)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etodi služe naučnicima; ne bi trebalo da je obrnuto (</a:t>
            </a:r>
            <a:r>
              <a:rPr lang="sr-Latn-RS" b="1" dirty="0">
                <a:latin typeface="Cambria" pitchFamily="18" charset="0"/>
              </a:rPr>
              <a:t>“metod je naučniku bog” je upravo </a:t>
            </a:r>
            <a:r>
              <a:rPr lang="sr-Latn-RS" b="1" u="sng" dirty="0">
                <a:latin typeface="Cambria" pitchFamily="18" charset="0"/>
              </a:rPr>
              <a:t>antimetodološko</a:t>
            </a:r>
            <a:r>
              <a:rPr lang="sr-Latn-RS" b="1" dirty="0">
                <a:latin typeface="Cambria" pitchFamily="18" charset="0"/>
              </a:rPr>
              <a:t> stanovište</a:t>
            </a:r>
            <a:r>
              <a:rPr lang="sr-Latn-RS" dirty="0">
                <a:latin typeface="Cambria" pitchFamily="18" charset="0"/>
              </a:rPr>
              <a:t>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 nije nezavisan od prethodno analiziranih faktora i ne može se normirati neutralno u odnosu na njih (to ne znači da ga uopšte ne treba normirati, prilikom izrade plana pojedinačnog istraživanja)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V</a:t>
            </a:r>
            <a:r>
              <a:rPr lang="sr-Latn-RS" dirty="0">
                <a:latin typeface="Cambria" pitchFamily="18" charset="0"/>
              </a:rPr>
              <a:t>arljivost eksternalističko-internalističke podele, spor oko fiktivne razlike (međuzavisnost unutar-naučnih i izvan-naučnih faktora koji utiču na metod)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8434" name="Title 1">
            <a:extLst>
              <a:ext uri="{FF2B5EF4-FFF2-40B4-BE49-F238E27FC236}">
                <a16:creationId xmlns:a16="http://schemas.microsoft.com/office/drawing/2014/main" xmlns="" id="{1CBFC4FB-528A-416A-9ED0-07B85CDF3B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>
                <a:latin typeface="Cambria" panose="02040503050406030204" pitchFamily="18" charset="0"/>
              </a:rPr>
              <a:t>P</a:t>
            </a:r>
            <a:r>
              <a:rPr lang="sr-Latn-RS" altLang="en-US" sz="3600" dirty="0">
                <a:latin typeface="Cambria" panose="02040503050406030204" pitchFamily="18" charset="0"/>
              </a:rPr>
              <a:t>osle problemsko-aplikativnog pogleda na metod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9193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E10FE2-DD7E-464D-AB67-D129568A6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defRPr/>
            </a:pPr>
            <a:r>
              <a:rPr lang="sr-Latn-RS" b="1" dirty="0">
                <a:latin typeface="Cambria" pitchFamily="18" charset="0"/>
              </a:rPr>
              <a:t>Sve rečeno ne znači da DHN nisu nauke </a:t>
            </a:r>
            <a:r>
              <a:rPr lang="sr-Latn-RS" dirty="0">
                <a:latin typeface="Cambria" pitchFamily="18" charset="0"/>
              </a:rPr>
              <a:t>– naprotiv, to znači da je upoznavanje složenosti i mana njihovih metoda pomoglo da danas bolje razumemo i ostale nauke, da prestanemo da ih (neopravdano) kritikujemo, da postanemo sposobni za interdisciplinarnu saradnju...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Konstruktivni karakter refleksivnosti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ritičko samounapređivanje a ne disolucija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D</a:t>
            </a:r>
            <a:r>
              <a:rPr lang="sr-Latn-RS" b="1" dirty="0">
                <a:latin typeface="Cambria" pitchFamily="18" charset="0"/>
              </a:rPr>
              <a:t>ekonstrukcija radi razumevanja konstrukcije, radi rekonstrukcije a ne radi destrukcije</a:t>
            </a:r>
          </a:p>
          <a:p>
            <a:pPr>
              <a:defRPr/>
            </a:pPr>
            <a:endParaRPr lang="sr-Latn-RS" b="1" dirty="0">
              <a:latin typeface="Cambria" pitchFamily="18" charset="0"/>
            </a:endParaRPr>
          </a:p>
          <a:p>
            <a:pPr>
              <a:defRPr/>
            </a:pPr>
            <a:r>
              <a:rPr lang="sr-Latn-RS" b="1" dirty="0">
                <a:latin typeface="Cambria" pitchFamily="18" charset="0"/>
              </a:rPr>
              <a:t>Zapamtite – „</a:t>
            </a:r>
            <a:r>
              <a:rPr lang="sr-Latn-RS" b="1" dirty="0" smtClean="0">
                <a:latin typeface="Cambria" pitchFamily="18" charset="0"/>
              </a:rPr>
              <a:t>dokazaćete se</a:t>
            </a:r>
            <a:r>
              <a:rPr lang="sr-Latn-RS" b="1" dirty="0">
                <a:latin typeface="Cambria" pitchFamily="18" charset="0"/>
              </a:rPr>
              <a:t>“ master i doktorskim radom pa onda kritikujte! </a:t>
            </a:r>
            <a:r>
              <a:rPr lang="sr-Latn-RS" b="1" dirty="0" smtClean="0">
                <a:latin typeface="Cambria" pitchFamily="18" charset="0"/>
              </a:rPr>
              <a:t>Do tada, sledite formu, posebno pri izradi  diplomskog rada</a:t>
            </a:r>
            <a:endParaRPr lang="sr-Latn-RS" b="1" dirty="0">
              <a:latin typeface="Cambria" pitchFamily="18" charset="0"/>
            </a:endParaRPr>
          </a:p>
          <a:p>
            <a:pPr>
              <a:defRPr/>
            </a:pPr>
            <a:endParaRPr lang="sr-Latn-RS" b="1" dirty="0" smtClean="0">
              <a:latin typeface="Cambria" pitchFamily="18" charset="0"/>
            </a:endParaRPr>
          </a:p>
          <a:p>
            <a:pPr>
              <a:defRPr/>
            </a:pPr>
            <a:r>
              <a:rPr lang="sr-Latn-RS" b="1" dirty="0" smtClean="0">
                <a:latin typeface="Cambria" pitchFamily="18" charset="0"/>
              </a:rPr>
              <a:t>Pokažite </a:t>
            </a:r>
            <a:r>
              <a:rPr lang="sr-Latn-RS" b="1" dirty="0">
                <a:latin typeface="Cambria" pitchFamily="18" charset="0"/>
              </a:rPr>
              <a:t>da možete da sprovedete klasično istraživanje pa onda eventualno pređite na kritičke/alternativne metode  </a:t>
            </a:r>
            <a:endParaRPr lang="en-US" b="1" dirty="0">
              <a:latin typeface="Cambria" pitchFamily="18" charset="0"/>
            </a:endParaRPr>
          </a:p>
        </p:txBody>
      </p:sp>
      <p:sp>
        <p:nvSpPr>
          <p:cNvPr id="19458" name="Title 1">
            <a:extLst>
              <a:ext uri="{FF2B5EF4-FFF2-40B4-BE49-F238E27FC236}">
                <a16:creationId xmlns:a16="http://schemas.microsoft.com/office/drawing/2014/main" xmlns="" id="{C8A8997F-D7EF-440D-A6C1-8542247281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latin typeface="Cambria" panose="02040503050406030204" pitchFamily="18" charset="0"/>
              </a:rPr>
              <a:t>S</a:t>
            </a:r>
            <a:r>
              <a:rPr lang="sr-Latn-RS" altLang="en-US" sz="3600" dirty="0">
                <a:latin typeface="Cambria" panose="02040503050406030204" pitchFamily="18" charset="0"/>
              </a:rPr>
              <a:t>misao pomenutih promena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6053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 budite sujetni... </a:t>
            </a: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ije sramota ne znati, sramota je pretvarati se da znate – </a:t>
            </a:r>
            <a:r>
              <a:rPr lang="en-US" dirty="0" err="1" smtClean="0">
                <a:latin typeface="Cambria" pitchFamily="18" charset="0"/>
              </a:rPr>
              <a:t>budite</a:t>
            </a:r>
            <a:r>
              <a:rPr lang="sr-Latn-RS" dirty="0" smtClean="0">
                <a:latin typeface="Cambria" pitchFamily="18" charset="0"/>
              </a:rPr>
              <a:t> </a:t>
            </a:r>
            <a:r>
              <a:rPr lang="sr-Latn-RS" dirty="0">
                <a:latin typeface="Cambria" pitchFamily="18" charset="0"/>
              </a:rPr>
              <a:t>otvoreni i spremni za učenje </a:t>
            </a:r>
            <a:r>
              <a:rPr lang="sr-Latn-RS" dirty="0" smtClean="0">
                <a:latin typeface="Cambria" pitchFamily="18" charset="0"/>
              </a:rPr>
              <a:t>(i </a:t>
            </a:r>
            <a:r>
              <a:rPr lang="sr-Latn-RS" dirty="0">
                <a:latin typeface="Cambria" pitchFamily="18" charset="0"/>
              </a:rPr>
              <a:t>kada naiđete na nešto veoma komplikovano)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ritika koja se ne zasniva na znanju je neprihvatljiva – u akademskom svetu svako ima „pravo na mišljenje“ isključivo ako je ono </a:t>
            </a:r>
            <a:r>
              <a:rPr lang="sr-Latn-RS" b="1" dirty="0">
                <a:latin typeface="Cambria" pitchFamily="18" charset="0"/>
              </a:rPr>
              <a:t>kvalifikovano </a:t>
            </a:r>
            <a:r>
              <a:rPr lang="sr-Latn-RS" dirty="0">
                <a:latin typeface="Cambria" pitchFamily="18" charset="0"/>
              </a:rPr>
              <a:t>(nauka nije internet-forum – ona nije demokratska, iako je u proceduralnom smislu demokratična, već je </a:t>
            </a:r>
            <a:r>
              <a:rPr lang="sr-Latn-RS" b="1" dirty="0">
                <a:latin typeface="Cambria" pitchFamily="18" charset="0"/>
              </a:rPr>
              <a:t>meritokratska – dokažite se pa kritikujte...</a:t>
            </a:r>
            <a:r>
              <a:rPr lang="sr-Latn-RS" dirty="0">
                <a:latin typeface="Cambria" pitchFamily="18" charset="0"/>
              </a:rPr>
              <a:t>)</a:t>
            </a:r>
          </a:p>
          <a:p>
            <a:endParaRPr lang="sr-Latn-RS" b="1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Ključno je da pitate sve što ne znate PRE </a:t>
            </a:r>
            <a:r>
              <a:rPr lang="sr-Latn-RS" dirty="0" smtClean="0">
                <a:latin typeface="Cambria" pitchFamily="18" charset="0"/>
              </a:rPr>
              <a:t>ispita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600" dirty="0">
                <a:latin typeface="Cambria" pitchFamily="18" charset="0"/>
              </a:rPr>
              <a:t>Smernice</a:t>
            </a:r>
            <a:endParaRPr lang="en-US" sz="36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4947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Vidimo se za 10 minuta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pauza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409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Sredinom 20. veka postaje popularna ideja da u društvenim naukama, a u antropologiji posebno, treba osvestiti mnoge moguće interpretacije onoga što vidimo, čitamo, gledamo (kao u humanistici)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Kao kada kritičar interpretira umetničko delo ili teolog neki spis, i istraživač ljudi na terenu (arhivi, kabinetu) ne sme da podrazumeva da vidi i razume ono što je jedina i cela realnost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Ova poenta kasnije će se „provlačiti“ kroz čitavu metodologiju antropologije druge polovine 20. veka (i predstavljati problem za shvatanje metodologije kao normativne discipline, a antropologije kao nauke)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Glavno mesto sporenja – da li antropolog-naučnik treba uopšte da inkorporira interpretacije samih </a:t>
            </a:r>
            <a:r>
              <a:rPr lang="sr-Latn-RS" dirty="0" smtClean="0"/>
              <a:t>društvenih </a:t>
            </a:r>
            <a:r>
              <a:rPr lang="sr-Latn-RS" dirty="0"/>
              <a:t>aktera/članova proučavane kulture, u svoj </a:t>
            </a:r>
            <a:r>
              <a:rPr lang="sr-Latn-RS" dirty="0" smtClean="0"/>
              <a:t>naučni izveštaj; da li prvo mora da ga „očisti“ od svojih prednaučnih koncepcija...</a:t>
            </a:r>
            <a:endParaRPr lang="en-US" dirty="0"/>
          </a:p>
        </p:txBody>
      </p:sp>
      <p:sp>
        <p:nvSpPr>
          <p:cNvPr id="3074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r-Latn-RS" altLang="en-US" smtClean="0"/>
              <a:t>Geneza zaokreta – interpretativna antropologija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681914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Nakon što je interpretativni zaokret smestio (vratio) istraživača u kulturu, postalo je „jasno“ (na nivou trenda, mode, podrazumevanog znanja) da i metod mora da se smesti (vrati) u istraživača (odn. istraživačku zajednicu)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Kao glavna tema pojavila se povezanost identiteta, teorije i metoda („noćna mora“ u tradicionalnom metodološkom smislu)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To je donelo brojne probleme standardno shvaćenoj metodologiji čija je osnovna funkcija da </a:t>
            </a:r>
            <a:r>
              <a:rPr lang="sr-Latn-RS" b="1" dirty="0"/>
              <a:t>normira</a:t>
            </a:r>
            <a:r>
              <a:rPr lang="sr-Latn-RS" dirty="0"/>
              <a:t> istraživanje nasuprot individualnim i kolektivnim identitetima naučnika (da ih „očisti“ od „nenaučnog“ u nama) i da naučnoistraživački rad maksimalno </a:t>
            </a:r>
            <a:r>
              <a:rPr lang="sr-Latn-RS" b="1" dirty="0" smtClean="0"/>
              <a:t>standardizuje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b="1" dirty="0" smtClean="0"/>
              <a:t>„Osvešćivanje“ je donelo brojne izazove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b="1" dirty="0" smtClean="0"/>
              <a:t>To je teret koji ne treba da nosite sami i tome služe kursevi poput ovog – da vam pomognu da u svoje diplomsko istraživanje ućete sigurni</a:t>
            </a:r>
            <a:endParaRPr lang="sr-Latn-RS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4098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RS" altLang="en-US" dirty="0" smtClean="0"/>
              <a:t>...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220268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Opšta podela etike: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arenR"/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etaetika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arenR"/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ormativna etika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arenR"/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rimenjena (proceduralna) etika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arenR"/>
              <a:defRPr/>
            </a:pPr>
            <a:endParaRPr lang="sr-Latn-RS" dirty="0">
              <a:latin typeface="Cambria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Metodologiju istraživanja zanima primenjena (proceduralna etika). </a:t>
            </a:r>
            <a:endParaRPr lang="sr-Latn-RS" dirty="0" smtClean="0">
              <a:latin typeface="Cambria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 smtClean="0">
                <a:latin typeface="Cambria" pitchFamily="18" charset="0"/>
              </a:rPr>
              <a:t>Na nivou ciljeva, nemojte </a:t>
            </a:r>
            <a:r>
              <a:rPr lang="sr-Latn-RS" dirty="0">
                <a:latin typeface="Cambria" pitchFamily="18" charset="0"/>
              </a:rPr>
              <a:t>to brkati s normativnim karakterom metodologije uopšte niti s normativnim karakterom ideologije, ugrađenim u sve </a:t>
            </a:r>
            <a:r>
              <a:rPr lang="sr-Latn-RS" dirty="0" smtClean="0">
                <a:latin typeface="Cambria" pitchFamily="18" charset="0"/>
              </a:rPr>
              <a:t>politike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 smtClean="0">
                <a:latin typeface="Cambria" pitchFamily="18" charset="0"/>
              </a:rPr>
              <a:t>Ali, imajte na umu da posledice naizgled proceduralne regulacje imaju normativne pa i meta-karakter (taj „uticaj epistemologije na onotologiju preko etike i politike“ će vam postati jasniji kako kurs bude odmicao)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307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z="3600" smtClean="0">
                <a:latin typeface="Cambria" pitchFamily="18" charset="0"/>
              </a:rPr>
              <a:t>Šta se tu podrazumeva pod “etikom”?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9100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>
                <a:latin typeface="Cambria" pitchFamily="18" charset="0"/>
              </a:rPr>
              <a:t>Višeznačnost pojma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etodologiju interesuje meta-politika (ugrađena u naučnu, prosvetnu i kulturnu politiku, “politiku znanja”) i mikro-politika (interesi institucija, profesija, grupa i pojedinaca koji imaju naučni </a:t>
            </a:r>
            <a:r>
              <a:rPr lang="sr-Latn-RS" dirty="0" smtClean="0">
                <a:latin typeface="Cambria" pitchFamily="18" charset="0"/>
              </a:rPr>
              <a:t>autoritet/moć, </a:t>
            </a:r>
            <a:r>
              <a:rPr lang="sr-Latn-RS" dirty="0">
                <a:latin typeface="Cambria" pitchFamily="18" charset="0"/>
              </a:rPr>
              <a:t>kao i onih koje proučavamo)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etodologiju ne interesuje dnevna i partijska politika (mada se u istorijsko-metodološkim istraživanjima ponekad koristi kontekstualna analiza, koja uključuje i događajnu istoriju, političku, kolektivnu i individualnu) </a:t>
            </a:r>
            <a:endParaRPr lang="sr-Latn-RS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 smtClean="0">
                <a:latin typeface="Cambria" pitchFamily="18" charset="0"/>
              </a:rPr>
              <a:t>Na ovom kursu istražujemo presek politike znanja, politike identiteta i etike istraživanja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409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A</a:t>
            </a:r>
            <a:r>
              <a:rPr lang="sr-Latn-RS" altLang="en-US" sz="3600" smtClean="0">
                <a:latin typeface="Cambria" pitchFamily="18" charset="0"/>
              </a:rPr>
              <a:t> šta je “politika” u ovom kontekstu?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5890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r>
              <a:rPr lang="vi-VN" sz="2400" b="1" dirty="0"/>
              <a:t>Da li je antropolog društveno odgovorno zanimanje?</a:t>
            </a:r>
            <a:endParaRPr lang="vi-VN" sz="2400" dirty="0"/>
          </a:p>
          <a:p>
            <a:endParaRPr lang="sr-Latn-RS" sz="2400" dirty="0" smtClean="0"/>
          </a:p>
          <a:p>
            <a:r>
              <a:rPr lang="vi-VN" sz="2400" dirty="0" smtClean="0"/>
              <a:t>Ako </a:t>
            </a:r>
            <a:r>
              <a:rPr lang="vi-VN" sz="2400" dirty="0"/>
              <a:t>jeste, kome treba da budemo odgovorni – ličnim preferencijama, kodeksu nekog etnološko-antropološkog društva, „javnom moralu“, „zvaničnoj ideologiji“, međunarodnom i nacionalnom zakonodavstvu, nečemu </a:t>
            </a:r>
            <a:r>
              <a:rPr lang="vi-VN" sz="2400" dirty="0" smtClean="0"/>
              <a:t>desetom</a:t>
            </a:r>
            <a:r>
              <a:rPr lang="vi-VN" sz="2400" dirty="0"/>
              <a:t>?</a:t>
            </a:r>
          </a:p>
          <a:p>
            <a:endParaRPr lang="sr-Latn-RS" sz="2400" dirty="0" smtClean="0"/>
          </a:p>
          <a:p>
            <a:r>
              <a:rPr lang="vi-VN" sz="2400" dirty="0" smtClean="0"/>
              <a:t>Cilj </a:t>
            </a:r>
            <a:r>
              <a:rPr lang="vi-VN" sz="2400" dirty="0"/>
              <a:t>predavanja i seminarske diskusije jeste da artikuliše međusobne uticaje metodologije i etike antropoloških istraživanja u kontekstima izbora teme, dizajna istraživanja, suočavanja sa „moralno spornim“ terenskim situacijama, javnim praksama ili ideologijama. Kako moralni diskursi utiču na dizajn i tok istraživanja, komunikaciju rezultata istraživanja i društveni status discipline</a:t>
            </a:r>
            <a:r>
              <a:rPr lang="vi-VN" sz="2400" dirty="0" smtClean="0"/>
              <a:t>.</a:t>
            </a:r>
            <a:endParaRPr lang="vi-VN" sz="2400" dirty="0"/>
          </a:p>
        </p:txBody>
      </p:sp>
      <p:sp>
        <p:nvSpPr>
          <p:cNvPr id="5122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K</a:t>
            </a:r>
            <a:r>
              <a:rPr lang="sr-Latn-RS" altLang="en-US" sz="3600" smtClean="0">
                <a:latin typeface="Cambria" pitchFamily="18" charset="0"/>
              </a:rPr>
              <a:t>ljučna pitanja metodologije proširene etičkom i političkom analizom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2028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400" b="1" dirty="0"/>
              <a:t>Da li </a:t>
            </a:r>
            <a:r>
              <a:rPr lang="en-US" sz="2400" b="1" dirty="0" err="1"/>
              <a:t>kritika</a:t>
            </a:r>
            <a:r>
              <a:rPr lang="en-US" sz="2400" b="1" dirty="0"/>
              <a:t> </a:t>
            </a:r>
            <a:r>
              <a:rPr lang="en-US" sz="2400" b="1" dirty="0" err="1"/>
              <a:t>zahteva</a:t>
            </a:r>
            <a:r>
              <a:rPr lang="en-US" sz="2400" b="1" dirty="0"/>
              <a:t> </a:t>
            </a:r>
            <a:r>
              <a:rPr lang="en-US" sz="2400" b="1" dirty="0" err="1"/>
              <a:t>objektivnost</a:t>
            </a:r>
            <a:r>
              <a:rPr lang="en-US" sz="2400" b="1" dirty="0"/>
              <a:t>?</a:t>
            </a:r>
            <a:endParaRPr lang="en-US" sz="2400" dirty="0"/>
          </a:p>
          <a:p>
            <a:endParaRPr lang="sr-Latn-RS" sz="2400" dirty="0" smtClean="0"/>
          </a:p>
          <a:p>
            <a:r>
              <a:rPr lang="en-US" sz="2400" dirty="0" smtClean="0"/>
              <a:t>Da </a:t>
            </a:r>
            <a:r>
              <a:rPr lang="en-US" sz="2400" dirty="0"/>
              <a:t>li da </a:t>
            </a:r>
            <a:r>
              <a:rPr lang="en-US" sz="2400" dirty="0" err="1"/>
              <a:t>nastavite</a:t>
            </a:r>
            <a:r>
              <a:rPr lang="en-US" sz="2400" dirty="0"/>
              <a:t> </a:t>
            </a:r>
            <a:r>
              <a:rPr lang="en-US" sz="2400" dirty="0" err="1"/>
              <a:t>istraživanje</a:t>
            </a:r>
            <a:r>
              <a:rPr lang="en-US" sz="2400" dirty="0"/>
              <a:t> </a:t>
            </a:r>
            <a:r>
              <a:rPr lang="en-US" sz="2400" dirty="0" err="1"/>
              <a:t>ako</a:t>
            </a:r>
            <a:r>
              <a:rPr lang="en-US" sz="2400" dirty="0"/>
              <a:t> se </a:t>
            </a:r>
            <a:r>
              <a:rPr lang="en-US" sz="2400" dirty="0" err="1"/>
              <a:t>suočite</a:t>
            </a:r>
            <a:r>
              <a:rPr lang="en-US" sz="2400" dirty="0"/>
              <a:t> s </a:t>
            </a:r>
            <a:r>
              <a:rPr lang="en-US" sz="2400" dirty="0" err="1"/>
              <a:t>nečim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ne </a:t>
            </a:r>
            <a:r>
              <a:rPr lang="en-US" sz="2400" dirty="0" err="1"/>
              <a:t>smatrate</a:t>
            </a:r>
            <a:r>
              <a:rPr lang="en-US" sz="2400" dirty="0"/>
              <a:t> </a:t>
            </a:r>
            <a:r>
              <a:rPr lang="en-US" sz="2400" dirty="0" err="1"/>
              <a:t>moralnim</a:t>
            </a:r>
            <a:r>
              <a:rPr lang="en-US" sz="2400" dirty="0"/>
              <a:t>?</a:t>
            </a:r>
          </a:p>
          <a:p>
            <a:endParaRPr lang="sr-Latn-RS" sz="2400" dirty="0" smtClean="0"/>
          </a:p>
          <a:p>
            <a:r>
              <a:rPr lang="en-US" sz="2400" dirty="0" smtClean="0"/>
              <a:t>Da </a:t>
            </a:r>
            <a:r>
              <a:rPr lang="en-US" sz="2400" dirty="0"/>
              <a:t>li da </a:t>
            </a:r>
            <a:r>
              <a:rPr lang="en-US" sz="2400" dirty="0" err="1"/>
              <a:t>intervenišete</a:t>
            </a:r>
            <a:r>
              <a:rPr lang="en-US" sz="2400" dirty="0"/>
              <a:t>?</a:t>
            </a:r>
          </a:p>
          <a:p>
            <a:endParaRPr lang="sr-Latn-RS" sz="2400" dirty="0" smtClean="0"/>
          </a:p>
          <a:p>
            <a:r>
              <a:rPr lang="en-US" sz="2400" dirty="0" smtClean="0"/>
              <a:t>Da </a:t>
            </a:r>
            <a:r>
              <a:rPr lang="en-US" sz="2400" dirty="0"/>
              <a:t>li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neutralnost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intervencija</a:t>
            </a:r>
            <a:r>
              <a:rPr lang="en-US" sz="2400" dirty="0"/>
              <a:t> </a:t>
            </a:r>
            <a:r>
              <a:rPr lang="en-US" sz="2400" dirty="0" err="1"/>
              <a:t>jedine</a:t>
            </a:r>
            <a:r>
              <a:rPr lang="en-US" sz="2400" dirty="0"/>
              <a:t> </a:t>
            </a:r>
            <a:r>
              <a:rPr lang="en-US" sz="2400" dirty="0" err="1"/>
              <a:t>raspoložive</a:t>
            </a:r>
            <a:r>
              <a:rPr lang="en-US" sz="2400" dirty="0"/>
              <a:t> </a:t>
            </a:r>
            <a:r>
              <a:rPr lang="en-US" sz="2400" dirty="0" err="1"/>
              <a:t>opcije</a:t>
            </a:r>
            <a:r>
              <a:rPr lang="en-US" sz="2400" dirty="0"/>
              <a:t>?</a:t>
            </a:r>
          </a:p>
          <a:p>
            <a:endParaRPr lang="sr-Latn-RS" sz="2400" dirty="0" smtClean="0"/>
          </a:p>
          <a:p>
            <a:r>
              <a:rPr lang="en-US" sz="2400" dirty="0" smtClean="0"/>
              <a:t>S </a:t>
            </a:r>
            <a:r>
              <a:rPr lang="en-US" sz="2400" dirty="0" err="1"/>
              <a:t>kim</a:t>
            </a:r>
            <a:r>
              <a:rPr lang="en-US" sz="2400" dirty="0"/>
              <a:t> se </a:t>
            </a:r>
            <a:r>
              <a:rPr lang="en-US" sz="2400" dirty="0" err="1"/>
              <a:t>konsultovati</a:t>
            </a:r>
            <a:r>
              <a:rPr lang="en-US" sz="2400" dirty="0"/>
              <a:t>?</a:t>
            </a:r>
          </a:p>
        </p:txBody>
      </p:sp>
      <p:sp>
        <p:nvSpPr>
          <p:cNvPr id="614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66068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9379BC-955E-468C-96D1-698103330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dirty="0"/>
              <a:t>Po analogiji s metaforom iz astronomije i psihologije („lična jednačina posmatrača“)</a:t>
            </a:r>
          </a:p>
          <a:p>
            <a:endParaRPr lang="sr-Latn-RS" dirty="0"/>
          </a:p>
          <a:p>
            <a:r>
              <a:rPr lang="sr-Latn-RS" dirty="0"/>
              <a:t>Označava aspekte uticaja istraživača na istraživanje:</a:t>
            </a:r>
          </a:p>
          <a:p>
            <a:endParaRPr lang="sr-Latn-RS" dirty="0"/>
          </a:p>
          <a:p>
            <a:r>
              <a:rPr lang="sr-Latn-RS" b="1" dirty="0"/>
              <a:t>Problemi pozicije i percepcije </a:t>
            </a:r>
            <a:r>
              <a:rPr lang="sr-Latn-RS" dirty="0"/>
              <a:t>– fiziološki, neurološki, psihološki, lingvistički i kulturni faktori (npr. nemogućnost da se održi koncentracija, depresija ili sklonost pesimizmu, skepticizam, klasna/rasna odurnost prema proučavanima itd.)</a:t>
            </a:r>
          </a:p>
          <a:p>
            <a:pPr marL="0" indent="0">
              <a:buNone/>
            </a:pPr>
            <a:endParaRPr lang="sr-Latn-RS" dirty="0"/>
          </a:p>
          <a:p>
            <a:r>
              <a:rPr lang="sr-Latn-RS" b="1" dirty="0"/>
              <a:t>Problemi organizacije i recepcije </a:t>
            </a:r>
            <a:r>
              <a:rPr lang="sr-Latn-RS" dirty="0"/>
              <a:t>– organizacioni, etički, politički, ekonomski i bezbednosni faktori (npr. pristrasnost u sponzorisanom istraživanju, stupanje u emotivno-seksualne odnose s informantima, ideološki prezir prema informantima ili otvoreno zalaganje „za njihovu stvar“ itd.)  </a:t>
            </a:r>
          </a:p>
          <a:p>
            <a:endParaRPr lang="sr-Latn-RS" dirty="0"/>
          </a:p>
          <a:p>
            <a:r>
              <a:rPr lang="sr-Latn-RS" dirty="0"/>
              <a:t>Ovi aspekti se međusobno dopunjuju i utiču jedni na druge (nisu </a:t>
            </a:r>
            <a:r>
              <a:rPr lang="sr-Latn-RS" dirty="0" smtClean="0"/>
              <a:t>međusobno isključivi)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E7B2BC-D6DD-42B4-B08B-8CD95133A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„Lična jednačina istraživača“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3017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sz="2200" dirty="0" smtClean="0">
                <a:latin typeface="Cambria" pitchFamily="18" charset="0"/>
              </a:rPr>
              <a:t>K</a:t>
            </a:r>
            <a:r>
              <a:rPr lang="sr-Latn-RS" altLang="en-US" sz="2200" dirty="0" smtClean="0">
                <a:latin typeface="Cambria" pitchFamily="18" charset="0"/>
              </a:rPr>
              <a:t>ljučni kontekst naše analize – metodologija koja ignoriše društvene (etičke i političke) kontekste proizvodnje i primene nauke nije potpuna – ona ne objašnjava, niti može da normira, stvarnoponašanje naučnika</a:t>
            </a:r>
          </a:p>
          <a:p>
            <a:pPr eaLnBrk="1" hangingPunct="1"/>
            <a:r>
              <a:rPr lang="sr-Latn-RS" altLang="en-US" sz="2200" dirty="0" smtClean="0">
                <a:latin typeface="Cambria" pitchFamily="18" charset="0"/>
              </a:rPr>
              <a:t>Zato je ovo kurs koji objedinjuje istoriju, teoriju i metodologiju (proširenu etikom i poliitkom)</a:t>
            </a:r>
          </a:p>
          <a:p>
            <a:pPr eaLnBrk="1" hangingPunct="1"/>
            <a:r>
              <a:rPr lang="en-US" altLang="en-US" sz="2200" dirty="0" smtClean="0">
                <a:latin typeface="Cambria" pitchFamily="18" charset="0"/>
              </a:rPr>
              <a:t>E</a:t>
            </a:r>
            <a:r>
              <a:rPr lang="sr-Latn-RS" altLang="en-US" sz="2200" dirty="0" smtClean="0">
                <a:latin typeface="Cambria" pitchFamily="18" charset="0"/>
              </a:rPr>
              <a:t>tnološko nasleđe</a:t>
            </a:r>
            <a:r>
              <a:rPr lang="en-US" altLang="en-US" sz="2200" dirty="0" smtClean="0">
                <a:latin typeface="Cambria" pitchFamily="18" charset="0"/>
              </a:rPr>
              <a:t> </a:t>
            </a:r>
            <a:r>
              <a:rPr lang="sr-Latn-RS" altLang="en-US" sz="2200" dirty="0" smtClean="0">
                <a:latin typeface="Cambria" pitchFamily="18" charset="0"/>
              </a:rPr>
              <a:t>– “dvorska nauka”; zastupanje interesa etnokonfesionalne grupe kojoj istraživač pripada</a:t>
            </a:r>
          </a:p>
          <a:p>
            <a:pPr eaLnBrk="1" hangingPunct="1"/>
            <a:r>
              <a:rPr lang="en-US" altLang="en-US" sz="2200" dirty="0" smtClean="0">
                <a:latin typeface="Cambria" pitchFamily="18" charset="0"/>
              </a:rPr>
              <a:t>A</a:t>
            </a:r>
            <a:r>
              <a:rPr lang="sr-Latn-RS" altLang="en-US" sz="2200" dirty="0" smtClean="0">
                <a:latin typeface="Cambria" pitchFamily="18" charset="0"/>
              </a:rPr>
              <a:t>ntropološko nasleđe – “komparativna nauka o sociokulturnim alternativama”; zastupanje domorodaca protiv kolonijalnih uprava/kompanija</a:t>
            </a:r>
          </a:p>
          <a:p>
            <a:pPr eaLnBrk="1" hangingPunct="1"/>
            <a:r>
              <a:rPr lang="en-US" altLang="en-US" sz="2200" dirty="0" smtClean="0">
                <a:latin typeface="Cambria" pitchFamily="18" charset="0"/>
              </a:rPr>
              <a:t>S</a:t>
            </a:r>
            <a:r>
              <a:rPr lang="sr-Latn-RS" altLang="en-US" sz="2200" dirty="0" smtClean="0">
                <a:latin typeface="Cambria" pitchFamily="18" charset="0"/>
              </a:rPr>
              <a:t>avremeni konteksti – retradicionalizacija, neokolonijalizam</a:t>
            </a:r>
            <a:endParaRPr lang="en-US" altLang="en-US" sz="2200" dirty="0" smtClean="0">
              <a:latin typeface="Cambria" pitchFamily="18" charset="0"/>
            </a:endParaRPr>
          </a:p>
        </p:txBody>
      </p:sp>
      <p:sp>
        <p:nvSpPr>
          <p:cNvPr id="7170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O</a:t>
            </a:r>
            <a:r>
              <a:rPr lang="sr-Latn-RS" altLang="en-US" sz="3600" smtClean="0">
                <a:latin typeface="Cambria" pitchFamily="18" charset="0"/>
              </a:rPr>
              <a:t> (ne)razdvojivosti naučnih i društvenih ciljeva naše profesije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4874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Cambria" pitchFamily="18" charset="0"/>
              </a:rPr>
              <a:t>K</a:t>
            </a:r>
            <a:r>
              <a:rPr lang="sr-Latn-RS" altLang="en-US" smtClean="0">
                <a:latin typeface="Cambria" pitchFamily="18" charset="0"/>
              </a:rPr>
              <a:t>onzervativni/revolucionarni</a:t>
            </a:r>
          </a:p>
          <a:p>
            <a:pPr eaLnBrk="1" hangingPunct="1"/>
            <a:endParaRPr lang="sr-Latn-RS" altLang="en-US" smtClean="0">
              <a:latin typeface="Cambria" pitchFamily="18" charset="0"/>
            </a:endParaRPr>
          </a:p>
          <a:p>
            <a:pPr eaLnBrk="1" hangingPunct="1"/>
            <a:r>
              <a:rPr lang="en-US" altLang="en-US" smtClean="0">
                <a:latin typeface="Cambria" pitchFamily="18" charset="0"/>
              </a:rPr>
              <a:t>K</a:t>
            </a:r>
            <a:r>
              <a:rPr lang="sr-Latn-RS" altLang="en-US" smtClean="0">
                <a:latin typeface="Cambria" pitchFamily="18" charset="0"/>
              </a:rPr>
              <a:t>onstruktivni/destruktivni</a:t>
            </a:r>
          </a:p>
          <a:p>
            <a:pPr eaLnBrk="1" hangingPunct="1"/>
            <a:endParaRPr lang="sr-Latn-RS" altLang="en-US" smtClean="0">
              <a:latin typeface="Cambria" pitchFamily="18" charset="0"/>
            </a:endParaRPr>
          </a:p>
          <a:p>
            <a:pPr eaLnBrk="1" hangingPunct="1"/>
            <a:r>
              <a:rPr lang="en-US" altLang="en-US" smtClean="0">
                <a:latin typeface="Cambria" pitchFamily="18" charset="0"/>
              </a:rPr>
              <a:t>K</a:t>
            </a:r>
            <a:r>
              <a:rPr lang="sr-Latn-RS" altLang="en-US" smtClean="0">
                <a:latin typeface="Cambria" pitchFamily="18" charset="0"/>
              </a:rPr>
              <a:t>olektivni/i</a:t>
            </a:r>
            <a:r>
              <a:rPr lang="en-US" altLang="en-US" smtClean="0">
                <a:latin typeface="Cambria" pitchFamily="18" charset="0"/>
              </a:rPr>
              <a:t>n</a:t>
            </a:r>
            <a:r>
              <a:rPr lang="sr-Latn-RS" altLang="en-US" smtClean="0">
                <a:latin typeface="Cambria" pitchFamily="18" charset="0"/>
              </a:rPr>
              <a:t>dvididualni</a:t>
            </a:r>
          </a:p>
          <a:p>
            <a:pPr eaLnBrk="1" hangingPunct="1"/>
            <a:endParaRPr lang="sr-Latn-RS" altLang="en-US" smtClean="0">
              <a:latin typeface="Cambria" pitchFamily="18" charset="0"/>
            </a:endParaRPr>
          </a:p>
          <a:p>
            <a:pPr eaLnBrk="1" hangingPunct="1"/>
            <a:r>
              <a:rPr lang="en-US" altLang="en-US" smtClean="0">
                <a:latin typeface="Cambria" pitchFamily="18" charset="0"/>
              </a:rPr>
              <a:t>I</a:t>
            </a:r>
            <a:r>
              <a:rPr lang="sr-Latn-RS" altLang="en-US" smtClean="0">
                <a:latin typeface="Cambria" pitchFamily="18" charset="0"/>
              </a:rPr>
              <a:t>nstitucionalni/van-institucionalni</a:t>
            </a:r>
          </a:p>
          <a:p>
            <a:pPr eaLnBrk="1" hangingPunct="1"/>
            <a:endParaRPr lang="sr-Latn-RS" altLang="en-US" smtClean="0"/>
          </a:p>
          <a:p>
            <a:pPr eaLnBrk="1" hangingPunct="1"/>
            <a:endParaRPr lang="en-US" altLang="en-US" smtClean="0"/>
          </a:p>
        </p:txBody>
      </p:sp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Stilovi odn</a:t>
            </a:r>
            <a:r>
              <a:rPr lang="sr-Latn-RS" altLang="en-US" sz="3600" smtClean="0">
                <a:latin typeface="Cambria" pitchFamily="18" charset="0"/>
              </a:rPr>
              <a:t>ošenja prema problemima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0305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</a:pPr>
            <a:r>
              <a:rPr lang="en-US" altLang="en-US" dirty="0" smtClean="0">
                <a:latin typeface="Cambria" pitchFamily="18" charset="0"/>
              </a:rPr>
              <a:t>S</a:t>
            </a:r>
            <a:r>
              <a:rPr lang="sr-Latn-RS" altLang="en-US" dirty="0" smtClean="0">
                <a:latin typeface="Cambria" pitchFamily="18" charset="0"/>
              </a:rPr>
              <a:t>vaki od stilova odnošenja prema problemima može se sagledati u odnosu na metodološke izbore:</a:t>
            </a:r>
          </a:p>
          <a:p>
            <a:pPr eaLnBrk="1" hangingPunct="1">
              <a:buFont typeface="Arial" charset="0"/>
              <a:buNone/>
            </a:pPr>
            <a:endParaRPr lang="sr-Latn-RS" altLang="en-US" dirty="0" smtClean="0">
              <a:latin typeface="Cambria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en-US" dirty="0" smtClean="0">
                <a:latin typeface="Cambria" pitchFamily="18" charset="0"/>
              </a:rPr>
              <a:t>P</a:t>
            </a:r>
            <a:r>
              <a:rPr lang="sr-Latn-RS" altLang="en-US" dirty="0" smtClean="0">
                <a:latin typeface="Cambria" pitchFamily="18" charset="0"/>
              </a:rPr>
              <a:t>ozitivizam/Konstruktivizam</a:t>
            </a:r>
          </a:p>
          <a:p>
            <a:pPr eaLnBrk="1" hangingPunct="1">
              <a:buFont typeface="Arial" charset="0"/>
              <a:buNone/>
            </a:pPr>
            <a:r>
              <a:rPr lang="en-US" altLang="en-US" dirty="0" smtClean="0">
                <a:latin typeface="Cambria" pitchFamily="18" charset="0"/>
              </a:rPr>
              <a:t>R</a:t>
            </a:r>
            <a:r>
              <a:rPr lang="sr-Latn-RS" altLang="en-US" dirty="0" smtClean="0">
                <a:latin typeface="Cambria" pitchFamily="18" charset="0"/>
              </a:rPr>
              <a:t>ealizam/Antirealizam</a:t>
            </a:r>
          </a:p>
          <a:p>
            <a:pPr eaLnBrk="1" hangingPunct="1">
              <a:buFont typeface="Arial" charset="0"/>
              <a:buNone/>
            </a:pPr>
            <a:endParaRPr lang="sr-Latn-RS" altLang="en-US" dirty="0" smtClean="0">
              <a:latin typeface="Cambria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sr-Latn-RS" altLang="en-US" dirty="0" smtClean="0">
                <a:latin typeface="Cambria" pitchFamily="18" charset="0"/>
              </a:rPr>
              <a:t>Najčećši antropološki izbor je da budemo „metodološki relativisti“ – da li nas to čini „kontekstualističkim esencijalistima“?</a:t>
            </a:r>
            <a:endParaRPr lang="en-US" altLang="en-US" dirty="0" smtClean="0">
              <a:latin typeface="Cambria" pitchFamily="18" charset="0"/>
            </a:endParaRPr>
          </a:p>
        </p:txBody>
      </p:sp>
      <p:sp>
        <p:nvSpPr>
          <p:cNvPr id="921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526188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Nauka je, tradicionalno posmatrano: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olitički nezainteresovana (prema ciljevima i interesima)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sr-Latn-RS" dirty="0">
                <a:latin typeface="Cambria" pitchFamily="18" charset="0"/>
              </a:rPr>
              <a:t>Moralno indiferentna (prema vrednostima)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endParaRPr lang="sr-Latn-RS" dirty="0">
              <a:latin typeface="Cambria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Izvor tradicionalističke metodološke greške – pozitivizam, metodološki monizam (fizikalizam)...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Posledica tradicionalnog pogleda na etiku i politiku nauke: redukcija metodologije na logiku i kopiranje praksi laboratorijskih nauka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endParaRPr lang="en-US" dirty="0"/>
          </a:p>
        </p:txBody>
      </p:sp>
      <p:sp>
        <p:nvSpPr>
          <p:cNvPr id="10242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S</a:t>
            </a:r>
            <a:r>
              <a:rPr lang="sr-Latn-RS" altLang="en-US" sz="3600" smtClean="0">
                <a:latin typeface="Cambria" pitchFamily="18" charset="0"/>
              </a:rPr>
              <a:t>tandardni pogled na nauku (i na metodologiju)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485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“Zainteresovano, usklađeno s vrednostima“ = subjektivno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“Bez interesa i vrednosti” = objektivno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gnorisanje, pa i negiranje (moralnih) vrednosti i (političkih) interesa bilo je, tradicionalno posmatrano, prividni put ka objektivnosti, radi “dostizanja naučnosti” 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126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z="3600" smtClean="0">
                <a:latin typeface="Cambria" pitchFamily="18" charset="0"/>
              </a:rPr>
              <a:t>“Naučnost”, objektivnost i moral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7644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Iako smo skloni da negiramo naučnost sopstvene discipline, autoritet nauke u društvu, i njeno finansiranje i moć da menja svet zasnovani su na tradicionalnim idealima vrednosne neutralnosti i metodološke objektivnosti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lternativa: “istinolikost” (Poper) – nauka je bolja od ne-nauke; iako je istina nedostižna, naučnici su joj se približili više od ostalih i </a:t>
            </a:r>
            <a:r>
              <a:rPr lang="sr-Latn-RS" u="sng" dirty="0">
                <a:latin typeface="Cambria" pitchFamily="18" charset="0"/>
              </a:rPr>
              <a:t>organizovano nastoje da joj se približavaju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  <p:sp>
        <p:nvSpPr>
          <p:cNvPr id="1229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z="3600" smtClean="0">
                <a:latin typeface="Cambria" pitchFamily="18" charset="0"/>
              </a:rPr>
              <a:t>“Naučnost” i autoritet discipline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3092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sr-Latn-RS" altLang="en-US" smtClean="0">
                <a:latin typeface="Cambria" pitchFamily="18" charset="0"/>
              </a:rPr>
              <a:t>Nauka “očišćena” od istorijskih, socijalnih i kulturnih konteksta (čije je razumevanje, po definiciji, dobra antropologija)</a:t>
            </a:r>
          </a:p>
          <a:p>
            <a:pPr eaLnBrk="1" hangingPunct="1">
              <a:buFont typeface="Arial" charset="0"/>
              <a:buNone/>
            </a:pPr>
            <a:endParaRPr lang="sr-Latn-RS" altLang="en-US" smtClean="0">
              <a:latin typeface="Cambria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en-US" smtClean="0">
                <a:latin typeface="Cambria" pitchFamily="18" charset="0"/>
              </a:rPr>
              <a:t>T</a:t>
            </a:r>
            <a:r>
              <a:rPr lang="sr-Latn-RS" altLang="en-US" smtClean="0">
                <a:latin typeface="Cambria" pitchFamily="18" charset="0"/>
              </a:rPr>
              <a:t>ehnički jezik nauke – “zaštita” od ne-nauke</a:t>
            </a:r>
          </a:p>
          <a:p>
            <a:pPr eaLnBrk="1" hangingPunct="1">
              <a:buFont typeface="Arial" charset="0"/>
              <a:buNone/>
            </a:pPr>
            <a:endParaRPr lang="sr-Latn-RS" altLang="en-US" smtClean="0">
              <a:latin typeface="Cambria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en-US" smtClean="0">
                <a:latin typeface="Cambria" pitchFamily="18" charset="0"/>
              </a:rPr>
              <a:t>D</a:t>
            </a:r>
            <a:r>
              <a:rPr lang="sr-Latn-RS" altLang="en-US" smtClean="0">
                <a:latin typeface="Cambria" pitchFamily="18" charset="0"/>
              </a:rPr>
              <a:t>a li rezultate nauke treba komunicirati svakodnevnim jezikom?</a:t>
            </a:r>
            <a:endParaRPr lang="en-US" altLang="en-US" smtClean="0">
              <a:latin typeface="Cambria" pitchFamily="18" charset="0"/>
            </a:endParaRPr>
          </a:p>
        </p:txBody>
      </p:sp>
      <p:sp>
        <p:nvSpPr>
          <p:cNvPr id="14338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RS" altLang="en-US" sz="3600" smtClean="0">
                <a:latin typeface="Cambria" pitchFamily="18" charset="0"/>
              </a:rPr>
              <a:t>Pozitivistička dekontekstualizacija – upravo suprotno smislu antropologije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5945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>
                <a:latin typeface="Cambria" pitchFamily="18" charset="0"/>
              </a:rPr>
              <a:t>“</a:t>
            </a:r>
            <a:r>
              <a:rPr lang="en-US" dirty="0">
                <a:latin typeface="Cambria" pitchFamily="18" charset="0"/>
              </a:rPr>
              <a:t>B</a:t>
            </a:r>
            <a:r>
              <a:rPr lang="sr-Latn-RS" dirty="0">
                <a:latin typeface="Cambria" pitchFamily="18" charset="0"/>
              </a:rPr>
              <a:t>olje sprečiti nego lečiti” – prevencija tipskih grešaka i prekršaja, strukturnih i personalnih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ajčešći odnos prema moralno i politički osetljivim pitanjima je njihovo izbegavanje ili </a:t>
            </a:r>
            <a:r>
              <a:rPr lang="sr-Latn-RS" u="sng" dirty="0">
                <a:latin typeface="Cambria" pitchFamily="18" charset="0"/>
              </a:rPr>
              <a:t>formalno odricanje od odgovornosti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>
                <a:latin typeface="Cambria" pitchFamily="18" charset="0"/>
              </a:rPr>
              <a:t>Uputstva, smernice, preporuke i kodekse možete da shvatite i kao oslobađajuće, a ne samo kao ograničavajuće (“smaranje”, “usporavanje”, “kontrola”)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536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>
                <a:latin typeface="Cambria" pitchFamily="18" charset="0"/>
              </a:rPr>
              <a:t>Etička prevencija</a:t>
            </a:r>
            <a:endParaRPr lang="en-US" altLang="en-US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9826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Kao antropolozi, “prirodno smo naučeni” da dovodimo pod sumnju autoritet i dekonstruišemo vrednosne sisteme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o je posebno primetno u našem odbijanju da prihvatimo etičku regulativu (povelje, uputstva, smernice, kodekse i sl.) zdravo za gotovo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E</a:t>
            </a:r>
            <a:r>
              <a:rPr lang="sr-Latn-RS" dirty="0">
                <a:latin typeface="Cambria" pitchFamily="18" charset="0"/>
              </a:rPr>
              <a:t>tičku regulativu često kritikujemo kao proceduralni alibi da se moralne dileme zaobiđu ili zanemare (mada ih i  licemerno sledimo da bismo uopšte mogli da živimo u izmenjenim okolnostima akademskog života </a:t>
            </a:r>
          </a:p>
        </p:txBody>
      </p:sp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P</a:t>
            </a:r>
            <a:r>
              <a:rPr lang="sr-Latn-RS" altLang="en-US" sz="3600" smtClean="0">
                <a:latin typeface="Cambria" pitchFamily="18" charset="0"/>
              </a:rPr>
              <a:t>odvrgavanje regulativi vs. </a:t>
            </a:r>
            <a:br>
              <a:rPr lang="sr-Latn-RS" altLang="en-US" sz="3600" smtClean="0">
                <a:latin typeface="Cambria" pitchFamily="18" charset="0"/>
              </a:rPr>
            </a:br>
            <a:r>
              <a:rPr lang="sr-Latn-RS" altLang="en-US" sz="3600" smtClean="0">
                <a:latin typeface="Cambria" pitchFamily="18" charset="0"/>
              </a:rPr>
              <a:t>moralno postupanje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258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oralna pristrasnost regulative vs. </a:t>
            </a: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oralna pristrasnost antropologa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tepeni moralne indiferentnosti = stepeni objektivnosti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avet: kada lično shvatanje morala parališe istraživanje i onemogućava Vas da ga završite, etičku regulativu upotebite da “odmrznete” proces i nastavite dalje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zuzetak: slučajevi ekstremnog nasilja (tada se istraživanje prekida i nadležni su zakonom predviđeni akteri)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7410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O</a:t>
            </a:r>
            <a:r>
              <a:rPr lang="sr-Latn-RS" altLang="en-US" sz="3600" smtClean="0">
                <a:latin typeface="Cambria" pitchFamily="18" charset="0"/>
              </a:rPr>
              <a:t>dgovornost – prema etičkoj regulativi ili prema moralu?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467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CABD39-9421-4FB0-A33A-4132B100B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/>
              <a:t>Tradicionalna metodologija istraživača opisuje/normira kao sprovodioca metoda</a:t>
            </a:r>
          </a:p>
          <a:p>
            <a:endParaRPr lang="sr-Latn-RS" dirty="0" smtClean="0"/>
          </a:p>
          <a:p>
            <a:r>
              <a:rPr lang="sr-Latn-RS" dirty="0" smtClean="0"/>
              <a:t>Metod </a:t>
            </a:r>
            <a:r>
              <a:rPr lang="sr-Latn-RS" dirty="0"/>
              <a:t>je izvan nas, poput protokola koji mi navodno puko primenjujemo</a:t>
            </a:r>
          </a:p>
          <a:p>
            <a:endParaRPr lang="sr-Latn-RS" dirty="0" smtClean="0"/>
          </a:p>
          <a:p>
            <a:r>
              <a:rPr lang="sr-Latn-RS" dirty="0" smtClean="0"/>
              <a:t>Ova </a:t>
            </a:r>
            <a:r>
              <a:rPr lang="sr-Latn-RS" dirty="0"/>
              <a:t>koncepcija metoda dovedena je u pitanje upravo u društveno-humanističkim naukama, i potiče iz hermeneutike (mada je kao inspiracija za zaokret početkom 20. veka poslužio napredak u fizici i </a:t>
            </a:r>
            <a:r>
              <a:rPr lang="sr-Latn-RS" dirty="0" smtClean="0"/>
              <a:t>istoriji i filozofiji </a:t>
            </a:r>
            <a:r>
              <a:rPr lang="sr-Latn-RS" dirty="0"/>
              <a:t>fizike – teorija relativnosti i kvantna mehanika)</a:t>
            </a:r>
          </a:p>
          <a:p>
            <a:endParaRPr lang="sr-Latn-RS" dirty="0" smtClean="0"/>
          </a:p>
          <a:p>
            <a:r>
              <a:rPr lang="sr-Latn-RS" dirty="0" smtClean="0"/>
              <a:t>Taj </a:t>
            </a:r>
            <a:r>
              <a:rPr lang="sr-Latn-RS" dirty="0"/>
              <a:t>mehanički, aplikativni koncept metoda u drugoj polovini 20. veka napušta se u korist refleksivnih, interaktivnih koncepata istraživanja</a:t>
            </a:r>
          </a:p>
          <a:p>
            <a:endParaRPr lang="sr-Latn-RS" dirty="0" smtClean="0"/>
          </a:p>
          <a:p>
            <a:r>
              <a:rPr lang="sr-Latn-RS" dirty="0" smtClean="0"/>
              <a:t>Istraživanje </a:t>
            </a:r>
            <a:r>
              <a:rPr lang="sr-Latn-RS" dirty="0"/>
              <a:t>kao društveni odnos, i samo se vidi kao kulturni fenomen </a:t>
            </a: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2A01DA-BEDB-4BC2-B07F-21C89410D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Da li je metod „izvan“ istraživača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666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asilje, zanemarivanje i zlostavljanje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edostatak sredstava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Z</a:t>
            </a:r>
            <a:r>
              <a:rPr lang="sr-Latn-RS" dirty="0">
                <a:latin typeface="Cambria" pitchFamily="18" charset="0"/>
              </a:rPr>
              <a:t>načajan otpor proučavane zajednice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reveliki pritisak vlasti i/ili finansijera (opstanak discipline važniji je od pojedinačnog istraživanja)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izvagati šta je manja šteta – sprečiti pojedinačno nasilje ili omogućiti prevenciju masovnog nasilja u budućnosti na osnovu otkrića njegovih strukturnih preduslova i kontekstualne forme?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843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K</a:t>
            </a:r>
            <a:r>
              <a:rPr lang="sr-Latn-RS" altLang="en-US" sz="3600" smtClean="0">
                <a:latin typeface="Cambria" pitchFamily="18" charset="0"/>
              </a:rPr>
              <a:t>ada bi trebalo prekinuti istraživanje?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3124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ambria" pitchFamily="18" charset="0"/>
              </a:rPr>
              <a:t>I</a:t>
            </a:r>
            <a:r>
              <a:rPr lang="sr-Latn-RS">
                <a:latin typeface="Cambria" pitchFamily="18" charset="0"/>
              </a:rPr>
              <a:t>z perspektive ciljeva antropologije, nije li mudrije i korisnije istražiti nasilje (zanemarivanje i sl.), razumeti ga i objasniti, i time doprineti prevenciji nasilja nad mnogima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ambria" pitchFamily="18" charset="0"/>
              </a:rPr>
              <a:t>Š</a:t>
            </a:r>
            <a:r>
              <a:rPr lang="sr-Latn-RS">
                <a:latin typeface="Cambria" pitchFamily="18" charset="0"/>
              </a:rPr>
              <a:t>ta je vrednije – zajednica ili pojedinac?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ambria" pitchFamily="18" charset="0"/>
              </a:rPr>
              <a:t>D</a:t>
            </a:r>
            <a:r>
              <a:rPr lang="sr-Latn-RS">
                <a:latin typeface="Cambria" pitchFamily="18" charset="0"/>
              </a:rPr>
              <a:t>a li je u pitanju običan licemerni izgovor da se stekne lična korist (diploma, honorar, slava...)?</a:t>
            </a:r>
            <a:endParaRPr lang="en-US">
              <a:latin typeface="Cambria" pitchFamily="18" charset="0"/>
            </a:endParaRPr>
          </a:p>
        </p:txBody>
      </p:sp>
      <p:sp>
        <p:nvSpPr>
          <p:cNvPr id="1945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D</a:t>
            </a:r>
            <a:r>
              <a:rPr lang="sr-Latn-RS" altLang="en-US" sz="3600" smtClean="0">
                <a:latin typeface="Cambria" pitchFamily="18" charset="0"/>
              </a:rPr>
              <a:t>a li uopšte prekinuti istraživanje?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9764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nauci – traganje za istinom (“akademski integritet”)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profesiji u širem smislu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institucijama (fakultet, institut, muzej)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proučavanima (poštovanje ispitanika)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društvu („integritet intelektualca“)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sebi, kolegama i bližnjima (partnerima, porodici, deci...)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0482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Š</a:t>
            </a:r>
            <a:r>
              <a:rPr lang="sr-Latn-RS" altLang="en-US" sz="3600" smtClean="0">
                <a:latin typeface="Cambria" pitchFamily="18" charset="0"/>
              </a:rPr>
              <a:t>ta u ovom kontekstu uopšte znači “odgovornost”?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1211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>
                <a:latin typeface="Cambria" pitchFamily="18" charset="0"/>
              </a:rPr>
              <a:t>T</a:t>
            </a:r>
            <a:r>
              <a:rPr lang="sr-Latn-RS" sz="2800">
                <a:latin typeface="Cambria" pitchFamily="18" charset="0"/>
              </a:rPr>
              <a:t>raganje za istinom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sz="280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>
                <a:latin typeface="Cambria" pitchFamily="18" charset="0"/>
              </a:rPr>
              <a:t>P</a:t>
            </a:r>
            <a:r>
              <a:rPr lang="sr-Latn-RS" sz="2800">
                <a:latin typeface="Cambria" pitchFamily="18" charset="0"/>
              </a:rPr>
              <a:t>roblem: konflikt lojalnosti (akademski i lični integritet, su ponekad u koliziji; “da li sam prvo naučnik ili građanin ili član porodice ili pripadnik nacije itd.”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sz="280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>
                <a:latin typeface="Cambria" pitchFamily="18" charset="0"/>
              </a:rPr>
              <a:t>E</a:t>
            </a:r>
            <a:r>
              <a:rPr lang="sr-Latn-RS" sz="2800">
                <a:latin typeface="Cambria" pitchFamily="18" charset="0"/>
              </a:rPr>
              <a:t>pistemička distinkcija nauka/ne-nauka proizvodi i socijalnu distinkciju (naučnik i profesor kao osobe “višeg statusa”)</a:t>
            </a:r>
            <a:endParaRPr lang="en-US" sz="2800">
              <a:latin typeface="Cambria" pitchFamily="18" charset="0"/>
            </a:endParaRPr>
          </a:p>
        </p:txBody>
      </p:sp>
      <p:sp>
        <p:nvSpPr>
          <p:cNvPr id="2150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A</a:t>
            </a:r>
            <a:r>
              <a:rPr lang="sr-Latn-RS" altLang="en-US" sz="3600" smtClean="0">
                <a:latin typeface="Cambria" pitchFamily="18" charset="0"/>
              </a:rPr>
              <a:t>kademski integritet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7119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Š</a:t>
            </a:r>
            <a:r>
              <a:rPr lang="sr-Latn-RS" dirty="0">
                <a:latin typeface="Cambria" pitchFamily="18" charset="0"/>
              </a:rPr>
              <a:t>ire značenje: obuhvata sve navedeno – akademske institucije,  društvo koje nam je poverilo pravo da proučavamo, ustavne i zakonske norme koje nas obavezuju da poštujemo standarde svojih (licenciranih) profesija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že značenje – odgovornost prema profesiji kao celini, prema svim prethodnim, sadašnjim i budućim etnolozima/antropolozima (problem – poistovećivanje sa profesijom, “profesionalna deformacija”, disciplinarizam)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253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P</a:t>
            </a:r>
            <a:r>
              <a:rPr lang="sr-Latn-RS" altLang="en-US" sz="3600" smtClean="0">
                <a:latin typeface="Cambria" pitchFamily="18" charset="0"/>
              </a:rPr>
              <a:t>rofesionalni integritet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2979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fakultetu (univerzitetu, odeljenju)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poslodavcu (muzej, institut, ministarstvo, nevladina i/ili međunarodna organizacija, kompanija)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>
                <a:latin typeface="Cambria" pitchFamily="18" charset="0"/>
              </a:rPr>
              <a:t>Problem: konflikt lojalnosti (institucije imaju svoje moralne/poslovne logike i etičke konvencije, zvanične i nezvanične, koje su ponekad u koliziji s drugim tipovima integriteta)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355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I</a:t>
            </a:r>
            <a:r>
              <a:rPr lang="sr-Latn-RS" altLang="en-US" sz="3600" smtClean="0">
                <a:latin typeface="Cambria" pitchFamily="18" charset="0"/>
              </a:rPr>
              <a:t>nstitucionalni integritet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8899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ambria" pitchFamily="18" charset="0"/>
              </a:rPr>
              <a:t>P</a:t>
            </a:r>
            <a:r>
              <a:rPr lang="sr-Latn-RS">
                <a:latin typeface="Cambria" pitchFamily="18" charset="0"/>
              </a:rPr>
              <a:t>oštovanje njihovih uverenja (može biti u koliziji sa svim navedenim tipovima odgovornosti, ličnim shvatanjem morala i često je nezakonito – tradicionalne kulturne prakse u patrijarhatu, magijske i religijske, zdravstvene...)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ambria" pitchFamily="18" charset="0"/>
              </a:rPr>
              <a:t>P</a:t>
            </a:r>
            <a:r>
              <a:rPr lang="sr-Latn-RS">
                <a:latin typeface="Cambria" pitchFamily="18" charset="0"/>
              </a:rPr>
              <a:t>oštovanje odnosa poverljivosti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ambria" pitchFamily="18" charset="0"/>
              </a:rPr>
              <a:t>O</a:t>
            </a:r>
            <a:r>
              <a:rPr lang="sr-Latn-RS">
                <a:latin typeface="Cambria" pitchFamily="18" charset="0"/>
              </a:rPr>
              <a:t>bjavljivanje istine – “mač sa dve oštrice”</a:t>
            </a:r>
            <a:endParaRPr lang="en-US">
              <a:latin typeface="Cambria" pitchFamily="18" charset="0"/>
            </a:endParaRPr>
          </a:p>
        </p:txBody>
      </p:sp>
      <p:sp>
        <p:nvSpPr>
          <p:cNvPr id="2457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O</a:t>
            </a:r>
            <a:r>
              <a:rPr lang="sr-Latn-RS" altLang="en-US" sz="3600" smtClean="0">
                <a:latin typeface="Cambria" pitchFamily="18" charset="0"/>
              </a:rPr>
              <a:t>dgovornost prema proučavanima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1919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ruštveni naučnici “proizvode” istine (setite se: “Predstave su društvene činjenice”)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ni svojim istraživanjima otkrivaju/ko-konstituišu, imenuju i klasifikuju osobe, kolektive, procese i prakse – nauka, obrazovanje, mediji i folklor/tradicije od tih predstava zajedno spontano ili planski kreiraju “znanje” o ljudima i njihovim </a:t>
            </a:r>
            <a:r>
              <a:rPr lang="sr-Latn-RS" dirty="0" smtClean="0">
                <a:latin typeface="Cambria" pitchFamily="18" charset="0"/>
              </a:rPr>
              <a:t>zajednicama – i to znanje postaje trajno, „istina“</a:t>
            </a: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isanje “Svojih” (etnologija kao “dvorska nauka”) i pisanje “Drugih” (komparativna antropologija u službi kolonijalizma i neokolonijalizma)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>
                <a:latin typeface="Cambria" pitchFamily="18" charset="0"/>
              </a:rPr>
              <a:t>Interdisciplinarna, odgovornost intelektualca „opšte prakse</a:t>
            </a:r>
            <a:r>
              <a:rPr lang="sr-Latn-RS" dirty="0" smtClean="0">
                <a:latin typeface="Cambria" pitchFamily="18" charset="0"/>
              </a:rPr>
              <a:t>“ – pozitivne i negativne implikacije... Za koga pišete diplomski?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5602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smtClean="0">
                <a:latin typeface="Cambria" pitchFamily="18" charset="0"/>
              </a:rPr>
              <a:t>D</a:t>
            </a:r>
            <a:r>
              <a:rPr lang="sr-Latn-RS" altLang="en-US" sz="3600" smtClean="0">
                <a:latin typeface="Cambria" pitchFamily="18" charset="0"/>
              </a:rPr>
              <a:t>ruštvena odgovornost društvenih naučnika</a:t>
            </a:r>
            <a:endParaRPr lang="en-US" altLang="en-US" sz="36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3902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Podsetnik – čitajte , biće vam lakše da spremite ispit ako naučite sve iz nedelje u nedelju</a:t>
            </a:r>
          </a:p>
          <a:p>
            <a:r>
              <a:rPr lang="sr-Latn-RS" dirty="0" smtClean="0"/>
              <a:t>Pišite mejlove ako nešto ne možete da pronađete ili ne razumete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en-US" dirty="0" smtClean="0"/>
              <a:t>milmil@f.bg.ac.rs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Hvala na pažnji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640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AD3C3F-EA84-4AAF-A069-9D30B2E70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sr-Latn-RS" dirty="0"/>
              <a:t>Nakon što je interpretativni zaokret u istoriji, filozofiji, sociologiji i antropologiji nauke smestio (vratio) istraživača u kulturu, postalo je jasno da i metod mora da se smesti (vrati) u istraživača (odn. istraživačku zajednicu) – mesto sporenja u metodologiji nauke</a:t>
            </a:r>
          </a:p>
          <a:p>
            <a:pPr>
              <a:defRPr/>
            </a:pPr>
            <a:endParaRPr lang="sr-Latn-RS" dirty="0" smtClean="0"/>
          </a:p>
          <a:p>
            <a:pPr>
              <a:defRPr/>
            </a:pPr>
            <a:r>
              <a:rPr lang="sr-Latn-RS" dirty="0" smtClean="0"/>
              <a:t>To </a:t>
            </a:r>
            <a:r>
              <a:rPr lang="sr-Latn-RS" dirty="0"/>
              <a:t>je donelo brojne probleme standardno shvaćenoj metodologiji čija je osnovna funkcija da normira istraživanje nasuprot individualnim i kolektivnim identitetima naučnika (da ih „očisti“ od „nenaučnog“ u nama)</a:t>
            </a:r>
          </a:p>
          <a:p>
            <a:pPr>
              <a:defRPr/>
            </a:pPr>
            <a:endParaRPr lang="sr-Latn-RS" dirty="0" smtClean="0"/>
          </a:p>
          <a:p>
            <a:pPr>
              <a:defRPr/>
            </a:pPr>
            <a:r>
              <a:rPr lang="sr-Latn-RS" dirty="0" smtClean="0"/>
              <a:t>Scijentisti </a:t>
            </a:r>
            <a:r>
              <a:rPr lang="sr-Latn-RS" dirty="0"/>
              <a:t>su ovo doživeli kao napad na nauku pa i jeres („kraj nauke“)</a:t>
            </a:r>
          </a:p>
          <a:p>
            <a:pPr>
              <a:defRPr/>
            </a:pPr>
            <a:endParaRPr lang="sr-Latn-RS" dirty="0" smtClean="0"/>
          </a:p>
          <a:p>
            <a:pPr>
              <a:defRPr/>
            </a:pPr>
            <a:r>
              <a:rPr lang="sr-Latn-RS" dirty="0" smtClean="0"/>
              <a:t>Kritički </a:t>
            </a:r>
            <a:r>
              <a:rPr lang="sr-Latn-RS" dirty="0"/>
              <a:t>orijentisani metodolozi su ovo doživeli kao </a:t>
            </a:r>
            <a:r>
              <a:rPr lang="sr-Latn-RS" b="1" dirty="0"/>
              <a:t>unapređenje naučnog metoda, kao način da DHN objasne specifičnost sopstvene naučnosti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3074" name="Title 1">
            <a:extLst>
              <a:ext uri="{FF2B5EF4-FFF2-40B4-BE49-F238E27FC236}">
                <a16:creationId xmlns:a16="http://schemas.microsoft.com/office/drawing/2014/main" xmlns="" id="{E031002A-365F-4092-A808-E394D72F3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Osnovna poenta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9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F9CAD4-26D2-4308-8ECC-4274FFC9E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buNone/>
              <a:defRPr/>
            </a:pPr>
            <a:r>
              <a:rPr lang="en-US" sz="3000" dirty="0">
                <a:latin typeface="Cambria" pitchFamily="18" charset="0"/>
              </a:rPr>
              <a:t>A</a:t>
            </a:r>
            <a:r>
              <a:rPr lang="sr-Latn-RS" sz="3000" dirty="0">
                <a:latin typeface="Cambria" pitchFamily="18" charset="0"/>
              </a:rPr>
              <a:t>rtikulacija ranijih kritičko-metodoloških otkrića u koherentan “antiscijentistički” pogled na metod:</a:t>
            </a:r>
          </a:p>
          <a:p>
            <a:pPr>
              <a:buNone/>
              <a:defRPr/>
            </a:pPr>
            <a:endParaRPr lang="sr-Latn-RS" sz="3000" dirty="0">
              <a:latin typeface="Cambria" pitchFamily="18" charset="0"/>
            </a:endParaRP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V</a:t>
            </a:r>
            <a:r>
              <a:rPr lang="sr-Latn-RS" sz="3000" dirty="0">
                <a:latin typeface="Cambria" pitchFamily="18" charset="0"/>
              </a:rPr>
              <a:t>arljivost posmatranja</a:t>
            </a: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N</a:t>
            </a:r>
            <a:r>
              <a:rPr lang="sr-Latn-RS" sz="3000" dirty="0">
                <a:latin typeface="Cambria" pitchFamily="18" charset="0"/>
              </a:rPr>
              <a:t>epouzdanost zaključivanja</a:t>
            </a: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P</a:t>
            </a:r>
            <a:r>
              <a:rPr lang="sr-Latn-RS" sz="3000" dirty="0">
                <a:latin typeface="Cambria" pitchFamily="18" charset="0"/>
              </a:rPr>
              <a:t>luralnost pa i individualnost perspektiva</a:t>
            </a: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T</a:t>
            </a:r>
            <a:r>
              <a:rPr lang="sr-Latn-RS" sz="3000" dirty="0">
                <a:latin typeface="Cambria" pitchFamily="18" charset="0"/>
              </a:rPr>
              <a:t>eorijska zavisnost metoda</a:t>
            </a: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E</a:t>
            </a:r>
            <a:r>
              <a:rPr lang="sr-Latn-RS" sz="3000" dirty="0">
                <a:latin typeface="Cambria" pitchFamily="18" charset="0"/>
              </a:rPr>
              <a:t>tičko-politička zavisnost nauke  </a:t>
            </a:r>
          </a:p>
          <a:p>
            <a:pPr>
              <a:defRPr/>
            </a:pPr>
            <a:r>
              <a:rPr lang="sr-Latn-RS" sz="3000" dirty="0">
                <a:latin typeface="Cambria" pitchFamily="18" charset="0"/>
              </a:rPr>
              <a:t>Kritika interpretativnog klasizma, nacionalizma, paternalizma, dženderizma, imperijalizma...</a:t>
            </a:r>
          </a:p>
          <a:p>
            <a:pPr>
              <a:defRPr/>
            </a:pPr>
            <a:endParaRPr lang="sr-Latn-RS" dirty="0"/>
          </a:p>
        </p:txBody>
      </p:sp>
      <p:sp>
        <p:nvSpPr>
          <p:cNvPr id="4098" name="Title 1">
            <a:extLst>
              <a:ext uri="{FF2B5EF4-FFF2-40B4-BE49-F238E27FC236}">
                <a16:creationId xmlns:a16="http://schemas.microsoft.com/office/drawing/2014/main" xmlns="" id="{7B1DFF8C-C4B0-43FE-885E-5498642CF6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latin typeface="Cambria" panose="02040503050406030204" pitchFamily="18" charset="0"/>
              </a:rPr>
              <a:t>P</a:t>
            </a:r>
            <a:r>
              <a:rPr lang="sr-Latn-RS" altLang="en-US" sz="3200">
                <a:latin typeface="Cambria" panose="02040503050406030204" pitchFamily="18" charset="0"/>
              </a:rPr>
              <a:t>ost-metodska konstelacija</a:t>
            </a:r>
            <a:endParaRPr lang="en-US" altLang="en-US" sz="320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334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DA8136-D377-4FBE-829E-F9BA6B465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J</a:t>
            </a:r>
            <a:r>
              <a:rPr lang="sr-Latn-RS" dirty="0">
                <a:latin typeface="Cambria" pitchFamily="18" charset="0"/>
              </a:rPr>
              <a:t>ezička i sociokulturna determinisanost percepcije – </a:t>
            </a:r>
            <a:r>
              <a:rPr lang="sr-Latn-RS" dirty="0" smtClean="0">
                <a:latin typeface="Cambria" pitchFamily="18" charset="0"/>
              </a:rPr>
              <a:t>„posmatranje“ </a:t>
            </a:r>
            <a:r>
              <a:rPr lang="sr-Latn-RS" dirty="0">
                <a:latin typeface="Cambria" pitchFamily="18" charset="0"/>
              </a:rPr>
              <a:t>je čin (metafizičke) konstrukcije, na osnovu različitih prirodnih i naučnih jezika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rah mita o </a:t>
            </a:r>
            <a:r>
              <a:rPr lang="sr-Latn-RS" dirty="0" smtClean="0">
                <a:latin typeface="Cambria" pitchFamily="18" charset="0"/>
              </a:rPr>
              <a:t>„pogledu niotkuda“ </a:t>
            </a:r>
            <a:r>
              <a:rPr lang="sr-Latn-RS" dirty="0">
                <a:latin typeface="Cambria" pitchFamily="18" charset="0"/>
              </a:rPr>
              <a:t>– nijedan socijalni akter ne može da poznaje perspektive svih članova proučavane zajednice ni kada proučava sopstvenu kulturu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kriveno u drugim kulturama za strance – pitanje (ne)mogućnosti pristupa (npr. tajnim </a:t>
            </a:r>
            <a:r>
              <a:rPr lang="sr-Latn-RS" dirty="0" smtClean="0">
                <a:latin typeface="Cambria" pitchFamily="18" charset="0"/>
              </a:rPr>
              <a:t>znanjima, ženama...), </a:t>
            </a:r>
            <a:r>
              <a:rPr lang="sr-Latn-RS" dirty="0">
                <a:latin typeface="Cambria" pitchFamily="18" charset="0"/>
              </a:rPr>
              <a:t>problem informanata koji lažu...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straživači greše... </a:t>
            </a: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ogrešivost kao konstanta naučne prakse, „ljudsko lice“ nauke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0B1567DF-3E5D-4749-9C4B-11A7DB1AF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latin typeface="Cambria" panose="02040503050406030204" pitchFamily="18" charset="0"/>
              </a:rPr>
              <a:t>V</a:t>
            </a:r>
            <a:r>
              <a:rPr lang="sr-Latn-RS" altLang="en-US" sz="3200">
                <a:latin typeface="Cambria" panose="02040503050406030204" pitchFamily="18" charset="0"/>
              </a:rPr>
              <a:t>arljivost posmatranja</a:t>
            </a:r>
            <a:endParaRPr lang="en-US" altLang="en-US" sz="320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677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D11771-1A42-4FCE-A961-D77BE0836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ticaj emocija, raspoloženja i sklonosti – egzotizam, strah, gadljivost, privlačnost, preterana radoznalost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Višestruke lojalnosti istraživača – nauci, etničkoj, religijskoj ili rodnoj grupi, ideologiji i sl.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enjost mišljenja, mišljenje po navici – stereotipizacija, pogrešne </a:t>
            </a:r>
            <a:r>
              <a:rPr lang="sr-Latn-RS" dirty="0" smtClean="0">
                <a:latin typeface="Cambria" pitchFamily="18" charset="0"/>
              </a:rPr>
              <a:t>asocijacije, „odrađivanje posla“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očigke greške, nepoznavanje </a:t>
            </a:r>
            <a:r>
              <a:rPr lang="sr-Latn-RS" dirty="0" smtClean="0">
                <a:latin typeface="Cambria" pitchFamily="18" charset="0"/>
              </a:rPr>
              <a:t>ili nepridržavanje pravila </a:t>
            </a:r>
            <a:r>
              <a:rPr lang="sr-Latn-RS" dirty="0">
                <a:latin typeface="Cambria" pitchFamily="18" charset="0"/>
              </a:rPr>
              <a:t>zaključivanja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ritisak komformiranja zajednici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emogućnost kontrole pažnje izvan idealnih laboratorijskih uslova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xmlns="" id="{2C531EEA-A733-4E7E-AEF5-F960ADE88A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ambria" panose="02040503050406030204" pitchFamily="18" charset="0"/>
              </a:rPr>
              <a:t>N</a:t>
            </a:r>
            <a:r>
              <a:rPr lang="sr-Latn-RS" altLang="en-US">
                <a:latin typeface="Cambria" panose="02040503050406030204" pitchFamily="18" charset="0"/>
              </a:rPr>
              <a:t>epouzdanost zaključivanja</a:t>
            </a:r>
            <a:endParaRPr lang="en-US" altLang="en-US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242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14BA15-FA70-417B-ADAF-4D731FD2C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straživači koji dolaze iz različitih naučnih tradicija po pravilu tragaju za različitim informacijama, imaju različite ciljeve pa i predstavu o istom proučavanom fenomenu (paradigmatska zavisnost)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ndividualne razlike su nezanemarljive, od odnosa prema informantima do stila pisanja (individualna zavisnost)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radicionalni pogled na metod ignorisao je ove razlike – da li su one uopšte bitne?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Ako jesu, u kojoj meri mogu da utiču na naučne rezultate i predstavu koju imamo o sebi kao istraživačima? A drugi o nama i nauci uopšte?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2E0E2674-2DED-4A43-BFD6-51E8C972E3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latin typeface="Cambria" panose="02040503050406030204" pitchFamily="18" charset="0"/>
              </a:rPr>
              <a:t>P</a:t>
            </a:r>
            <a:r>
              <a:rPr lang="sr-Latn-RS" altLang="en-US" sz="3200" dirty="0" smtClean="0">
                <a:latin typeface="Cambria" panose="02040503050406030204" pitchFamily="18" charset="0"/>
              </a:rPr>
              <a:t>luralizam, perspektivizam, individualizam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5314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302</TotalTime>
  <Words>4101</Words>
  <Application>Microsoft Office PowerPoint</Application>
  <PresentationFormat>On-screen Show (4:3)</PresentationFormat>
  <Paragraphs>365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Waveform</vt:lpstr>
      <vt:lpstr>Identitet i saznanje u metodologiji EA „Lična jednačina istraživača“ Akademska etika </vt:lpstr>
      <vt:lpstr>Glavne poente ovog predmeta</vt:lpstr>
      <vt:lpstr>„Lična jednačina istraživača“</vt:lpstr>
      <vt:lpstr>Da li je metod „izvan“ istraživača</vt:lpstr>
      <vt:lpstr>Osnovna poenta</vt:lpstr>
      <vt:lpstr>Post-metodska konstelacija</vt:lpstr>
      <vt:lpstr>Varljivost posmatranja</vt:lpstr>
      <vt:lpstr>Nepouzdanost zaključivanja</vt:lpstr>
      <vt:lpstr>Pluralizam, perspektivizam, individualizam</vt:lpstr>
      <vt:lpstr>Teorijska zavisnost metoda</vt:lpstr>
      <vt:lpstr>Etičko-politička zavisnost metoda</vt:lpstr>
      <vt:lpstr>Interpretativni imperijalizam (klasizam, nacionalizam, paternalizam, dženderizam...)</vt:lpstr>
      <vt:lpstr>Važniji razlozi za promenu pojma metoda u DHN</vt:lpstr>
      <vt:lpstr>...</vt:lpstr>
      <vt:lpstr>...</vt:lpstr>
      <vt:lpstr>...</vt:lpstr>
      <vt:lpstr>Osvešćena nesavršenost društveno-humanističkih nauka</vt:lpstr>
      <vt:lpstr>Različita shvatanja subjektivnosti – osnovne metodološke implikacije</vt:lpstr>
      <vt:lpstr>Dva shvatanja objektivnosti – osnovne metodološke implikacije</vt:lpstr>
      <vt:lpstr>Posle problemsko-aplikativnog pogleda na metod</vt:lpstr>
      <vt:lpstr>Smisao pomenutih promena</vt:lpstr>
      <vt:lpstr>Smernice</vt:lpstr>
      <vt:lpstr>pauza</vt:lpstr>
      <vt:lpstr>Geneza zaokreta – interpretativna antropologija</vt:lpstr>
      <vt:lpstr>...</vt:lpstr>
      <vt:lpstr>Šta se tu podrazumeva pod “etikom”?</vt:lpstr>
      <vt:lpstr>A šta je “politika” u ovom kontekstu?</vt:lpstr>
      <vt:lpstr>Ključna pitanja metodologije proširene etičkom i političkom analizom</vt:lpstr>
      <vt:lpstr>...</vt:lpstr>
      <vt:lpstr>O (ne)razdvojivosti naučnih i društvenih ciljeva naše profesije</vt:lpstr>
      <vt:lpstr>Stilovi odnošenja prema problemima</vt:lpstr>
      <vt:lpstr>...</vt:lpstr>
      <vt:lpstr>Standardni pogled na nauku (i na metodologiju)</vt:lpstr>
      <vt:lpstr>“Naučnost”, objektivnost i moral</vt:lpstr>
      <vt:lpstr>“Naučnost” i autoritet discipline</vt:lpstr>
      <vt:lpstr>Pozitivistička dekontekstualizacija – upravo suprotno smislu antropologije</vt:lpstr>
      <vt:lpstr>Etička prevencija</vt:lpstr>
      <vt:lpstr>Podvrgavanje regulativi vs.  moralno postupanje</vt:lpstr>
      <vt:lpstr>Odgovornost – prema etičkoj regulativi ili prema moralu?</vt:lpstr>
      <vt:lpstr>Kada bi trebalo prekinuti istraživanje?</vt:lpstr>
      <vt:lpstr>Da li uopšte prekinuti istraživanje?</vt:lpstr>
      <vt:lpstr>Šta u ovom kontekstu uopšte znači “odgovornost”?</vt:lpstr>
      <vt:lpstr>Akademski integritet</vt:lpstr>
      <vt:lpstr>Profesionalni integritet</vt:lpstr>
      <vt:lpstr>Institucionalni integritet</vt:lpstr>
      <vt:lpstr>Odgovornost prema proučavanima</vt:lpstr>
      <vt:lpstr>Društvena odgovornost društvenih naučnika</vt:lpstr>
      <vt:lpstr>Hvala na pažnji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Identitet i saznanje u metodologiji EA</dc:title>
  <dc:creator>EA</dc:creator>
  <cp:lastModifiedBy>User</cp:lastModifiedBy>
  <cp:revision>23</cp:revision>
  <dcterms:created xsi:type="dcterms:W3CDTF">2006-08-16T00:00:00Z</dcterms:created>
  <dcterms:modified xsi:type="dcterms:W3CDTF">2025-10-11T09:04:19Z</dcterms:modified>
</cp:coreProperties>
</file>