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481" r:id="rId5"/>
    <p:sldId id="480" r:id="rId6"/>
    <p:sldId id="260" r:id="rId7"/>
    <p:sldId id="484" r:id="rId8"/>
    <p:sldId id="485" r:id="rId9"/>
    <p:sldId id="479" r:id="rId10"/>
    <p:sldId id="264" r:id="rId11"/>
    <p:sldId id="265" r:id="rId12"/>
    <p:sldId id="266" r:id="rId13"/>
    <p:sldId id="272" r:id="rId14"/>
    <p:sldId id="273" r:id="rId15"/>
    <p:sldId id="274" r:id="rId16"/>
    <p:sldId id="275" r:id="rId17"/>
    <p:sldId id="276" r:id="rId18"/>
    <p:sldId id="465" r:id="rId19"/>
    <p:sldId id="277" r:id="rId20"/>
    <p:sldId id="278" r:id="rId21"/>
    <p:sldId id="464" r:id="rId22"/>
    <p:sldId id="279" r:id="rId23"/>
    <p:sldId id="486" r:id="rId24"/>
    <p:sldId id="487" r:id="rId25"/>
    <p:sldId id="488" r:id="rId26"/>
    <p:sldId id="489" r:id="rId27"/>
    <p:sldId id="280" r:id="rId28"/>
    <p:sldId id="491" r:id="rId29"/>
    <p:sldId id="490" r:id="rId30"/>
    <p:sldId id="492" r:id="rId31"/>
    <p:sldId id="493" r:id="rId32"/>
    <p:sldId id="281" r:id="rId33"/>
    <p:sldId id="282" r:id="rId34"/>
    <p:sldId id="283" r:id="rId35"/>
    <p:sldId id="284" r:id="rId36"/>
    <p:sldId id="494" r:id="rId37"/>
    <p:sldId id="495" r:id="rId38"/>
    <p:sldId id="483" r:id="rId39"/>
    <p:sldId id="285" r:id="rId40"/>
    <p:sldId id="510" r:id="rId41"/>
    <p:sldId id="51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5D358-88CC-4BD1-BEE4-7A559A336C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6A243-7E63-42C2-AA3E-7666CDB81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07B4D-E22D-443A-848D-8AB5C5BD6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FB206-4F65-4DE8-A3B7-EF32860CAB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3837D-0778-4A2F-B8F4-EC1BB4A5FD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7CAF5-1FE2-419C-971D-C335144142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31F8B-3E73-479F-9219-10BAD0A204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083D3-71BE-4D37-A9EE-F751988D95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6C86D-14C6-499A-B2AF-AE08B476C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8AB3C-1227-4B01-A394-E121C1EA07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0B4CA-760D-40DA-8E76-D6F5577367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EFA528-B994-428F-B228-B9C33C7976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krollermuller.nl/en/piet-mondriaan-composition-in-colour-a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krollermuller.nl/en/page/1776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rollermuller.nl/en/search-the-collection/keywords=bart+van+der+leck+++the+min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krollermuller.nl/en/search-the-collection/keywords=bart+van+der+leck+++the+mine+composition+4+1916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delijk.nl/en/collection/8523-bart-van-der-leck-de-drinker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ma.org/interactives/exhibitions/2012/inventingabstraction/?work=101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kunstmuseum.nl/en/collection/couple-dancing?origin=gm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eothyssen.org/en/collection/artists/huszar-vilmos/baccarat-game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kunstmuseum.nl/en/collection/boys-bedroom-made-villa-arendshoeve-home-bruynzeel-family?origin=g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www.kunstmuseum.nl/en/collection/reconstruction-mechanical-dancing-figure-vilmos-huszar?origin=g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hyperlink" Target="https://www.youtube.com/watch?v=DrocUv1vaf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1981200"/>
            <a:ext cx="7772400" cy="1905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DE STIJL</a:t>
            </a:r>
            <a:r>
              <a:rPr lang="sr-Latn-CS" sz="3600" dirty="0">
                <a:solidFill>
                  <a:schemeClr val="tx1"/>
                </a:solidFill>
              </a:rPr>
              <a:t> I </a:t>
            </a:r>
            <a:r>
              <a:rPr lang="sr-Latn-CS" sz="3600" dirty="0" smtClean="0">
                <a:solidFill>
                  <a:schemeClr val="tx1"/>
                </a:solidFill>
              </a:rPr>
              <a:t>NEOPLASTICIZAM (</a:t>
            </a:r>
            <a:r>
              <a:rPr lang="en-US" sz="3600" dirty="0" smtClean="0">
                <a:solidFill>
                  <a:schemeClr val="tx1"/>
                </a:solidFill>
              </a:rPr>
              <a:t>1917-1931</a:t>
            </a:r>
            <a:r>
              <a:rPr lang="sr-Latn-RS" sz="3600" dirty="0" smtClean="0">
                <a:solidFill>
                  <a:schemeClr val="tx1"/>
                </a:solidFill>
              </a:rPr>
              <a:t>)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agmods.files.wordpress.com/2011/07/de-stijl-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79412"/>
            <a:ext cx="3505200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http://luc.devroye.org/VilmosHuszar-DeStijl-191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55626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3505200"/>
            <a:ext cx="51816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r-Latn-CS" dirty="0" smtClean="0">
                <a:latin typeface="+mn-lt"/>
              </a:rPr>
              <a:t> </a:t>
            </a:r>
            <a:r>
              <a:rPr lang="sr-Latn-CS" dirty="0">
                <a:latin typeface="Calibri" pitchFamily="34" charset="0"/>
              </a:rPr>
              <a:t>Časopisi su bili najznačajnija platforma avangardnih pokreta jer su: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r-Latn-CS" dirty="0" smtClean="0">
                <a:latin typeface="Calibri" pitchFamily="34" charset="0"/>
              </a:rPr>
              <a:t>posle usmene razmene u ličnim susretima i pisane korespondencije bili </a:t>
            </a:r>
            <a:r>
              <a:rPr lang="sr-Latn-CS" dirty="0">
                <a:latin typeface="Calibri" pitchFamily="34" charset="0"/>
              </a:rPr>
              <a:t>najznačajniji medij međusobnog upoznavanja i razvoja </a:t>
            </a:r>
            <a:r>
              <a:rPr lang="sr-Latn-CS" dirty="0" smtClean="0">
                <a:latin typeface="Calibri" pitchFamily="34" charset="0"/>
              </a:rPr>
              <a:t>diskusija, i</a:t>
            </a:r>
            <a:endParaRPr lang="sr-Latn-CS" dirty="0">
              <a:latin typeface="Calibri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r-Latn-CS" dirty="0">
                <a:latin typeface="Calibri" pitchFamily="34" charset="0"/>
              </a:rPr>
              <a:t>o</a:t>
            </a:r>
            <a:r>
              <a:rPr lang="sr-Latn-CS" dirty="0" smtClean="0">
                <a:latin typeface="Calibri" pitchFamily="34" charset="0"/>
              </a:rPr>
              <a:t>blik </a:t>
            </a:r>
            <a:r>
              <a:rPr lang="sr-Latn-CS" dirty="0">
                <a:latin typeface="Calibri" pitchFamily="34" charset="0"/>
              </a:rPr>
              <a:t>avangardne samoreprezentacije i inscenacije (po toj funkciji uporedivi jedino sa performativnim oblicima predstavljanja i pojavljivanja u javnosti)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81000" y="1524000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De </a:t>
            </a:r>
            <a:r>
              <a:rPr lang="en-US" dirty="0" err="1">
                <a:latin typeface="Calibri" pitchFamily="34" charset="0"/>
              </a:rPr>
              <a:t>Stijl</a:t>
            </a:r>
            <a:r>
              <a:rPr lang="en-US" dirty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slova (Vilmoš Husar (</a:t>
            </a:r>
            <a:r>
              <a:rPr lang="en-US" dirty="0" smtClean="0">
                <a:latin typeface="Calibri" pitchFamily="34" charset="0"/>
              </a:rPr>
              <a:t> (1884–1960) </a:t>
            </a:r>
            <a:r>
              <a:rPr lang="en-US" dirty="0">
                <a:latin typeface="Calibri" pitchFamily="34" charset="0"/>
              </a:rPr>
              <a:t>1917</a:t>
            </a:r>
            <a:r>
              <a:rPr lang="sr-Latn-CS" dirty="0">
                <a:latin typeface="Calibri" pitchFamily="34" charset="0"/>
              </a:rPr>
              <a:t>)</a:t>
            </a:r>
          </a:p>
          <a:p>
            <a:pPr algn="ctr"/>
            <a:r>
              <a:rPr lang="sr-Latn-CS" dirty="0">
                <a:latin typeface="Calibri" pitchFamily="34" charset="0"/>
              </a:rPr>
              <a:t>LOGO – uravnotežena, apstraktna kompozicija </a:t>
            </a:r>
            <a:r>
              <a:rPr lang="sr-Latn-CS" dirty="0" smtClean="0">
                <a:latin typeface="Calibri" pitchFamily="34" charset="0"/>
              </a:rPr>
              <a:t>u </a:t>
            </a:r>
            <a:r>
              <a:rPr lang="sr-Latn-CS" dirty="0">
                <a:latin typeface="Calibri" pitchFamily="34" charset="0"/>
              </a:rPr>
              <a:t>kojoj crna i bela imaju iste vrednosti (nisu crne geometrijske forme na beloj pozadini)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designers-books.com/wp-content/uploads/2011/08/Sans-titre-12-470-wpl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789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drc.lib.uiowa.edu/dada/De_Stijl/011/images/000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990600"/>
            <a:ext cx="62198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52400" y="1122363"/>
            <a:ext cx="2438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dirty="0">
                <a:latin typeface="Calibri" pitchFamily="34" charset="0"/>
              </a:rPr>
              <a:t>1921. prelom časopisa De Stijl je radikalno izmenjen:</a:t>
            </a:r>
          </a:p>
          <a:p>
            <a:endParaRPr lang="sr-Latn-CS" dirty="0">
              <a:latin typeface="Calibri" pitchFamily="34" charset="0"/>
            </a:endParaRPr>
          </a:p>
          <a:p>
            <a:r>
              <a:rPr lang="sr-Latn-CS" dirty="0">
                <a:latin typeface="Calibri" pitchFamily="34" charset="0"/>
              </a:rPr>
              <a:t>Za razliku od </a:t>
            </a:r>
            <a:r>
              <a:rPr lang="sr-Latn-CS" dirty="0" smtClean="0">
                <a:latin typeface="Calibri" pitchFamily="34" charset="0"/>
              </a:rPr>
              <a:t>Husarovih </a:t>
            </a:r>
            <a:r>
              <a:rPr lang="sr-Latn-CS" dirty="0">
                <a:latin typeface="Calibri" pitchFamily="34" charset="0"/>
              </a:rPr>
              <a:t>rešenja, Van Duzburg i </a:t>
            </a:r>
            <a:r>
              <a:rPr lang="sr-Latn-CS" dirty="0" smtClean="0">
                <a:latin typeface="Calibri" pitchFamily="34" charset="0"/>
              </a:rPr>
              <a:t>Mondrijan ne stvaraju već koriste postojeći </a:t>
            </a:r>
            <a:r>
              <a:rPr lang="sr-Latn-CS" dirty="0">
                <a:latin typeface="Calibri" pitchFamily="34" charset="0"/>
              </a:rPr>
              <a:t>tip slova</a:t>
            </a:r>
            <a:r>
              <a:rPr lang="sr-Latn-CS" dirty="0" smtClean="0">
                <a:latin typeface="Calibri" pitchFamily="34" charset="0"/>
              </a:rPr>
              <a:t>;</a:t>
            </a:r>
          </a:p>
          <a:p>
            <a:r>
              <a:rPr lang="sr-Latn-CS" dirty="0" smtClean="0">
                <a:latin typeface="Calibri" pitchFamily="34" charset="0"/>
              </a:rPr>
              <a:t>kombinacija </a:t>
            </a:r>
            <a:r>
              <a:rPr lang="sr-Latn-CS" dirty="0">
                <a:latin typeface="Calibri" pitchFamily="34" charset="0"/>
              </a:rPr>
              <a:t>crveno-crno postavljena u asimetričan odnos – opšte mesto avangardne tipografije tog vremena od Švajcarske do Rusije;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sr-Latn-CS"/>
              <a:t>SLIKARSTVO (1916-1921)</a:t>
            </a:r>
            <a:endParaRPr lang="en-US"/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70038"/>
            <a:ext cx="8229600" cy="4754562"/>
          </a:xfrm>
        </p:spPr>
        <p:txBody>
          <a:bodyPr/>
          <a:lstStyle/>
          <a:p>
            <a:r>
              <a:rPr lang="sr-Latn-CS" sz="2800" dirty="0">
                <a:latin typeface="Calibri" pitchFamily="34" charset="0"/>
              </a:rPr>
              <a:t>između </a:t>
            </a:r>
            <a:r>
              <a:rPr lang="sr-Latn-CS" sz="2800" dirty="0" smtClean="0">
                <a:latin typeface="Calibri" pitchFamily="34" charset="0"/>
              </a:rPr>
              <a:t>1917. </a:t>
            </a:r>
            <a:r>
              <a:rPr lang="sr-Latn-CS" sz="2800" dirty="0">
                <a:latin typeface="Calibri" pitchFamily="34" charset="0"/>
              </a:rPr>
              <a:t>i </a:t>
            </a:r>
            <a:r>
              <a:rPr lang="sr-Latn-CS" sz="2800" dirty="0" smtClean="0">
                <a:latin typeface="Calibri" pitchFamily="34" charset="0"/>
              </a:rPr>
              <a:t>1919. </a:t>
            </a:r>
            <a:r>
              <a:rPr lang="sr-Latn-CS" sz="2800" dirty="0">
                <a:latin typeface="Calibri" pitchFamily="34" charset="0"/>
              </a:rPr>
              <a:t>Mondrijanovo, Van der Lekovo i </a:t>
            </a:r>
            <a:r>
              <a:rPr lang="sr-Latn-CS" sz="2800" dirty="0" smtClean="0">
                <a:latin typeface="Calibri" pitchFamily="34" charset="0"/>
              </a:rPr>
              <a:t>Dusburgovo </a:t>
            </a:r>
            <a:r>
              <a:rPr lang="sr-Latn-CS" sz="2800" dirty="0">
                <a:latin typeface="Calibri" pitchFamily="34" charset="0"/>
              </a:rPr>
              <a:t>slikarstvo razvija se u simbiozi</a:t>
            </a:r>
          </a:p>
          <a:p>
            <a:endParaRPr lang="sr-Latn-CS" sz="2800" dirty="0">
              <a:latin typeface="Calibri" pitchFamily="34" charset="0"/>
            </a:endParaRPr>
          </a:p>
          <a:p>
            <a:r>
              <a:rPr lang="sr-Latn-CS" sz="2800" dirty="0" smtClean="0">
                <a:latin typeface="Calibri" pitchFamily="34" charset="0"/>
              </a:rPr>
              <a:t>1916. </a:t>
            </a:r>
            <a:r>
              <a:rPr lang="sr-Latn-CS" sz="2800" dirty="0">
                <a:latin typeface="Calibri" pitchFamily="34" charset="0"/>
              </a:rPr>
              <a:t>Mondrijan po povratku iz Pariza provodi vreme u Larenu sa Šenmekersom, upoznaje Slijpera (postaje prijatelj i kolekcionar), Van der Leka u čijem </a:t>
            </a:r>
            <a:r>
              <a:rPr lang="sr-Latn-CS" sz="2800" dirty="0" smtClean="0">
                <a:latin typeface="Calibri" pitchFamily="34" charset="0"/>
              </a:rPr>
              <a:t>slikars</a:t>
            </a:r>
            <a:r>
              <a:rPr lang="en-US" sz="2800" dirty="0" smtClean="0">
                <a:latin typeface="Calibri" pitchFamily="34" charset="0"/>
              </a:rPr>
              <a:t>t</a:t>
            </a:r>
            <a:r>
              <a:rPr lang="sr-Latn-CS" sz="2800" dirty="0" smtClean="0">
                <a:latin typeface="Calibri" pitchFamily="34" charset="0"/>
              </a:rPr>
              <a:t>vu </a:t>
            </a:r>
            <a:r>
              <a:rPr lang="sr-Latn-CS" sz="2800" dirty="0">
                <a:latin typeface="Calibri" pitchFamily="34" charset="0"/>
              </a:rPr>
              <a:t>prepoznaje slične ili iste probleme kojima počinje sam da se bavi i preko Van Der Leka upoznaje Van Duzburga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4/4e/Bart_van_der_Leck_(195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52400"/>
            <a:ext cx="487680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52400" y="457200"/>
            <a:ext cx="3849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latin typeface="Calibri" pitchFamily="34" charset="0"/>
              </a:rPr>
              <a:t>Bart Van Der Lek (1876-1958)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905000" y="457200"/>
            <a:ext cx="495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Bart </a:t>
            </a:r>
            <a:r>
              <a:rPr lang="en-US" dirty="0">
                <a:latin typeface="Calibri" pitchFamily="34" charset="0"/>
              </a:rPr>
              <a:t>van </a:t>
            </a:r>
            <a:r>
              <a:rPr lang="en-US" dirty="0" err="1">
                <a:latin typeface="Calibri" pitchFamily="34" charset="0"/>
              </a:rPr>
              <a:t>der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Leck</a:t>
            </a:r>
            <a:r>
              <a:rPr lang="sr-Latn-CS" dirty="0">
                <a:latin typeface="Calibri" pitchFamily="34" charset="0"/>
              </a:rPr>
              <a:t>, </a:t>
            </a:r>
            <a:r>
              <a:rPr lang="sr-Latn-CS" i="1" dirty="0" smtClean="0">
                <a:latin typeface="Calibri" pitchFamily="34" charset="0"/>
              </a:rPr>
              <a:t>Radnici na dokovima</a:t>
            </a:r>
            <a:r>
              <a:rPr lang="sr-Latn-CS" dirty="0" smtClean="0">
                <a:latin typeface="Calibri" pitchFamily="34" charset="0"/>
              </a:rPr>
              <a:t>, 1916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0483" name="Picture 4" descr="http://www.kmm.nl/images/kopieren-van-beeldmateriaal-verbode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http://www.kmm.nl/images/kopieren-van-beeldmateriaal-verbode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http://4.bp.blogspot.com/_fhpe9m3pqzA/TUquXNFQGbI/AAAAAAAAAKw/DOj2Mgbyoh4/s1600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74295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lassconnection.s3.amazonaws.com/894/flashcards/763894/jpg/bart_van_der_leck-batavier_line_poster-19161317187292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82835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1447800" y="15240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Bart van </a:t>
            </a:r>
            <a:r>
              <a:rPr lang="en-US" dirty="0" err="1">
                <a:latin typeface="Calibri" pitchFamily="34" charset="0"/>
              </a:rPr>
              <a:t>der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Leck</a:t>
            </a:r>
            <a:r>
              <a:rPr lang="en-US" dirty="0">
                <a:latin typeface="Calibri" pitchFamily="34" charset="0"/>
              </a:rPr>
              <a:t>, </a:t>
            </a:r>
            <a:r>
              <a:rPr lang="sr-Latn-RS" i="1" dirty="0" smtClean="0">
                <a:latin typeface="Calibri" pitchFamily="34" charset="0"/>
              </a:rPr>
              <a:t>Poster za Batavier pomorsku liniju Roterdam-London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1916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870515911_c3775da408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61436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2438400" y="457200"/>
            <a:ext cx="411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dirty="0" smtClean="0">
                <a:latin typeface="Calibri" pitchFamily="34" charset="0"/>
              </a:rPr>
              <a:t>Bart van der Lek, </a:t>
            </a:r>
            <a:r>
              <a:rPr lang="sr-Latn-RS" i="1" dirty="0" smtClean="0">
                <a:latin typeface="Calibri" pitchFamily="34" charset="0"/>
              </a:rPr>
              <a:t>Kompozicija 1917 no. 7</a:t>
            </a:r>
            <a:r>
              <a:rPr lang="sr-Latn-RS" dirty="0" smtClean="0">
                <a:latin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</a:rPr>
              <a:t>1917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http://www.snap-dragon.com/_private/PM/B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5341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67" name="Rectangle 2"/>
          <p:cNvSpPr>
            <a:spLocks noChangeArrowheads="1"/>
          </p:cNvSpPr>
          <p:nvPr/>
        </p:nvSpPr>
        <p:spPr bwMode="auto">
          <a:xfrm>
            <a:off x="2514600" y="152400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RS" dirty="0" smtClean="0">
                <a:latin typeface="Calibri" pitchFamily="34" charset="0"/>
              </a:rPr>
              <a:t>Pit Mondrijan,</a:t>
            </a:r>
            <a:r>
              <a:rPr lang="sr-Latn-RS" i="1" dirty="0" smtClean="0">
                <a:latin typeface="Calibri" pitchFamily="34" charset="0"/>
              </a:rPr>
              <a:t> Kompozicija sa bojenim plohama 4</a:t>
            </a:r>
            <a:r>
              <a:rPr lang="en-US" i="1" dirty="0" smtClean="0">
                <a:latin typeface="Calibri" pitchFamily="34" charset="0"/>
              </a:rPr>
              <a:t>, </a:t>
            </a:r>
            <a:r>
              <a:rPr lang="en-US" i="1" dirty="0">
                <a:latin typeface="Calibri" pitchFamily="34" charset="0"/>
              </a:rPr>
              <a:t>1917</a:t>
            </a:r>
            <a:r>
              <a:rPr lang="en-US" dirty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, ulje na platnu, </a:t>
            </a:r>
            <a:r>
              <a:rPr lang="en-US" dirty="0" smtClean="0">
                <a:latin typeface="Calibri" pitchFamily="34" charset="0"/>
              </a:rPr>
              <a:t>48x61 </a:t>
            </a:r>
            <a:r>
              <a:rPr lang="en-US" dirty="0">
                <a:latin typeface="Calibri" pitchFamily="34" charset="0"/>
              </a:rPr>
              <a:t>cm</a:t>
            </a:r>
            <a:br>
              <a:rPr lang="en-US" dirty="0">
                <a:latin typeface="Calibri" pitchFamily="34" charset="0"/>
              </a:rPr>
            </a:br>
            <a:r>
              <a:rPr lang="sr-Latn-RS" dirty="0" smtClean="0">
                <a:latin typeface="Calibri" pitchFamily="34" charset="0"/>
              </a:rPr>
              <a:t>privatna kolekcija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685800" y="3048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Bart van </a:t>
            </a:r>
            <a:r>
              <a:rPr lang="en-US" dirty="0" err="1">
                <a:latin typeface="Calibri" pitchFamily="34" charset="0"/>
              </a:rPr>
              <a:t>der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Leck</a:t>
            </a:r>
            <a:r>
              <a:rPr lang="en-US" dirty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,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i="1" dirty="0" smtClean="0">
                <a:latin typeface="Calibri" pitchFamily="34" charset="0"/>
              </a:rPr>
              <a:t>Kompozicija 1917 no. 3 (Izlazak iz fabrike)</a:t>
            </a:r>
            <a:r>
              <a:rPr lang="sr-Latn-RS" dirty="0" smtClean="0">
                <a:latin typeface="Calibri" pitchFamily="34" charset="0"/>
              </a:rPr>
              <a:t>, ulje na platnu,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1917 </a:t>
            </a:r>
            <a:r>
              <a:rPr lang="sr-Latn-RS" dirty="0" smtClean="0">
                <a:latin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 err="1" smtClean="0">
                <a:latin typeface="Calibri" pitchFamily="34" charset="0"/>
              </a:rPr>
              <a:t>Kröller-Müller</a:t>
            </a:r>
            <a:r>
              <a:rPr lang="en-US" dirty="0" smtClean="0">
                <a:latin typeface="Calibri" pitchFamily="34" charset="0"/>
              </a:rPr>
              <a:t> Museum 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3555" name="Picture 2" descr="http://kmm.nl/images/kopieren-van-beeldmateriaal-verbode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kmm.nl/routeplanner/images/450/KM%20109.5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430338"/>
            <a:ext cx="4953000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sz="4000" dirty="0"/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sr-Latn-CS" sz="2000" dirty="0">
                <a:latin typeface="Calibri" pitchFamily="34" charset="0"/>
              </a:rPr>
              <a:t>De Stijl nije bila homogena ‘grupa’; nije bio ni umetnička škola kao Bauhaus</a:t>
            </a:r>
          </a:p>
          <a:p>
            <a:r>
              <a:rPr lang="sr-Latn-CS" sz="2000" dirty="0">
                <a:latin typeface="Calibri" pitchFamily="34" charset="0"/>
              </a:rPr>
              <a:t>To je bio pre kolektivni projekat koji je okupio slikare, skulptore, arhitekte, dizajnere: </a:t>
            </a:r>
            <a:r>
              <a:rPr lang="pl-PL" sz="2000" dirty="0">
                <a:latin typeface="Calibri" pitchFamily="34" charset="0"/>
              </a:rPr>
              <a:t>Tea van </a:t>
            </a:r>
            <a:r>
              <a:rPr lang="pl-PL" sz="2000" dirty="0" smtClean="0">
                <a:latin typeface="Calibri" pitchFamily="34" charset="0"/>
              </a:rPr>
              <a:t>Dusburga (</a:t>
            </a:r>
            <a:r>
              <a:rPr lang="en-US" sz="2000" dirty="0" smtClean="0">
                <a:latin typeface="Calibri" pitchFamily="34" charset="0"/>
              </a:rPr>
              <a:t>Theo van </a:t>
            </a:r>
            <a:r>
              <a:rPr lang="en-US" sz="2000" dirty="0" err="1" smtClean="0">
                <a:latin typeface="Calibri" pitchFamily="34" charset="0"/>
              </a:rPr>
              <a:t>Doesburg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1883-1931</a:t>
            </a:r>
            <a:r>
              <a:rPr lang="pl-PL" sz="2000" dirty="0">
                <a:latin typeface="Calibri" pitchFamily="34" charset="0"/>
              </a:rPr>
              <a:t>) koji je ujedno bio glavni organizator i promoter pokreta; Barta Van Der Leka </a:t>
            </a:r>
            <a:r>
              <a:rPr lang="pl-PL" sz="2000" dirty="0" smtClean="0">
                <a:latin typeface="Calibri" pitchFamily="34" charset="0"/>
              </a:rPr>
              <a:t>(</a:t>
            </a:r>
            <a:r>
              <a:rPr lang="en-US" sz="2000" dirty="0" smtClean="0">
                <a:latin typeface="Calibri" pitchFamily="34" charset="0"/>
              </a:rPr>
              <a:t>Bart van </a:t>
            </a:r>
            <a:r>
              <a:rPr lang="en-US" sz="2000" dirty="0" err="1" smtClean="0">
                <a:latin typeface="Calibri" pitchFamily="34" charset="0"/>
              </a:rPr>
              <a:t>der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Leck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1876-1958</a:t>
            </a:r>
            <a:r>
              <a:rPr lang="pl-PL" sz="2000" dirty="0">
                <a:latin typeface="Calibri" pitchFamily="34" charset="0"/>
              </a:rPr>
              <a:t>); Pita Mondrijana </a:t>
            </a:r>
            <a:r>
              <a:rPr lang="pl-PL" sz="2000" dirty="0" smtClean="0">
                <a:latin typeface="Calibri" pitchFamily="34" charset="0"/>
              </a:rPr>
              <a:t>(Piet Mondrian 1872-1944</a:t>
            </a:r>
            <a:r>
              <a:rPr lang="pl-PL" sz="2000" dirty="0">
                <a:latin typeface="Calibri" pitchFamily="34" charset="0"/>
              </a:rPr>
              <a:t>); Vilmoša Husara </a:t>
            </a:r>
            <a:r>
              <a:rPr lang="pl-PL" sz="2000" dirty="0" smtClean="0">
                <a:latin typeface="Calibri" pitchFamily="34" charset="0"/>
              </a:rPr>
              <a:t>(</a:t>
            </a:r>
            <a:r>
              <a:rPr lang="en-US" sz="2000" dirty="0" err="1" smtClean="0">
                <a:latin typeface="Calibri" pitchFamily="34" charset="0"/>
              </a:rPr>
              <a:t>Vilmos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Huszár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1884-1960</a:t>
            </a:r>
            <a:r>
              <a:rPr lang="pl-PL" sz="2000" dirty="0">
                <a:latin typeface="Calibri" pitchFamily="34" charset="0"/>
              </a:rPr>
              <a:t>); Žorža Vantongerloa </a:t>
            </a:r>
            <a:r>
              <a:rPr lang="pl-PL" sz="2000" dirty="0" smtClean="0">
                <a:latin typeface="Calibri" pitchFamily="34" charset="0"/>
              </a:rPr>
              <a:t>(</a:t>
            </a:r>
            <a:r>
              <a:rPr lang="en-US" sz="2000" dirty="0" smtClean="0">
                <a:latin typeface="Calibri" pitchFamily="34" charset="0"/>
              </a:rPr>
              <a:t>Georges </a:t>
            </a:r>
            <a:r>
              <a:rPr lang="en-US" sz="2000" dirty="0" err="1" smtClean="0">
                <a:latin typeface="Calibri" pitchFamily="34" charset="0"/>
              </a:rPr>
              <a:t>Vantongerloo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1886—1965</a:t>
            </a:r>
            <a:r>
              <a:rPr lang="pl-PL" sz="2000" dirty="0">
                <a:latin typeface="Calibri" pitchFamily="34" charset="0"/>
              </a:rPr>
              <a:t>); Gerita Ritvelda </a:t>
            </a:r>
            <a:r>
              <a:rPr lang="pl-PL" sz="2000" dirty="0" smtClean="0">
                <a:latin typeface="Calibri" pitchFamily="34" charset="0"/>
              </a:rPr>
              <a:t>(</a:t>
            </a:r>
            <a:r>
              <a:rPr lang="en-US" sz="2000" dirty="0" err="1" smtClean="0">
                <a:latin typeface="Calibri" pitchFamily="34" charset="0"/>
              </a:rPr>
              <a:t>Gerrit</a:t>
            </a:r>
            <a:r>
              <a:rPr lang="en-US" sz="2000" dirty="0" smtClean="0">
                <a:latin typeface="Calibri" pitchFamily="34" charset="0"/>
              </a:rPr>
              <a:t> Thomas </a:t>
            </a:r>
            <a:r>
              <a:rPr lang="en-US" sz="2000" dirty="0" err="1" smtClean="0">
                <a:latin typeface="Calibri" pitchFamily="34" charset="0"/>
              </a:rPr>
              <a:t>Rietveld</a:t>
            </a:r>
            <a:r>
              <a:rPr lang="en-US" sz="2000" b="1" dirty="0" smtClean="0"/>
              <a:t> </a:t>
            </a:r>
            <a:r>
              <a:rPr lang="pl-PL" sz="2000" dirty="0" smtClean="0">
                <a:latin typeface="Calibri" pitchFamily="34" charset="0"/>
              </a:rPr>
              <a:t>1888-1964</a:t>
            </a:r>
            <a:r>
              <a:rPr lang="pl-PL" sz="2000" dirty="0">
                <a:latin typeface="Calibri" pitchFamily="34" charset="0"/>
              </a:rPr>
              <a:t>) i J.J.P. Uda </a:t>
            </a:r>
            <a:r>
              <a:rPr lang="pl-PL" sz="2000" dirty="0" smtClean="0">
                <a:latin typeface="Calibri" pitchFamily="34" charset="0"/>
              </a:rPr>
              <a:t>(</a:t>
            </a:r>
            <a:r>
              <a:rPr lang="en-US" sz="2000" dirty="0" smtClean="0">
                <a:latin typeface="Calibri" pitchFamily="34" charset="0"/>
              </a:rPr>
              <a:t>J. J. P. </a:t>
            </a:r>
            <a:r>
              <a:rPr lang="en-US" sz="2000" dirty="0" err="1" smtClean="0">
                <a:latin typeface="Calibri" pitchFamily="34" charset="0"/>
              </a:rPr>
              <a:t>Oud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</a:rPr>
              <a:t>1890-1963</a:t>
            </a:r>
            <a:r>
              <a:rPr lang="pl-PL" sz="2000" dirty="0">
                <a:latin typeface="Calibri" pitchFamily="34" charset="0"/>
              </a:rPr>
              <a:t>), Roberta van’t Hofa </a:t>
            </a:r>
            <a:r>
              <a:rPr lang="pl-PL" sz="2000" dirty="0" smtClean="0">
                <a:latin typeface="Calibri" pitchFamily="34" charset="0"/>
              </a:rPr>
              <a:t>(</a:t>
            </a:r>
            <a:r>
              <a:rPr lang="en-US" sz="2000" dirty="0" smtClean="0">
                <a:latin typeface="Calibri" pitchFamily="34" charset="0"/>
              </a:rPr>
              <a:t>Robert van 't Hoff </a:t>
            </a:r>
            <a:r>
              <a:rPr lang="pl-PL" sz="2000" dirty="0" smtClean="0">
                <a:latin typeface="Calibri" pitchFamily="34" charset="0"/>
              </a:rPr>
              <a:t>1887-1979</a:t>
            </a:r>
            <a:r>
              <a:rPr lang="pl-PL" sz="2000" dirty="0">
                <a:latin typeface="Calibri" pitchFamily="34" charset="0"/>
              </a:rPr>
              <a:t>) i Jana Vilsa </a:t>
            </a:r>
            <a:r>
              <a:rPr lang="pl-PL" sz="2000" dirty="0" smtClean="0">
                <a:latin typeface="Calibri" pitchFamily="34" charset="0"/>
              </a:rPr>
              <a:t>(</a:t>
            </a:r>
            <a:r>
              <a:rPr lang="en-US" sz="2000" dirty="0" smtClean="0">
                <a:latin typeface="Calibri" pitchFamily="34" charset="0"/>
              </a:rPr>
              <a:t>Jan </a:t>
            </a:r>
            <a:r>
              <a:rPr lang="en-US" sz="2000" dirty="0" err="1" smtClean="0">
                <a:latin typeface="Calibri" pitchFamily="34" charset="0"/>
              </a:rPr>
              <a:t>Wils</a:t>
            </a:r>
            <a:r>
              <a:rPr lang="en-US" sz="2000" b="1" dirty="0" smtClean="0"/>
              <a:t> </a:t>
            </a:r>
            <a:r>
              <a:rPr lang="pl-PL" sz="2000" dirty="0" smtClean="0">
                <a:latin typeface="Calibri" pitchFamily="34" charset="0"/>
              </a:rPr>
              <a:t>1891-1972</a:t>
            </a:r>
            <a:r>
              <a:rPr lang="pl-PL" sz="2000" dirty="0">
                <a:latin typeface="Calibri" pitchFamily="34" charset="0"/>
              </a:rPr>
              <a:t>)</a:t>
            </a:r>
          </a:p>
          <a:p>
            <a:r>
              <a:rPr lang="sr-Latn-CS" sz="2000" dirty="0">
                <a:latin typeface="Calibri" pitchFamily="34" charset="0"/>
              </a:rPr>
              <a:t>Časopis De Stijl je predstavljao jezgro i glavni elemenat kontinuiteta</a:t>
            </a:r>
          </a:p>
          <a:p>
            <a:r>
              <a:rPr lang="pl-PL" sz="2000" dirty="0">
                <a:latin typeface="Calibri" pitchFamily="34" charset="0"/>
              </a:rPr>
              <a:t>Ova grupa je bila u stanju stalnog fluksa i recimo već tokom prve godine Bart van der Lek je istupio iz grupe, dok su drugi kao Ritveld ušli u grupu tokom sledećih godina kao zamene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990600" y="304800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RS" dirty="0" smtClean="0">
                <a:latin typeface="Calibri" pitchFamily="34" charset="0"/>
              </a:rPr>
              <a:t>Bart van der Lek, </a:t>
            </a:r>
            <a:r>
              <a:rPr lang="sr-Latn-RS" i="1" dirty="0" smtClean="0">
                <a:latin typeface="Calibri" pitchFamily="34" charset="0"/>
              </a:rPr>
              <a:t>Kompozicija 1917 no 4 (izlazak iz fabrike)</a:t>
            </a:r>
            <a:r>
              <a:rPr lang="sr-Latn-RS" dirty="0" smtClean="0">
                <a:latin typeface="Calibri" pitchFamily="34" charset="0"/>
              </a:rPr>
              <a:t>,</a:t>
            </a:r>
            <a:endParaRPr lang="en-US" dirty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1917</a:t>
            </a:r>
            <a:r>
              <a:rPr lang="sr-Latn-RS" dirty="0" smtClean="0">
                <a:latin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 err="1" smtClean="0">
                <a:latin typeface="Calibri" pitchFamily="34" charset="0"/>
              </a:rPr>
              <a:t>Kröller-Müller</a:t>
            </a:r>
            <a:r>
              <a:rPr lang="en-US" dirty="0" smtClean="0">
                <a:latin typeface="Calibri" pitchFamily="34" charset="0"/>
              </a:rPr>
              <a:t> Museum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4579" name="Picture 2" descr="http://www.kmm.nl/routeplanner/images/450/KM%20100.3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95400"/>
            <a:ext cx="5057775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4"/>
          <p:cNvSpPr>
            <a:spLocks noChangeArrowheads="1"/>
          </p:cNvSpPr>
          <p:nvPr/>
        </p:nvSpPr>
        <p:spPr bwMode="auto">
          <a:xfrm>
            <a:off x="228600" y="304800"/>
            <a:ext cx="2895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Latn-RS" dirty="0" smtClean="0">
                <a:latin typeface="Calibri" pitchFamily="34" charset="0"/>
              </a:rPr>
              <a:t>Pit Mondian</a:t>
            </a:r>
            <a:r>
              <a:rPr lang="sr-Latn-RS" i="1" dirty="0" smtClean="0">
                <a:latin typeface="Calibri" pitchFamily="34" charset="0"/>
              </a:rPr>
              <a:t>, Kompozicija u boji </a:t>
            </a:r>
            <a:r>
              <a:rPr lang="en-US" i="1" dirty="0" smtClean="0">
                <a:latin typeface="Calibri" pitchFamily="34" charset="0"/>
              </a:rPr>
              <a:t>A, </a:t>
            </a:r>
            <a:r>
              <a:rPr lang="en-US" i="1" dirty="0">
                <a:latin typeface="Calibri" pitchFamily="34" charset="0"/>
              </a:rPr>
              <a:t>1917</a:t>
            </a:r>
            <a:r>
              <a:rPr lang="en-US" dirty="0">
                <a:latin typeface="Calibri" pitchFamily="34" charset="0"/>
              </a:rPr>
              <a:t> </a:t>
            </a:r>
            <a:br>
              <a:rPr lang="en-US" dirty="0">
                <a:latin typeface="Calibri" pitchFamily="34" charset="0"/>
              </a:rPr>
            </a:br>
            <a:r>
              <a:rPr lang="sr-Latn-RS" dirty="0" smtClean="0">
                <a:latin typeface="Calibri" pitchFamily="34" charset="0"/>
              </a:rPr>
              <a:t>ulje na platnu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50.3x45.3 cm</a:t>
            </a:r>
            <a:br>
              <a:rPr lang="en-US" dirty="0">
                <a:latin typeface="Calibri" pitchFamily="34" charset="0"/>
              </a:rPr>
            </a:b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 err="1" smtClean="0">
                <a:latin typeface="Calibri" pitchFamily="34" charset="0"/>
              </a:rPr>
              <a:t>Kröller-Müller</a:t>
            </a:r>
            <a:r>
              <a:rPr lang="en-US" dirty="0" smtClean="0">
                <a:latin typeface="Calibri" pitchFamily="34" charset="0"/>
              </a:rPr>
              <a:t> Museum, </a:t>
            </a:r>
            <a:r>
              <a:rPr lang="en-US" dirty="0" err="1" smtClean="0">
                <a:latin typeface="Calibri" pitchFamily="34" charset="0"/>
              </a:rPr>
              <a:t>Otterlo</a:t>
            </a:r>
            <a:endParaRPr lang="sr-Latn-RS" dirty="0" smtClean="0">
              <a:latin typeface="Calibri" pitchFamily="34" charset="0"/>
            </a:endParaRPr>
          </a:p>
          <a:p>
            <a:pPr algn="r"/>
            <a:r>
              <a:rPr lang="en-US" dirty="0" smtClean="0">
                <a:latin typeface="Calibri" pitchFamily="34" charset="0"/>
                <a:hlinkClick r:id="rId2"/>
              </a:rPr>
              <a:t>https://krollermuller.nl/en/piet-mondriaan-composition-in-colour-a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37890" name="Picture 2" descr="https://krollermuller.nl/media/cache/collection_item_detail_small/media/collectionitempage/tmsImage/compositie-in-kleur-a-piet-mondriaan-48981-copyright-kroller-muller-muse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81000"/>
            <a:ext cx="513397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1447800" y="381000"/>
            <a:ext cx="617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Bart Van </a:t>
            </a:r>
            <a:r>
              <a:rPr lang="en-US" dirty="0" err="1">
                <a:latin typeface="Calibri" pitchFamily="34" charset="0"/>
              </a:rPr>
              <a:t>der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Leck</a:t>
            </a:r>
            <a:r>
              <a:rPr lang="en-US" dirty="0">
                <a:latin typeface="Calibri" pitchFamily="34" charset="0"/>
              </a:rPr>
              <a:t>, </a:t>
            </a:r>
            <a:r>
              <a:rPr lang="sr-Latn-RS" i="1" dirty="0" smtClean="0">
                <a:latin typeface="Calibri" pitchFamily="34" charset="0"/>
              </a:rPr>
              <a:t>Kompozicija 1916 ,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No. 4 </a:t>
            </a:r>
            <a:r>
              <a:rPr lang="en-US" i="1" dirty="0" smtClean="0">
                <a:latin typeface="Calibri" pitchFamily="34" charset="0"/>
              </a:rPr>
              <a:t>(</a:t>
            </a:r>
            <a:r>
              <a:rPr lang="sr-Latn-RS" i="1" dirty="0" smtClean="0">
                <a:latin typeface="Calibri" pitchFamily="34" charset="0"/>
              </a:rPr>
              <a:t>Rudnik</a:t>
            </a:r>
            <a:r>
              <a:rPr lang="en-US" i="1" dirty="0" smtClean="0">
                <a:latin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</a:rPr>
              <a:t>, 1916</a:t>
            </a:r>
            <a:r>
              <a:rPr lang="sr-Latn-RS" dirty="0" smtClean="0">
                <a:latin typeface="Calibri" pitchFamily="34" charset="0"/>
              </a:rPr>
              <a:t>,</a:t>
            </a:r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r>
              <a:rPr lang="sr-Latn-RS" dirty="0" smtClean="0">
                <a:latin typeface="Calibri" pitchFamily="34" charset="0"/>
              </a:rPr>
              <a:t>ulje na platnu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113 x 222 cm</a:t>
            </a:r>
            <a:br>
              <a:rPr lang="en-US" dirty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Kröller-Müller</a:t>
            </a:r>
            <a:r>
              <a:rPr lang="sr-Latn-RS" dirty="0" smtClean="0">
                <a:latin typeface="Calibri" pitchFamily="34" charset="0"/>
              </a:rPr>
              <a:t> Museum</a:t>
            </a:r>
            <a:r>
              <a:rPr lang="en-US" dirty="0" smtClean="0">
                <a:latin typeface="Calibri" pitchFamily="34" charset="0"/>
              </a:rPr>
              <a:t>, </a:t>
            </a:r>
            <a:r>
              <a:rPr lang="en-US" dirty="0" err="1" smtClean="0">
                <a:latin typeface="Calibri" pitchFamily="34" charset="0"/>
              </a:rPr>
              <a:t>Otterlo</a:t>
            </a:r>
            <a:endParaRPr lang="sr-Latn-RS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  <a:hlinkClick r:id="rId2"/>
              </a:rPr>
              <a:t>https://krollermuller.nl/en/page/1776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36866" name="Picture 2" descr="https://krollermuller.nl/media/cache/collection_item_detail_small/media/collectionitempage/tmsImage/compositie-1916-no.-4-bart-van-der-leck-47331-copyright-kroller-muller-muse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19275"/>
            <a:ext cx="7620000" cy="3895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krollermuller.nl/media/cache/collection_item_detail_small/media/collectionitempage/tmsImage/mijngang-bart-van-der-leck-47436-copyright-kroller-muller-muse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4114800" cy="4114800"/>
          </a:xfrm>
          <a:prstGeom prst="rect">
            <a:avLst/>
          </a:prstGeom>
          <a:noFill/>
        </p:spPr>
      </p:pic>
      <p:pic>
        <p:nvPicPr>
          <p:cNvPr id="71684" name="Picture 4" descr="https://krollermuller.nl/media/cache/collection_item_detail_small/media/collectionitempage/tmsImage/vervoerstechnieken-in-de-mijnen-bart-van-der-leck-47405-copyright-kroller-muller-muse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4138" y="0"/>
            <a:ext cx="5149862" cy="3276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447800" y="0"/>
            <a:ext cx="251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Latn-RS" sz="1600" dirty="0" smtClean="0">
                <a:latin typeface="Calibri" pitchFamily="34" charset="0"/>
              </a:rPr>
              <a:t>Bart van der Lek, </a:t>
            </a:r>
            <a:r>
              <a:rPr lang="en-US" sz="1600" i="1" dirty="0" smtClean="0">
                <a:latin typeface="Calibri" pitchFamily="34" charset="0"/>
              </a:rPr>
              <a:t>Transport </a:t>
            </a:r>
            <a:r>
              <a:rPr lang="sr-Latn-RS" sz="1600" i="1" dirty="0" smtClean="0">
                <a:latin typeface="Calibri" pitchFamily="34" charset="0"/>
              </a:rPr>
              <a:t>u rudnicima</a:t>
            </a:r>
            <a:r>
              <a:rPr lang="sr-Latn-RS" sz="1600" dirty="0" smtClean="0">
                <a:latin typeface="Calibri" pitchFamily="34" charset="0"/>
              </a:rPr>
              <a:t>, 1914, olovka na papiru, </a:t>
            </a:r>
            <a:r>
              <a:rPr lang="en-US" sz="1600" dirty="0" smtClean="0">
                <a:latin typeface="Calibri" pitchFamily="34" charset="0"/>
              </a:rPr>
              <a:t>The </a:t>
            </a:r>
            <a:r>
              <a:rPr lang="en-US" sz="1600" dirty="0" err="1" smtClean="0">
                <a:latin typeface="Calibri" pitchFamily="34" charset="0"/>
              </a:rPr>
              <a:t>Kröller-Müller</a:t>
            </a:r>
            <a:r>
              <a:rPr lang="en-US" sz="1600" dirty="0" smtClean="0">
                <a:latin typeface="Calibri" pitchFamily="34" charset="0"/>
              </a:rPr>
              <a:t> Museum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3429000"/>
            <a:ext cx="4724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dirty="0" smtClean="0">
                <a:latin typeface="Calibri" pitchFamily="34" charset="0"/>
              </a:rPr>
              <a:t>O istorijatu nastanka slike </a:t>
            </a:r>
            <a:r>
              <a:rPr lang="sr-Latn-RS" sz="1600" i="1" dirty="0" smtClean="0">
                <a:latin typeface="Calibri" pitchFamily="34" charset="0"/>
              </a:rPr>
              <a:t>Kompozicija 1916, no 4</a:t>
            </a:r>
            <a:r>
              <a:rPr lang="sr-Latn-RS" sz="1600" dirty="0" smtClean="0">
                <a:latin typeface="Calibri" pitchFamily="34" charset="0"/>
              </a:rPr>
              <a:t>, postupnim fazama apstrahovanja od prvih crteža nastalim po porudžbini </a:t>
            </a:r>
            <a:r>
              <a:rPr lang="en-US" sz="1600" dirty="0" err="1" smtClean="0">
                <a:latin typeface="Calibri" pitchFamily="34" charset="0"/>
              </a:rPr>
              <a:t>Müller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sr-Latn-RS" sz="1600" dirty="0" smtClean="0">
                <a:latin typeface="Calibri" pitchFamily="34" charset="0"/>
              </a:rPr>
              <a:t>&amp;Co (uspešnoj nemačkoj kompaniji za nabavku sirovina za tešku industriju) 1914. godine nastalih u rudnicima Španije i Alžira preko apstraktnih studija do slike iz 1916. godine i implicitno o kontekstu imperijalizma u okviru kojeg nastaju crteži i slika ali se i formira racionalno organizovan, mehanicistički, apstrahovan i utopistički likovni jezik, konsultovati:</a:t>
            </a:r>
            <a:endParaRPr lang="sr-Latn-RS" sz="1600" dirty="0" smtClean="0">
              <a:latin typeface="Calibri" pitchFamily="34" charset="0"/>
              <a:hlinkClick r:id="rId4"/>
            </a:endParaRPr>
          </a:p>
          <a:p>
            <a:r>
              <a:rPr lang="en-US" sz="1600" dirty="0" smtClean="0">
                <a:latin typeface="Calibri" pitchFamily="34" charset="0"/>
                <a:hlinkClick r:id="rId4"/>
              </a:rPr>
              <a:t>https://krollermuller.nl/en/search-the-collection/keywords=bart+van+der+leck+++the+mine#filters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828800"/>
            <a:ext cx="3429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dirty="0" smtClean="0">
                <a:latin typeface="Calibri" pitchFamily="34" charset="0"/>
              </a:rPr>
              <a:t>Bart van der Lek, </a:t>
            </a:r>
            <a:r>
              <a:rPr lang="sr-Latn-RS" sz="1600" i="1" dirty="0" smtClean="0">
                <a:latin typeface="Calibri" pitchFamily="34" charset="0"/>
              </a:rPr>
              <a:t>Ulazak u rudnik</a:t>
            </a:r>
            <a:r>
              <a:rPr lang="sr-Latn-RS" sz="1600" dirty="0" smtClean="0">
                <a:latin typeface="Calibri" pitchFamily="34" charset="0"/>
              </a:rPr>
              <a:t>, kreda i akvarel na papiru,</a:t>
            </a:r>
            <a:r>
              <a:rPr lang="en-US" sz="1600" dirty="0" smtClean="0">
                <a:latin typeface="Calibri" pitchFamily="34" charset="0"/>
              </a:rPr>
              <a:t>19,5 x 29,4 cm</a:t>
            </a:r>
            <a:r>
              <a:rPr lang="sr-Latn-RS" sz="1600" dirty="0" smtClean="0">
                <a:latin typeface="Calibri" pitchFamily="34" charset="0"/>
              </a:rPr>
              <a:t>, </a:t>
            </a:r>
            <a:r>
              <a:rPr lang="en-US" sz="1600" dirty="0" smtClean="0">
                <a:latin typeface="Calibri" pitchFamily="34" charset="0"/>
              </a:rPr>
              <a:t>The </a:t>
            </a:r>
            <a:r>
              <a:rPr lang="en-US" sz="1600" dirty="0" err="1" smtClean="0">
                <a:latin typeface="Calibri" pitchFamily="34" charset="0"/>
              </a:rPr>
              <a:t>Kröller-Müller</a:t>
            </a:r>
            <a:r>
              <a:rPr lang="en-US" sz="1600" dirty="0" smtClean="0">
                <a:latin typeface="Calibri" pitchFamily="34" charset="0"/>
              </a:rPr>
              <a:t> Museum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krollermuller.nl/media/cache/collection_item_detail_small/media/collectionitempage/tmsImage/compositie-1916-no.-4-studie-bart-van-der-leck-47774-copyright-kroller-muller-muse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6023864" cy="5867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324600" y="476071"/>
            <a:ext cx="251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Calibri" pitchFamily="34" charset="0"/>
              </a:rPr>
              <a:t>Bart van der Lek, </a:t>
            </a:r>
            <a:r>
              <a:rPr lang="sr-Latn-RS" i="1" dirty="0" smtClean="0">
                <a:latin typeface="Calibri" pitchFamily="34" charset="0"/>
              </a:rPr>
              <a:t>Kompozicija 1916 </a:t>
            </a:r>
            <a:r>
              <a:rPr lang="en-US" i="1" dirty="0" smtClean="0">
                <a:latin typeface="Calibri" pitchFamily="34" charset="0"/>
              </a:rPr>
              <a:t>no. 4 (</a:t>
            </a:r>
            <a:r>
              <a:rPr lang="en-US" i="1" dirty="0" err="1" smtClean="0">
                <a:latin typeface="Calibri" pitchFamily="34" charset="0"/>
              </a:rPr>
              <a:t>stu</a:t>
            </a:r>
            <a:r>
              <a:rPr lang="sr-Latn-RS" i="1" dirty="0" smtClean="0">
                <a:latin typeface="Calibri" pitchFamily="34" charset="0"/>
              </a:rPr>
              <a:t>dija</a:t>
            </a:r>
            <a:r>
              <a:rPr lang="en-US" i="1" dirty="0" smtClean="0">
                <a:latin typeface="Calibri" pitchFamily="34" charset="0"/>
              </a:rPr>
              <a:t>)</a:t>
            </a:r>
            <a:r>
              <a:rPr lang="sr-Latn-RS" dirty="0" smtClean="0">
                <a:latin typeface="Calibri" pitchFamily="34" charset="0"/>
              </a:rPr>
              <a:t>, gvaš na papiru,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122,5 x 125,5 cm</a:t>
            </a:r>
            <a:r>
              <a:rPr lang="sr-Latn-RS" dirty="0" smtClean="0">
                <a:latin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 err="1" smtClean="0">
                <a:latin typeface="Calibri" pitchFamily="34" charset="0"/>
              </a:rPr>
              <a:t>Kröller-Müller</a:t>
            </a:r>
            <a:r>
              <a:rPr lang="en-US" dirty="0" smtClean="0">
                <a:latin typeface="Calibri" pitchFamily="34" charset="0"/>
              </a:rPr>
              <a:t> Museum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krollermuller.nl/media/cache/collection_item_detail_small/media/collectionitempage/tmsImage/compositie-1916-no.-4-studie-bart-van-der-leck-47777-copyright-kroller-muller-muse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5524500" cy="571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867400" y="685800"/>
            <a:ext cx="3124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Calibri" pitchFamily="34" charset="0"/>
              </a:rPr>
              <a:t>Bart van der Lek, </a:t>
            </a:r>
            <a:r>
              <a:rPr lang="sr-Latn-RS" i="1" dirty="0" smtClean="0">
                <a:latin typeface="Calibri" pitchFamily="34" charset="0"/>
              </a:rPr>
              <a:t>Kompozicija </a:t>
            </a:r>
            <a:r>
              <a:rPr lang="en-US" i="1" dirty="0" smtClean="0">
                <a:latin typeface="Calibri" pitchFamily="34" charset="0"/>
              </a:rPr>
              <a:t>1916 no. 4 (</a:t>
            </a:r>
            <a:r>
              <a:rPr lang="en-US" i="1" dirty="0" err="1" smtClean="0">
                <a:latin typeface="Calibri" pitchFamily="34" charset="0"/>
              </a:rPr>
              <a:t>stu</a:t>
            </a:r>
            <a:r>
              <a:rPr lang="sr-Latn-RS" i="1" dirty="0" smtClean="0">
                <a:latin typeface="Calibri" pitchFamily="34" charset="0"/>
              </a:rPr>
              <a:t>dija</a:t>
            </a:r>
            <a:r>
              <a:rPr lang="en-US" i="1" dirty="0" smtClean="0">
                <a:latin typeface="Calibri" pitchFamily="34" charset="0"/>
              </a:rPr>
              <a:t>)</a:t>
            </a:r>
            <a:r>
              <a:rPr lang="sr-Latn-RS" dirty="0" smtClean="0">
                <a:latin typeface="Calibri" pitchFamily="34" charset="0"/>
              </a:rPr>
              <a:t>, gvaš na papiru,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126 x 122,5 cm</a:t>
            </a:r>
            <a:r>
              <a:rPr lang="sr-Latn-RS" dirty="0" smtClean="0">
                <a:latin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 err="1" smtClean="0">
                <a:latin typeface="Calibri" pitchFamily="34" charset="0"/>
              </a:rPr>
              <a:t>Kröller-Müller</a:t>
            </a:r>
            <a:r>
              <a:rPr lang="en-US" dirty="0" smtClean="0">
                <a:latin typeface="Calibri" pitchFamily="34" charset="0"/>
              </a:rPr>
              <a:t> Museum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krollermuller.nl/media/cache/collection_item_detail_small/media/collectionitempage/tmsImage/compositie-1916-no.-4-studie-bart-van-der-leck-47779-copyright-kroller-muller-muse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33725" cy="571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5791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https://krollermuller.nl/en/search-the-collection/keywords=bart+van+der+leck+++the+mine+composition+4+1916#filters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152400"/>
            <a:ext cx="266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dirty="0" smtClean="0">
                <a:latin typeface="Calibri" pitchFamily="34" charset="0"/>
              </a:rPr>
              <a:t>Bart van der Lek, </a:t>
            </a:r>
            <a:r>
              <a:rPr lang="sr-Latn-RS" sz="1600" i="1" dirty="0" smtClean="0">
                <a:latin typeface="Calibri" pitchFamily="34" charset="0"/>
              </a:rPr>
              <a:t>Kompozicija </a:t>
            </a:r>
            <a:r>
              <a:rPr lang="en-US" sz="1600" i="1" dirty="0" smtClean="0">
                <a:latin typeface="Calibri" pitchFamily="34" charset="0"/>
              </a:rPr>
              <a:t>1916 no. 4 (stud</a:t>
            </a:r>
            <a:r>
              <a:rPr lang="sr-Latn-RS" sz="1600" i="1" dirty="0" smtClean="0">
                <a:latin typeface="Calibri" pitchFamily="34" charset="0"/>
              </a:rPr>
              <a:t>ija</a:t>
            </a:r>
            <a:r>
              <a:rPr lang="en-US" sz="1600" i="1" dirty="0" smtClean="0">
                <a:latin typeface="Calibri" pitchFamily="34" charset="0"/>
              </a:rPr>
              <a:t>)</a:t>
            </a:r>
            <a:r>
              <a:rPr lang="sr-Latn-RS" sz="1600" dirty="0" smtClean="0">
                <a:latin typeface="Calibri" pitchFamily="34" charset="0"/>
              </a:rPr>
              <a:t>, gvaš na papiru,</a:t>
            </a:r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113,5 x 62,5 cm</a:t>
            </a:r>
            <a:r>
              <a:rPr lang="sr-Latn-RS" sz="1600" dirty="0" smtClean="0">
                <a:latin typeface="Calibri" pitchFamily="34" charset="0"/>
              </a:rPr>
              <a:t>, </a:t>
            </a:r>
            <a:r>
              <a:rPr lang="en-US" sz="1600" dirty="0" smtClean="0">
                <a:latin typeface="Calibri" pitchFamily="34" charset="0"/>
              </a:rPr>
              <a:t>The </a:t>
            </a:r>
            <a:r>
              <a:rPr lang="en-US" sz="1600" dirty="0" err="1" smtClean="0">
                <a:latin typeface="Calibri" pitchFamily="34" charset="0"/>
              </a:rPr>
              <a:t>Kröller-Müller</a:t>
            </a:r>
            <a:r>
              <a:rPr lang="en-US" sz="1600" dirty="0" smtClean="0">
                <a:latin typeface="Calibri" pitchFamily="34" charset="0"/>
              </a:rPr>
              <a:t> Museum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74756" name="Picture 4" descr="https://krollermuller.nl/media/cache/collection_item_detail_small/media/collectionitempage/tmsImage/compositie-1916-no.-4-studie-bart-van-der-leck-47780-copyright-kroller-muller-muse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25" y="0"/>
            <a:ext cx="3190875" cy="571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867400" y="5791200"/>
            <a:ext cx="312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Latn-RS" sz="1600" dirty="0" smtClean="0">
                <a:latin typeface="Calibri" pitchFamily="34" charset="0"/>
              </a:rPr>
              <a:t>Bart van der Lek, </a:t>
            </a:r>
            <a:r>
              <a:rPr lang="sr-Latn-RS" sz="1600" i="1" dirty="0" smtClean="0">
                <a:latin typeface="Calibri" pitchFamily="34" charset="0"/>
              </a:rPr>
              <a:t>Kompozicija</a:t>
            </a:r>
            <a:r>
              <a:rPr lang="en-US" sz="1600" i="1" dirty="0" smtClean="0">
                <a:latin typeface="Calibri" pitchFamily="34" charset="0"/>
              </a:rPr>
              <a:t> 1916 no. 4 (</a:t>
            </a:r>
            <a:r>
              <a:rPr lang="en-US" sz="1600" i="1" dirty="0" err="1" smtClean="0">
                <a:latin typeface="Calibri" pitchFamily="34" charset="0"/>
              </a:rPr>
              <a:t>stu</a:t>
            </a:r>
            <a:r>
              <a:rPr lang="sr-Latn-RS" sz="1600" i="1" dirty="0" smtClean="0">
                <a:latin typeface="Calibri" pitchFamily="34" charset="0"/>
              </a:rPr>
              <a:t>dija</a:t>
            </a:r>
            <a:r>
              <a:rPr lang="en-US" sz="1600" i="1" dirty="0" smtClean="0">
                <a:latin typeface="Calibri" pitchFamily="34" charset="0"/>
              </a:rPr>
              <a:t>)</a:t>
            </a:r>
            <a:r>
              <a:rPr lang="sr-Latn-RS" sz="1600" dirty="0" smtClean="0">
                <a:latin typeface="Calibri" pitchFamily="34" charset="0"/>
              </a:rPr>
              <a:t>, gvaš na papiru,</a:t>
            </a:r>
            <a:r>
              <a:rPr lang="en-US" sz="1600" dirty="0" smtClean="0">
                <a:latin typeface="Calibri" pitchFamily="34" charset="0"/>
              </a:rPr>
              <a:t>113,5 x 62,5 cm</a:t>
            </a:r>
            <a:r>
              <a:rPr lang="sr-Latn-RS" sz="1600" dirty="0" smtClean="0">
                <a:latin typeface="Calibri" pitchFamily="34" charset="0"/>
              </a:rPr>
              <a:t>, </a:t>
            </a:r>
            <a:r>
              <a:rPr lang="en-US" sz="1600" dirty="0" smtClean="0">
                <a:latin typeface="Calibri" pitchFamily="34" charset="0"/>
              </a:rPr>
              <a:t>The </a:t>
            </a:r>
            <a:r>
              <a:rPr lang="en-US" sz="1600" dirty="0" err="1" smtClean="0">
                <a:latin typeface="Calibri" pitchFamily="34" charset="0"/>
              </a:rPr>
              <a:t>Kröller-Müller</a:t>
            </a:r>
            <a:r>
              <a:rPr lang="en-US" sz="1600" dirty="0" smtClean="0">
                <a:latin typeface="Calibri" pitchFamily="34" charset="0"/>
              </a:rPr>
              <a:t> Museum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stedelijk.nl/assets/A%206064.jpg?w=740&amp;h=740&amp;mode=max&amp;404=backup%20title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066800"/>
            <a:ext cx="42291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838200" y="914400"/>
            <a:ext cx="2895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Bart van </a:t>
            </a:r>
            <a:r>
              <a:rPr lang="en-US" dirty="0" err="1">
                <a:latin typeface="Calibri" pitchFamily="34" charset="0"/>
              </a:rPr>
              <a:t>der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Leck</a:t>
            </a:r>
            <a:r>
              <a:rPr lang="sr-Latn-RS" i="1" dirty="0" smtClean="0">
                <a:latin typeface="Calibri" pitchFamily="34" charset="0"/>
              </a:rPr>
              <a:t>, Pijanica</a:t>
            </a:r>
            <a:r>
              <a:rPr lang="sr-Latn-RS" dirty="0" smtClean="0">
                <a:latin typeface="Calibri" pitchFamily="34" charset="0"/>
              </a:rPr>
              <a:t>,</a:t>
            </a:r>
            <a:r>
              <a:rPr lang="en-US" dirty="0" smtClean="0">
                <a:latin typeface="Calibri" pitchFamily="34" charset="0"/>
              </a:rPr>
              <a:t>  </a:t>
            </a:r>
            <a:r>
              <a:rPr lang="en-US" dirty="0">
                <a:latin typeface="Calibri" pitchFamily="34" charset="0"/>
              </a:rPr>
              <a:t>1919</a:t>
            </a:r>
            <a:r>
              <a:rPr lang="sr-Latn-CS" dirty="0">
                <a:latin typeface="Calibri" pitchFamily="34" charset="0"/>
              </a:rPr>
              <a:t>, </a:t>
            </a:r>
            <a:r>
              <a:rPr lang="sr-Latn-CS" dirty="0" smtClean="0">
                <a:latin typeface="Calibri" pitchFamily="34" charset="0"/>
              </a:rPr>
              <a:t>Stedelijk, </a:t>
            </a:r>
            <a:r>
              <a:rPr lang="sr-Latn-RS" dirty="0" smtClean="0">
                <a:latin typeface="Calibri" pitchFamily="34" charset="0"/>
              </a:rPr>
              <a:t>videti na </a:t>
            </a:r>
            <a:r>
              <a:rPr lang="en-US" dirty="0" smtClean="0">
                <a:latin typeface="Calibri" pitchFamily="34" charset="0"/>
                <a:hlinkClick r:id="rId3"/>
              </a:rPr>
              <a:t>https://www.stedelijk.nl/en/collection/8523-bart-van-der-leck-de-drinker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s://krollermuller.nl/media/cache/collection_item_detail_small/media/collectionitempage/tmsImage/stilleven-bart-van-der-leck-47588-copyright-kroller-muller-muse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543800" cy="571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90800" y="59346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Latn-RS" sz="1600" dirty="0" smtClean="0">
                <a:latin typeface="Calibri" pitchFamily="34" charset="0"/>
              </a:rPr>
              <a:t>Bart van der Lek, </a:t>
            </a:r>
            <a:r>
              <a:rPr lang="sr-Latn-RS" sz="1600" i="1" dirty="0" smtClean="0">
                <a:latin typeface="Calibri" pitchFamily="34" charset="0"/>
              </a:rPr>
              <a:t>Mrtva priroda</a:t>
            </a:r>
            <a:r>
              <a:rPr lang="sr-Latn-RS" sz="1600" dirty="0" smtClean="0">
                <a:latin typeface="Calibri" pitchFamily="34" charset="0"/>
              </a:rPr>
              <a:t>, 1921, ugljen i akvarel na papiru, </a:t>
            </a:r>
            <a:r>
              <a:rPr lang="en-US" sz="1600" dirty="0" smtClean="0">
                <a:latin typeface="Calibri" pitchFamily="34" charset="0"/>
              </a:rPr>
              <a:t>32,6 x 42,8 cm</a:t>
            </a:r>
            <a:r>
              <a:rPr lang="sr-Latn-RS" sz="1600" dirty="0" smtClean="0">
                <a:latin typeface="Calibri" pitchFamily="34" charset="0"/>
              </a:rPr>
              <a:t>, </a:t>
            </a:r>
            <a:r>
              <a:rPr lang="en-US" sz="1600" dirty="0" smtClean="0">
                <a:latin typeface="Calibri" pitchFamily="34" charset="0"/>
              </a:rPr>
              <a:t>The </a:t>
            </a:r>
            <a:r>
              <a:rPr lang="en-US" sz="1600" dirty="0" err="1" smtClean="0">
                <a:latin typeface="Calibri" pitchFamily="34" charset="0"/>
              </a:rPr>
              <a:t>Kröller-Müller</a:t>
            </a:r>
            <a:r>
              <a:rPr lang="en-US" sz="1600" dirty="0" smtClean="0">
                <a:latin typeface="Calibri" pitchFamily="34" charset="0"/>
              </a:rPr>
              <a:t> Museum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s://krollermuller.nl/media/cache/collection_item_detail_small/media/collectionitempage/tmsImage/stilleven-bart-van-der-leck-47743-copyright-kroller-muller-muse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4591050" cy="571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562600" y="5181600"/>
            <a:ext cx="2667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Calibri" pitchFamily="34" charset="0"/>
              </a:rPr>
              <a:t>Bart van der Lek, </a:t>
            </a:r>
            <a:r>
              <a:rPr lang="sr-Latn-RS" i="1" dirty="0" smtClean="0">
                <a:latin typeface="Calibri" pitchFamily="34" charset="0"/>
              </a:rPr>
              <a:t>Mrtva priroda</a:t>
            </a:r>
            <a:r>
              <a:rPr lang="sr-Latn-RS" dirty="0" smtClean="0">
                <a:latin typeface="Calibri" pitchFamily="34" charset="0"/>
              </a:rPr>
              <a:t>, 1922, ulje na platnu,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40,1 x 32,4 cm</a:t>
            </a:r>
            <a:r>
              <a:rPr lang="sr-Latn-RS" dirty="0" smtClean="0">
                <a:latin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 err="1" smtClean="0">
                <a:latin typeface="Calibri" pitchFamily="34" charset="0"/>
              </a:rPr>
              <a:t>Kröller-Müller</a:t>
            </a:r>
            <a:r>
              <a:rPr lang="en-US" dirty="0" smtClean="0">
                <a:latin typeface="Calibri" pitchFamily="34" charset="0"/>
              </a:rPr>
              <a:t> Museum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/>
            <a:r>
              <a:rPr lang="en-US"/>
              <a:t>Estetski i programski razvoj De Stijla može se podeliti u tri faze: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prva faza: 1916-1921 – formativna i u suštini koncentrisana u Holandiji </a:t>
            </a:r>
            <a:endParaRPr lang="sr-Latn-CS"/>
          </a:p>
          <a:p>
            <a:pPr marL="609600" indent="-609600">
              <a:buFontTx/>
              <a:buNone/>
            </a:pPr>
            <a:r>
              <a:rPr lang="sr-Latn-CS"/>
              <a:t>2. </a:t>
            </a:r>
            <a:r>
              <a:rPr lang="en-US"/>
              <a:t>druga faza: 1921-1925 – period zrelosti i internacionalnog širenja;</a:t>
            </a:r>
          </a:p>
          <a:p>
            <a:pPr marL="609600" indent="-609600">
              <a:buFontTx/>
              <a:buNone/>
            </a:pPr>
            <a:r>
              <a:rPr lang="sr-Latn-CS"/>
              <a:t>3. </a:t>
            </a:r>
            <a:r>
              <a:rPr lang="en-US"/>
              <a:t>treća faza: 1925-1931 – period transformacije i konačne dezintegracije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s://krollermuller.nl/media/cache/collection_item_detail_small/media/collectionitempage/tmsImage/zaaier-bart-van-der-leck-47595-copyright-kroller-muller-muse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8600"/>
            <a:ext cx="4429125" cy="571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59508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1600" dirty="0" smtClean="0">
                <a:latin typeface="Calibri" pitchFamily="34" charset="0"/>
              </a:rPr>
              <a:t>Bart van der Lek, </a:t>
            </a:r>
            <a:r>
              <a:rPr lang="sr-Latn-RS" sz="1600" i="1" dirty="0" smtClean="0">
                <a:latin typeface="Calibri" pitchFamily="34" charset="0"/>
              </a:rPr>
              <a:t>Sejač</a:t>
            </a:r>
            <a:r>
              <a:rPr lang="sr-Latn-RS" sz="1600" dirty="0" smtClean="0">
                <a:latin typeface="Calibri" pitchFamily="34" charset="0"/>
              </a:rPr>
              <a:t>, 1921</a:t>
            </a:r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U</a:t>
            </a:r>
            <a:r>
              <a:rPr lang="sr-Latn-RS" sz="1600" dirty="0" smtClean="0">
                <a:latin typeface="Calibri" pitchFamily="34" charset="0"/>
              </a:rPr>
              <a:t>gljen na papiru, </a:t>
            </a:r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42,5 x 32,3 cm</a:t>
            </a:r>
            <a:r>
              <a:rPr lang="sr-Latn-RS" sz="1600" dirty="0" smtClean="0">
                <a:latin typeface="Calibri" pitchFamily="34" charset="0"/>
              </a:rPr>
              <a:t>, </a:t>
            </a:r>
            <a:r>
              <a:rPr lang="en-US" sz="1600" dirty="0" smtClean="0">
                <a:latin typeface="Calibri" pitchFamily="34" charset="0"/>
              </a:rPr>
              <a:t>The </a:t>
            </a:r>
            <a:r>
              <a:rPr lang="en-US" sz="1600" dirty="0" err="1" smtClean="0">
                <a:latin typeface="Calibri" pitchFamily="34" charset="0"/>
              </a:rPr>
              <a:t>Kröller-Müller</a:t>
            </a:r>
            <a:r>
              <a:rPr lang="en-US" sz="1600" dirty="0" smtClean="0">
                <a:latin typeface="Calibri" pitchFamily="34" charset="0"/>
              </a:rPr>
              <a:t> Museum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78852" name="Picture 4" descr="https://krollermuller.nl/media/cache/collection_item_detail_small/media/collectionitempage/tmsImage/zaaier-bart-van-der-leck-47596-copyright-kroller-muller-muse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"/>
            <a:ext cx="4467225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48200" y="5934670"/>
            <a:ext cx="449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Latn-RS" sz="1600" dirty="0" smtClean="0">
                <a:latin typeface="Calibri" pitchFamily="34" charset="0"/>
              </a:rPr>
              <a:t>Bart van der Lek, </a:t>
            </a:r>
            <a:r>
              <a:rPr lang="sr-Latn-RS" sz="1600" i="1" dirty="0" smtClean="0">
                <a:latin typeface="Calibri" pitchFamily="34" charset="0"/>
              </a:rPr>
              <a:t>Sejač</a:t>
            </a:r>
            <a:r>
              <a:rPr lang="sr-Latn-RS" sz="1600" dirty="0" smtClean="0">
                <a:latin typeface="Calibri" pitchFamily="34" charset="0"/>
              </a:rPr>
              <a:t>, 1921</a:t>
            </a:r>
            <a:endParaRPr lang="en-US" sz="1600" dirty="0" smtClean="0">
              <a:latin typeface="Calibri" pitchFamily="34" charset="0"/>
            </a:endParaRPr>
          </a:p>
          <a:p>
            <a:pPr algn="r"/>
            <a:r>
              <a:rPr lang="en-US" sz="1600" dirty="0" smtClean="0">
                <a:latin typeface="Calibri" pitchFamily="34" charset="0"/>
              </a:rPr>
              <a:t>U</a:t>
            </a:r>
            <a:r>
              <a:rPr lang="sr-Latn-RS" sz="1600" dirty="0" smtClean="0">
                <a:latin typeface="Calibri" pitchFamily="34" charset="0"/>
              </a:rPr>
              <a:t>gljen na papiru, </a:t>
            </a:r>
            <a:endParaRPr lang="en-US" sz="1600" dirty="0" smtClean="0">
              <a:latin typeface="Calibri" pitchFamily="34" charset="0"/>
            </a:endParaRPr>
          </a:p>
          <a:p>
            <a:pPr algn="r"/>
            <a:r>
              <a:rPr lang="en-US" sz="1600" dirty="0" smtClean="0">
                <a:latin typeface="Calibri" pitchFamily="34" charset="0"/>
              </a:rPr>
              <a:t>42,6 x 32,6 cm</a:t>
            </a:r>
            <a:r>
              <a:rPr lang="sr-Latn-RS" sz="1600" dirty="0" smtClean="0">
                <a:latin typeface="Calibri" pitchFamily="34" charset="0"/>
              </a:rPr>
              <a:t>, </a:t>
            </a:r>
            <a:r>
              <a:rPr lang="en-US" sz="1600" dirty="0" smtClean="0">
                <a:latin typeface="Calibri" pitchFamily="34" charset="0"/>
              </a:rPr>
              <a:t>The </a:t>
            </a:r>
            <a:r>
              <a:rPr lang="en-US" sz="1600" dirty="0" err="1" smtClean="0">
                <a:latin typeface="Calibri" pitchFamily="34" charset="0"/>
              </a:rPr>
              <a:t>Kröller-Müller</a:t>
            </a:r>
            <a:r>
              <a:rPr lang="en-US" sz="1600" dirty="0" smtClean="0">
                <a:latin typeface="Calibri" pitchFamily="34" charset="0"/>
              </a:rPr>
              <a:t> Museum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s://krollermuller.nl/media/cache/collection_item_detail_small/media/collectionitempage/tmsImage/zaaier-bart-van-der-leck-47740-copyright-kroller-muller-muse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4305300" cy="571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181600" y="525780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Calibri" pitchFamily="34" charset="0"/>
              </a:rPr>
              <a:t>Bart van der Lek, </a:t>
            </a:r>
            <a:r>
              <a:rPr lang="sr-Latn-RS" i="1" dirty="0" smtClean="0">
                <a:latin typeface="Calibri" pitchFamily="34" charset="0"/>
              </a:rPr>
              <a:t>Sejač</a:t>
            </a:r>
            <a:r>
              <a:rPr lang="sr-Latn-RS" dirty="0" smtClean="0">
                <a:latin typeface="Calibri" pitchFamily="34" charset="0"/>
              </a:rPr>
              <a:t>, 1921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U</a:t>
            </a:r>
            <a:r>
              <a:rPr lang="sr-Latn-RS" dirty="0" smtClean="0">
                <a:latin typeface="Calibri" pitchFamily="34" charset="0"/>
              </a:rPr>
              <a:t>lje na platnu,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42,5 × 32,9 cm</a:t>
            </a:r>
            <a:r>
              <a:rPr lang="sr-Latn-RS" dirty="0" smtClean="0">
                <a:latin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 err="1" smtClean="0">
                <a:latin typeface="Calibri" pitchFamily="34" charset="0"/>
              </a:rPr>
              <a:t>Kröller-Müller</a:t>
            </a:r>
            <a:r>
              <a:rPr lang="en-US" dirty="0" smtClean="0">
                <a:latin typeface="Calibri" pitchFamily="34" charset="0"/>
              </a:rPr>
              <a:t> Museum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://www.kunstexpert.com/images/kunstexpert/1522_bart-van-der-leck.-eendjes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6200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pload.wikimedia.org/wikipedia/commons/9/91/Vilmos_Husz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28600"/>
            <a:ext cx="504348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52400" y="4572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latin typeface="Calibri" pitchFamily="34" charset="0"/>
              </a:rPr>
              <a:t>Vilmoš Husar (1884-1960) 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of Compositie (hamer en zaag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371600"/>
            <a:ext cx="58674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152400"/>
            <a:ext cx="320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Latn-CS" dirty="0" smtClean="0">
                <a:latin typeface="Calibri" pitchFamily="34" charset="0"/>
              </a:rPr>
              <a:t>Vilmoš Husar, </a:t>
            </a:r>
            <a:r>
              <a:rPr lang="sr-Latn-CS" i="1" dirty="0" smtClean="0">
                <a:latin typeface="Calibri" pitchFamily="34" charset="0"/>
              </a:rPr>
              <a:t>Mrtva </a:t>
            </a:r>
            <a:r>
              <a:rPr lang="sr-Latn-CS" i="1" dirty="0">
                <a:latin typeface="Calibri" pitchFamily="34" charset="0"/>
              </a:rPr>
              <a:t>priroda, Kompozicija (čekić i testera</a:t>
            </a:r>
            <a:r>
              <a:rPr lang="sr-Latn-CS" i="1" dirty="0" smtClean="0">
                <a:latin typeface="Calibri" pitchFamily="34" charset="0"/>
              </a:rPr>
              <a:t>), </a:t>
            </a:r>
            <a:endParaRPr lang="nl-NL" i="1" dirty="0">
              <a:latin typeface="Calibri" pitchFamily="34" charset="0"/>
            </a:endParaRPr>
          </a:p>
          <a:p>
            <a:pPr algn="r"/>
            <a:r>
              <a:rPr lang="nl-NL" dirty="0">
                <a:latin typeface="Calibri" pitchFamily="34" charset="0"/>
              </a:rPr>
              <a:t>circa 1917</a:t>
            </a:r>
          </a:p>
          <a:p>
            <a:pPr algn="r"/>
            <a:r>
              <a:rPr lang="nl-NL" dirty="0">
                <a:latin typeface="Calibri" pitchFamily="34" charset="0"/>
              </a:rPr>
              <a:t>42 </a:t>
            </a:r>
            <a:r>
              <a:rPr lang="sr-Latn-CS" dirty="0">
                <a:latin typeface="Calibri" pitchFamily="34" charset="0"/>
              </a:rPr>
              <a:t>x </a:t>
            </a:r>
            <a:r>
              <a:rPr lang="nl-NL" dirty="0">
                <a:latin typeface="Calibri" pitchFamily="34" charset="0"/>
              </a:rPr>
              <a:t>53 cm</a:t>
            </a:r>
          </a:p>
          <a:p>
            <a:pPr algn="r"/>
            <a:r>
              <a:rPr lang="en-US" dirty="0" smtClean="0">
                <a:latin typeface="Calibri" pitchFamily="34" charset="0"/>
              </a:rPr>
              <a:t>U</a:t>
            </a:r>
            <a:r>
              <a:rPr lang="sr-Latn-RS" dirty="0" smtClean="0">
                <a:latin typeface="Calibri" pitchFamily="34" charset="0"/>
              </a:rPr>
              <a:t>lje na platnu,</a:t>
            </a:r>
            <a:endParaRPr lang="nl-NL" dirty="0">
              <a:latin typeface="Calibri" pitchFamily="34" charset="0"/>
            </a:endParaRPr>
          </a:p>
          <a:p>
            <a:pPr algn="r"/>
            <a:r>
              <a:rPr lang="nl-NL" dirty="0">
                <a:latin typeface="Calibri" pitchFamily="34" charset="0"/>
              </a:rPr>
              <a:t>Gemeentemuseum Den </a:t>
            </a:r>
            <a:r>
              <a:rPr lang="nl-NL" dirty="0" smtClean="0">
                <a:latin typeface="Calibri" pitchFamily="34" charset="0"/>
              </a:rPr>
              <a:t>Haag</a:t>
            </a:r>
            <a:endParaRPr lang="nl-NL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1.bp.blogspot.com/-1B4850TaH5Y/UWO7TRs3oUI/AAAAAAAAAiE/Jl70kDXolpw/s1600/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0"/>
            <a:ext cx="54102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609600" y="304800"/>
            <a:ext cx="2895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Latn-RS" dirty="0" smtClean="0">
                <a:latin typeface="Calibri" pitchFamily="34" charset="0"/>
              </a:rPr>
              <a:t>Vilmoš Husar, </a:t>
            </a:r>
            <a:r>
              <a:rPr lang="sr-Latn-RS" i="1" dirty="0" smtClean="0">
                <a:latin typeface="Calibri" pitchFamily="34" charset="0"/>
              </a:rPr>
              <a:t>Kompozicija u sivom</a:t>
            </a:r>
            <a:r>
              <a:rPr lang="sr-Latn-RS" dirty="0" smtClean="0">
                <a:latin typeface="Calibri" pitchFamily="34" charset="0"/>
              </a:rPr>
              <a:t>,</a:t>
            </a:r>
            <a:r>
              <a:rPr lang="nl-NL" dirty="0" smtClean="0">
                <a:latin typeface="Calibri" pitchFamily="34" charset="0"/>
              </a:rPr>
              <a:t> 1918</a:t>
            </a:r>
            <a:r>
              <a:rPr lang="sr-Latn-RS" dirty="0" smtClean="0">
                <a:latin typeface="Calibri" pitchFamily="34" charset="0"/>
              </a:rPr>
              <a:t>, 68 x 52,5 cm, </a:t>
            </a:r>
            <a:r>
              <a:rPr lang="nl-NL" dirty="0">
                <a:latin typeface="Calibri" pitchFamily="34" charset="0"/>
              </a:rPr>
              <a:t/>
            </a:r>
            <a:br>
              <a:rPr lang="nl-NL" dirty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Gemeentemuseum</a:t>
            </a:r>
            <a:r>
              <a:rPr lang="en-US" dirty="0" smtClean="0">
                <a:latin typeface="Calibri" pitchFamily="34" charset="0"/>
              </a:rPr>
              <a:t>, Den Haag</a:t>
            </a:r>
            <a:endParaRPr lang="sr-Latn-RS" dirty="0" smtClean="0">
              <a:latin typeface="Calibri" pitchFamily="34" charset="0"/>
            </a:endParaRPr>
          </a:p>
          <a:p>
            <a:pPr algn="r"/>
            <a:endParaRPr lang="sr-Latn-RS" dirty="0" smtClean="0">
              <a:latin typeface="Calibri" pitchFamily="34" charset="0"/>
            </a:endParaRPr>
          </a:p>
          <a:p>
            <a:pPr algn="r"/>
            <a:r>
              <a:rPr lang="en-US" dirty="0" smtClean="0">
                <a:latin typeface="Calibri" pitchFamily="34" charset="0"/>
              </a:rPr>
              <a:t>V</a:t>
            </a:r>
            <a:r>
              <a:rPr lang="sr-Latn-RS" dirty="0" smtClean="0">
                <a:latin typeface="Calibri" pitchFamily="34" charset="0"/>
              </a:rPr>
              <a:t>ideti na:</a:t>
            </a:r>
          </a:p>
          <a:p>
            <a:pPr algn="r"/>
            <a:r>
              <a:rPr lang="en-US" dirty="0" smtClean="0">
                <a:latin typeface="Calibri" pitchFamily="34" charset="0"/>
                <a:hlinkClick r:id="rId3"/>
              </a:rPr>
              <a:t>https://www.moma.org/interactives/exhibitions/2012/inventingabstraction/?work=101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35780" y="5638800"/>
            <a:ext cx="4008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Calibri" pitchFamily="34" charset="0"/>
              </a:rPr>
              <a:t>Vilmoš Husar, </a:t>
            </a:r>
            <a:r>
              <a:rPr lang="sr-Latn-RS" i="1" dirty="0" smtClean="0">
                <a:latin typeface="Calibri" pitchFamily="34" charset="0"/>
              </a:rPr>
              <a:t>Kompozicija sa belom glavom</a:t>
            </a:r>
            <a:r>
              <a:rPr lang="sr-Latn-RS" dirty="0" smtClean="0">
                <a:latin typeface="Calibri" pitchFamily="34" charset="0"/>
              </a:rPr>
              <a:t>, 1917, </a:t>
            </a:r>
            <a:r>
              <a:rPr lang="en-US" dirty="0" smtClean="0">
                <a:latin typeface="Calibri" pitchFamily="34" charset="0"/>
              </a:rPr>
              <a:t>50.5</a:t>
            </a:r>
            <a:r>
              <a:rPr lang="sr-Latn-RS" dirty="0" smtClean="0">
                <a:latin typeface="Calibri" pitchFamily="34" charset="0"/>
              </a:rPr>
              <a:t> x </a:t>
            </a:r>
            <a:r>
              <a:rPr lang="en-US" dirty="0" smtClean="0">
                <a:latin typeface="Calibri" pitchFamily="34" charset="0"/>
              </a:rPr>
              <a:t>44.5 cm</a:t>
            </a:r>
            <a:r>
              <a:rPr lang="sr-Latn-RS" dirty="0" smtClean="0">
                <a:latin typeface="Calibri" pitchFamily="34" charset="0"/>
              </a:rPr>
              <a:t>, </a:t>
            </a:r>
            <a:r>
              <a:rPr lang="nl-NL" dirty="0" smtClean="0">
                <a:latin typeface="Calibri" pitchFamily="34" charset="0"/>
              </a:rPr>
              <a:t>Gemeentemuseum Den Haag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80901" name="Picture 5" descr="Vilmos Huszár [1884-1960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4724400" cy="5361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Vilmos Huszár [1884-1960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3352800" cy="5293894"/>
          </a:xfrm>
          <a:prstGeom prst="rect">
            <a:avLst/>
          </a:prstGeom>
          <a:noFill/>
        </p:spPr>
      </p:pic>
      <p:pic>
        <p:nvPicPr>
          <p:cNvPr id="81924" name="Picture 4" descr="Vilmos Huszár [1884-1960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"/>
            <a:ext cx="3733800" cy="5334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57912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dirty="0" smtClean="0">
                <a:latin typeface="Calibri" pitchFamily="34" charset="0"/>
              </a:rPr>
              <a:t>Vilmoš Husar, </a:t>
            </a:r>
            <a:r>
              <a:rPr lang="en-US" sz="1600" i="1" dirty="0" smtClean="0">
                <a:latin typeface="Calibri" pitchFamily="34" charset="0"/>
              </a:rPr>
              <a:t>Couple Dancing</a:t>
            </a:r>
            <a:r>
              <a:rPr lang="sr-Latn-RS" sz="1600" dirty="0" smtClean="0">
                <a:latin typeface="Calibri" pitchFamily="34" charset="0"/>
              </a:rPr>
              <a:t>, 1928, </a:t>
            </a:r>
            <a:r>
              <a:rPr lang="en-US" sz="1600" dirty="0" smtClean="0">
                <a:latin typeface="Calibri" pitchFamily="34" charset="0"/>
              </a:rPr>
              <a:t>46.5 </a:t>
            </a:r>
            <a:r>
              <a:rPr lang="sr-Latn-RS" sz="1600" dirty="0" smtClean="0">
                <a:latin typeface="Calibri" pitchFamily="34" charset="0"/>
              </a:rPr>
              <a:t>x</a:t>
            </a:r>
            <a:r>
              <a:rPr lang="en-US" sz="1600" dirty="0" smtClean="0">
                <a:latin typeface="Calibri" pitchFamily="34" charset="0"/>
              </a:rPr>
              <a:t> 30.5 cm</a:t>
            </a:r>
            <a:r>
              <a:rPr lang="sr-Latn-RS" sz="1600" dirty="0" smtClean="0">
                <a:latin typeface="Calibri" pitchFamily="34" charset="0"/>
              </a:rPr>
              <a:t>, </a:t>
            </a:r>
            <a:r>
              <a:rPr lang="nl-NL" sz="1600" dirty="0" smtClean="0">
                <a:latin typeface="Calibri" pitchFamily="34" charset="0"/>
              </a:rPr>
              <a:t>Gemeentemuseum Den Haag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55626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sr-Latn-RS" sz="1600" dirty="0" smtClean="0">
                <a:latin typeface="Calibri" pitchFamily="34" charset="0"/>
              </a:rPr>
              <a:t>Vilmoš Husar, </a:t>
            </a:r>
            <a:r>
              <a:rPr lang="en-US" sz="1600" i="1" dirty="0" smtClean="0">
                <a:latin typeface="Calibri" pitchFamily="34" charset="0"/>
              </a:rPr>
              <a:t>Couple Dancing</a:t>
            </a:r>
            <a:r>
              <a:rPr lang="sr-Latn-RS" sz="1600" dirty="0" smtClean="0">
                <a:latin typeface="Calibri" pitchFamily="34" charset="0"/>
              </a:rPr>
              <a:t>, 1938-1939, ulje na platnu, 100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sr-Latn-RS" sz="1600" dirty="0" smtClean="0">
                <a:latin typeface="Calibri" pitchFamily="34" charset="0"/>
              </a:rPr>
              <a:t>x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sr-Latn-RS" sz="1600" dirty="0" smtClean="0">
                <a:latin typeface="Calibri" pitchFamily="34" charset="0"/>
              </a:rPr>
              <a:t>60</a:t>
            </a:r>
            <a:r>
              <a:rPr lang="en-US" sz="1600" dirty="0" smtClean="0">
                <a:latin typeface="Calibri" pitchFamily="34" charset="0"/>
              </a:rPr>
              <a:t> cm</a:t>
            </a:r>
            <a:r>
              <a:rPr lang="sr-Latn-RS" sz="1600" dirty="0" smtClean="0">
                <a:latin typeface="Calibri" pitchFamily="34" charset="0"/>
              </a:rPr>
              <a:t>, </a:t>
            </a:r>
            <a:r>
              <a:rPr lang="nl-NL" sz="1600" dirty="0" smtClean="0">
                <a:latin typeface="Calibri" pitchFamily="34" charset="0"/>
              </a:rPr>
              <a:t>Gemeentemuseum Den Haag</a:t>
            </a:r>
            <a:r>
              <a:rPr lang="sr-Latn-RS" sz="1600" dirty="0" smtClean="0">
                <a:latin typeface="Calibri" pitchFamily="34" charset="0"/>
              </a:rPr>
              <a:t>;</a:t>
            </a:r>
          </a:p>
          <a:p>
            <a:pPr algn="r"/>
            <a:r>
              <a:rPr lang="en-US" sz="1600" dirty="0" smtClean="0">
                <a:latin typeface="Calibri" pitchFamily="34" charset="0"/>
              </a:rPr>
              <a:t>V</a:t>
            </a:r>
            <a:r>
              <a:rPr lang="sr-Latn-RS" sz="1600" dirty="0" smtClean="0">
                <a:latin typeface="Calibri" pitchFamily="34" charset="0"/>
              </a:rPr>
              <a:t>ideti na: </a:t>
            </a:r>
            <a:r>
              <a:rPr lang="en-US" sz="1600" dirty="0" smtClean="0">
                <a:latin typeface="Calibri" pitchFamily="34" charset="0"/>
                <a:hlinkClick r:id="rId4"/>
              </a:rPr>
              <a:t>https://www.kunstmuseum.nl/en/collection/couple-dancing?origin=gm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www.museothyssen.org/sites/default/files/imagen/obras/descarga/1979.79_juego-bacar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086" y="76200"/>
            <a:ext cx="6597114" cy="5486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5722203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600" dirty="0" smtClean="0">
                <a:latin typeface="Calibri" pitchFamily="34" charset="0"/>
              </a:rPr>
              <a:t>Vilmoš Husar, </a:t>
            </a:r>
            <a:r>
              <a:rPr lang="sr-Latn-RS" sz="1600" i="1" dirty="0" smtClean="0">
                <a:latin typeface="Calibri" pitchFamily="34" charset="0"/>
              </a:rPr>
              <a:t>Partija bakare</a:t>
            </a:r>
            <a:r>
              <a:rPr lang="sr-Latn-RS" sz="1600" dirty="0" smtClean="0">
                <a:latin typeface="Calibri" pitchFamily="34" charset="0"/>
              </a:rPr>
              <a:t>, </a:t>
            </a:r>
            <a:r>
              <a:rPr lang="en-US" sz="1600" dirty="0" smtClean="0">
                <a:latin typeface="Calibri" pitchFamily="34" charset="0"/>
              </a:rPr>
              <a:t>ca. 1928 – 1929</a:t>
            </a:r>
            <a:r>
              <a:rPr lang="sr-Latn-RS" sz="1600" dirty="0" smtClean="0">
                <a:latin typeface="Calibri" pitchFamily="34" charset="0"/>
              </a:rPr>
              <a:t>, ulje na platnu,</a:t>
            </a:r>
            <a:r>
              <a:rPr lang="en-US" sz="1600" dirty="0" smtClean="0">
                <a:latin typeface="Calibri" pitchFamily="34" charset="0"/>
              </a:rPr>
              <a:t> 67.6 x 82.2 cm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err="1" smtClean="0">
                <a:latin typeface="Calibri" pitchFamily="34" charset="0"/>
              </a:rPr>
              <a:t>Museo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Nacional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Thyssen-Bornemisza</a:t>
            </a:r>
            <a:r>
              <a:rPr lang="en-US" sz="1600" dirty="0" smtClean="0">
                <a:latin typeface="Calibri" pitchFamily="34" charset="0"/>
              </a:rPr>
              <a:t>, Madrid</a:t>
            </a:r>
            <a:endParaRPr lang="sr-Latn-RS" sz="1600" dirty="0" smtClean="0">
              <a:latin typeface="Calibri" pitchFamily="34" charset="0"/>
            </a:endParaRPr>
          </a:p>
          <a:p>
            <a:pPr algn="ctr"/>
            <a:r>
              <a:rPr lang="en-US" sz="1600" dirty="0" smtClean="0">
                <a:latin typeface="Calibri" pitchFamily="34" charset="0"/>
                <a:hlinkClick r:id="rId3"/>
              </a:rPr>
              <a:t>https://www.museothyssen.org/en/collection/artists/huszar-vilmos/baccarat-game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89523"/>
            <a:ext cx="3581400" cy="59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dirty="0">
                <a:latin typeface="Calibri" pitchFamily="34" charset="0"/>
              </a:rPr>
              <a:t>Vilmoš Husar, </a:t>
            </a:r>
            <a:r>
              <a:rPr lang="pl-PL" sz="1600" dirty="0" smtClean="0">
                <a:latin typeface="Calibri" pitchFamily="34" charset="0"/>
              </a:rPr>
              <a:t>Dečja </a:t>
            </a:r>
            <a:r>
              <a:rPr lang="pl-PL" sz="1600" dirty="0">
                <a:latin typeface="Calibri" pitchFamily="34" charset="0"/>
              </a:rPr>
              <a:t>soba, 1919, familija </a:t>
            </a:r>
            <a:r>
              <a:rPr lang="pl-PL" sz="1600" dirty="0" smtClean="0">
                <a:latin typeface="Calibri" pitchFamily="34" charset="0"/>
              </a:rPr>
              <a:t>Bruynzeel, Voorburg, videti na: </a:t>
            </a:r>
            <a:r>
              <a:rPr lang="en-US" sz="1600" dirty="0" smtClean="0">
                <a:latin typeface="Calibri" pitchFamily="34" charset="0"/>
                <a:hlinkClick r:id="rId4"/>
              </a:rPr>
              <a:t>https://www.kunstmuseum.nl/en/collection/boys-bedroom-made-villa-arendshoeve-home-bruynzeel-family?origin=gm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sr-Latn-CS" dirty="0" smtClean="0"/>
              <a:t>glavne odlike </a:t>
            </a:r>
            <a:r>
              <a:rPr lang="sr-Latn-CS" dirty="0"/>
              <a:t>pokreta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47800"/>
            <a:ext cx="8229600" cy="4906963"/>
          </a:xfrm>
        </p:spPr>
        <p:txBody>
          <a:bodyPr>
            <a:normAutofit fontScale="92500"/>
          </a:bodyPr>
          <a:lstStyle/>
          <a:p>
            <a:pPr marL="514350" indent="-514350">
              <a:buFontTx/>
              <a:buAutoNum type="arabicPeriod"/>
            </a:pPr>
            <a:r>
              <a:rPr lang="sr-Latn-CS" sz="2800" dirty="0">
                <a:latin typeface="Calibri" pitchFamily="34" charset="0"/>
              </a:rPr>
              <a:t>insistiranje na društvenoj ulozi umetnosti, arhitekture i </a:t>
            </a:r>
            <a:r>
              <a:rPr lang="sr-Latn-CS" sz="2800" dirty="0" smtClean="0">
                <a:latin typeface="Calibri" pitchFamily="34" charset="0"/>
              </a:rPr>
              <a:t>dizajna</a:t>
            </a:r>
            <a:endParaRPr lang="en-US" sz="2800" dirty="0" smtClean="0">
              <a:latin typeface="Calibri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sr-Latn-CS" sz="2800" dirty="0" smtClean="0">
                <a:latin typeface="Calibri" pitchFamily="34" charset="0"/>
              </a:rPr>
              <a:t>utopijska vera u transformišući kvalitet novih tehnologija i mašina</a:t>
            </a:r>
          </a:p>
          <a:p>
            <a:pPr marL="514350" indent="-514350">
              <a:buFontTx/>
              <a:buAutoNum type="arabicPeriod"/>
            </a:pPr>
            <a:r>
              <a:rPr lang="sr-Latn-CS" sz="2800" dirty="0" smtClean="0">
                <a:latin typeface="Calibri" pitchFamily="34" charset="0"/>
              </a:rPr>
              <a:t>uverenje da umetnost i dizajn imaju moć da promene budućnost (živote, životne stilove pojedinaca)</a:t>
            </a:r>
          </a:p>
          <a:p>
            <a:pPr marL="514350" indent="-514350">
              <a:buFontTx/>
              <a:buAutoNum type="arabicPeriod"/>
            </a:pPr>
            <a:r>
              <a:rPr lang="sr-Latn-CS" sz="2800" dirty="0" smtClean="0">
                <a:latin typeface="Calibri" pitchFamily="34" charset="0"/>
              </a:rPr>
              <a:t>verovanje u ravnotež</a:t>
            </a:r>
            <a:r>
              <a:rPr lang="en-US" sz="2800" dirty="0" smtClean="0">
                <a:latin typeface="Calibri" pitchFamily="34" charset="0"/>
              </a:rPr>
              <a:t>u</a:t>
            </a:r>
            <a:r>
              <a:rPr lang="sr-Latn-CS" sz="2800" dirty="0" smtClean="0">
                <a:latin typeface="Calibri" pitchFamily="34" charset="0"/>
              </a:rPr>
              <a:t> između univerzalnog i kolektivnog s jedne strane i specifičnog i individualnog s druge strane,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sr-Latn-RS" sz="2800" dirty="0" smtClean="0">
                <a:latin typeface="Calibri" pitchFamily="34" charset="0"/>
              </a:rPr>
              <a:t>u ravnotežu </a:t>
            </a:r>
            <a:r>
              <a:rPr lang="en-US" sz="2800" dirty="0" err="1" smtClean="0">
                <a:latin typeface="Calibri" pitchFamily="34" charset="0"/>
              </a:rPr>
              <a:t>koja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sr-Latn-RS" sz="2800" dirty="0" smtClean="0">
                <a:latin typeface="Calibri" pitchFamily="34" charset="0"/>
              </a:rPr>
              <a:t>neće počivati na obećanju ujednačavanja svih elemenata već, naprotiv, koja će počivati i realizovati iz njihove neusaglašenosti</a:t>
            </a:r>
            <a:endParaRPr lang="sr-Latn-C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http://upload.wikimedia.org/wikipedia/en/d/d1/Huszar_mechano_danc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85800"/>
            <a:ext cx="41910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7" name="Rectangle 2"/>
          <p:cNvSpPr>
            <a:spLocks noChangeArrowheads="1"/>
          </p:cNvSpPr>
          <p:nvPr/>
        </p:nvSpPr>
        <p:spPr bwMode="auto">
          <a:xfrm>
            <a:off x="1143000" y="685800"/>
            <a:ext cx="312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sr-Latn-RS" dirty="0" smtClean="0">
                <a:latin typeface="Calibri" pitchFamily="34" charset="0"/>
              </a:rPr>
              <a:t>Vilmoš Husar, Mehanički plesač (</a:t>
            </a:r>
            <a:r>
              <a:rPr lang="en-US" i="1" dirty="0" err="1" smtClean="0">
                <a:latin typeface="Calibri" pitchFamily="34" charset="0"/>
              </a:rPr>
              <a:t>Mechano</a:t>
            </a:r>
            <a:r>
              <a:rPr lang="en-US" i="1" dirty="0" smtClean="0">
                <a:latin typeface="Calibri" pitchFamily="34" charset="0"/>
              </a:rPr>
              <a:t>-Dancer</a:t>
            </a:r>
            <a:r>
              <a:rPr lang="sr-Latn-RS" i="1" dirty="0" smtClean="0">
                <a:latin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1922</a:t>
            </a:r>
            <a:r>
              <a:rPr lang="en-US" dirty="0" smtClean="0">
                <a:latin typeface="Calibri" pitchFamily="34" charset="0"/>
              </a:rPr>
              <a:t>,</a:t>
            </a:r>
            <a:r>
              <a:rPr lang="sr-Latn-RS" dirty="0" smtClean="0">
                <a:latin typeface="Calibri" pitchFamily="34" charset="0"/>
              </a:rPr>
              <a:t> fotomontaža,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privatna kolekcija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New York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R</a:t>
            </a:r>
            <a:r>
              <a:rPr lang="sr-Latn-RS" sz="1600" dirty="0" smtClean="0">
                <a:latin typeface="Calibri" pitchFamily="34" charset="0"/>
              </a:rPr>
              <a:t>ekonstrukcija Husarove </a:t>
            </a:r>
            <a:r>
              <a:rPr lang="sr-Latn-RS" sz="1600" i="1" dirty="0" smtClean="0">
                <a:latin typeface="Calibri" pitchFamily="34" charset="0"/>
              </a:rPr>
              <a:t>Mehaničke plesne figure</a:t>
            </a:r>
            <a:r>
              <a:rPr lang="sr-Latn-RS" sz="1600" dirty="0" smtClean="0">
                <a:latin typeface="Calibri" pitchFamily="34" charset="0"/>
              </a:rPr>
              <a:t> iz 1922, </a:t>
            </a:r>
            <a:r>
              <a:rPr lang="nl-NL" sz="1600" dirty="0" smtClean="0">
                <a:latin typeface="Calibri" pitchFamily="34" charset="0"/>
              </a:rPr>
              <a:t>Gemeentemuseum Den Haag</a:t>
            </a:r>
            <a:r>
              <a:rPr lang="sr-Latn-RS" sz="1600" dirty="0" smtClean="0">
                <a:latin typeface="Calibri" pitchFamily="34" charset="0"/>
              </a:rPr>
              <a:t>, </a:t>
            </a:r>
            <a:r>
              <a:rPr lang="en-US" sz="1600" dirty="0" smtClean="0">
                <a:latin typeface="Calibri" pitchFamily="34" charset="0"/>
                <a:hlinkClick r:id="rId2"/>
              </a:rPr>
              <a:t>https://www.kunstmuseum.nl/en/collection/reconstruction-mechanical-dancing-figure-vilmos-huszar?origin=gm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93186" name="Picture 2" descr="ontwerp Vilmos Huszár [1884-1960] ; reconstructie Andy Kowalski [onbekend] en Robert Pachowski [onbekend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3200400" cy="498763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657600" y="594360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dirty="0" smtClean="0">
                <a:latin typeface="Calibri" pitchFamily="34" charset="0"/>
              </a:rPr>
              <a:t>videti na </a:t>
            </a:r>
            <a:r>
              <a:rPr lang="en-US" dirty="0" smtClean="0">
                <a:latin typeface="Calibri" pitchFamily="34" charset="0"/>
                <a:hlinkClick r:id="rId4"/>
              </a:rPr>
              <a:t>https://www.youtube.com/watch?v=DrocUv1vafE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" name="Picture 2" descr="http://upload.wikimedia.org/wikipedia/commons/d/d8/Vilmos_Huszar%27s_Simultaneistic-mechanical_dan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295400"/>
            <a:ext cx="5334000" cy="429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r>
              <a:rPr lang="sr-Latn-CS" dirty="0"/>
              <a:t>formalne odlike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sr-Latn-CS" sz="2400" dirty="0">
                <a:latin typeface="Calibri" pitchFamily="34" charset="0"/>
              </a:rPr>
              <a:t>odbacivanje tradicionalnih formi arhitekture, nameštaja, slikarstva ili skulpture </a:t>
            </a:r>
            <a:r>
              <a:rPr lang="sr-Latn-CS" sz="2400" dirty="0" smtClean="0">
                <a:latin typeface="Calibri" pitchFamily="34" charset="0"/>
              </a:rPr>
              <a:t>i njihovo </a:t>
            </a:r>
            <a:r>
              <a:rPr lang="sr-Latn-CS" sz="2400" dirty="0">
                <a:latin typeface="Calibri" pitchFamily="34" charset="0"/>
              </a:rPr>
              <a:t>svođenje na </a:t>
            </a:r>
            <a:r>
              <a:rPr lang="sr-Latn-CS" sz="2400" dirty="0" smtClean="0">
                <a:latin typeface="Calibri" pitchFamily="34" charset="0"/>
              </a:rPr>
              <a:t>apstraktne, primarne, </a:t>
            </a:r>
            <a:r>
              <a:rPr lang="sr-Latn-CS" sz="2400" dirty="0">
                <a:latin typeface="Calibri" pitchFamily="34" charset="0"/>
              </a:rPr>
              <a:t>‘osnovne’ geometrijske komponente ili ‘elemente’</a:t>
            </a:r>
          </a:p>
          <a:p>
            <a:pPr marL="514350" indent="-514350">
              <a:buFontTx/>
              <a:buAutoNum type="arabicPeriod"/>
            </a:pPr>
            <a:r>
              <a:rPr lang="sr-Latn-CS" sz="2400" dirty="0" smtClean="0">
                <a:latin typeface="Calibri" pitchFamily="34" charset="0"/>
              </a:rPr>
              <a:t>kompozicije nastaju </a:t>
            </a:r>
            <a:r>
              <a:rPr lang="sr-Latn-CS" sz="2400" dirty="0">
                <a:latin typeface="Calibri" pitchFamily="34" charset="0"/>
              </a:rPr>
              <a:t>od ovih odvojenih ‘elemenata’ koji se dovode u različite konfiguracije </a:t>
            </a:r>
            <a:r>
              <a:rPr lang="sr-Latn-CS" sz="2400" dirty="0" smtClean="0">
                <a:latin typeface="Calibri" pitchFamily="34" charset="0"/>
              </a:rPr>
              <a:t>i tako grade </a:t>
            </a:r>
            <a:r>
              <a:rPr lang="sr-Latn-CS" sz="2400" dirty="0">
                <a:latin typeface="Calibri" pitchFamily="34" charset="0"/>
              </a:rPr>
              <a:t>‘celinu’; kompozicije </a:t>
            </a:r>
            <a:r>
              <a:rPr lang="sr-Latn-CS" sz="2400" dirty="0" smtClean="0">
                <a:latin typeface="Calibri" pitchFamily="34" charset="0"/>
              </a:rPr>
              <a:t>su </a:t>
            </a:r>
            <a:r>
              <a:rPr lang="sr-Latn-CS" sz="2400" dirty="0">
                <a:latin typeface="Calibri" pitchFamily="34" charset="0"/>
              </a:rPr>
              <a:t>jasno konstruisane od individualnih i nezavisnih elemenata</a:t>
            </a:r>
          </a:p>
          <a:p>
            <a:pPr marL="514350" indent="-514350">
              <a:buFontTx/>
              <a:buAutoNum type="arabicPeriod"/>
            </a:pPr>
            <a:r>
              <a:rPr lang="sr-Latn-CS" sz="2400" dirty="0" smtClean="0">
                <a:latin typeface="Calibri" pitchFamily="34" charset="0"/>
              </a:rPr>
              <a:t>prostudirana </a:t>
            </a:r>
            <a:r>
              <a:rPr lang="sr-Latn-CS" sz="2400" dirty="0">
                <a:latin typeface="Calibri" pitchFamily="34" charset="0"/>
              </a:rPr>
              <a:t>i ponekad ekstremna asimetrija</a:t>
            </a:r>
          </a:p>
          <a:p>
            <a:pPr marL="514350" indent="-514350">
              <a:buFontTx/>
              <a:buAutoNum type="arabicPeriod"/>
            </a:pPr>
            <a:r>
              <a:rPr lang="sr-Latn-CS" sz="2400" dirty="0" smtClean="0">
                <a:latin typeface="Calibri" pitchFamily="34" charset="0"/>
              </a:rPr>
              <a:t>tendencija ka isključivoj </a:t>
            </a:r>
            <a:r>
              <a:rPr lang="sr-Latn-CS" sz="2400" dirty="0">
                <a:latin typeface="Calibri" pitchFamily="34" charset="0"/>
              </a:rPr>
              <a:t>upotreba ‘ortogonala’ (horizontalnih i vertikalnih linija ili ‘elemenata’) i primarnih boja (‘čiste’ crvena, žuta i plava) zajedno sa ‘neutralnim’ bojama ili tonovima (bela, siva i crna</a:t>
            </a:r>
            <a:r>
              <a:rPr lang="sr-Latn-CS" sz="2400" dirty="0" smtClean="0">
                <a:latin typeface="Calibri" pitchFamily="34" charset="0"/>
              </a:rPr>
              <a:t>), mada, uvode se i dijagonale, </a:t>
            </a:r>
            <a:r>
              <a:rPr lang="sr-Latn-CS" sz="2400" dirty="0">
                <a:latin typeface="Calibri" pitchFamily="34" charset="0"/>
              </a:rPr>
              <a:t>i</a:t>
            </a:r>
            <a:r>
              <a:rPr lang="sr-Latn-CS" sz="2400" dirty="0" smtClean="0">
                <a:latin typeface="Calibri" pitchFamily="34" charset="0"/>
              </a:rPr>
              <a:t> </a:t>
            </a:r>
            <a:r>
              <a:rPr lang="sr-Latn-CS" sz="2400" dirty="0">
                <a:latin typeface="Calibri" pitchFamily="34" charset="0"/>
              </a:rPr>
              <a:t>korste se i izvedene </a:t>
            </a:r>
            <a:r>
              <a:rPr lang="sr-Latn-CS" sz="2400" dirty="0" smtClean="0">
                <a:latin typeface="Calibri" pitchFamily="34" charset="0"/>
              </a:rPr>
              <a:t>boje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sz="40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24000"/>
            <a:ext cx="8534400" cy="4724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r-Latn-CS" sz="2000" dirty="0">
                <a:latin typeface="Calibri" pitchFamily="34" charset="0"/>
              </a:rPr>
              <a:t>Van </a:t>
            </a:r>
            <a:r>
              <a:rPr lang="sr-Latn-CS" sz="2000" dirty="0" smtClean="0">
                <a:latin typeface="Calibri" pitchFamily="34" charset="0"/>
              </a:rPr>
              <a:t>Dusburg </a:t>
            </a:r>
            <a:r>
              <a:rPr lang="sr-Latn-CS" sz="2000" dirty="0">
                <a:latin typeface="Calibri" pitchFamily="34" charset="0"/>
              </a:rPr>
              <a:t>i ostali rani saradnici De Stijla ‘stil’ </a:t>
            </a:r>
            <a:r>
              <a:rPr lang="sr-Latn-CS" sz="2000" dirty="0" smtClean="0">
                <a:latin typeface="Calibri" pitchFamily="34" charset="0"/>
              </a:rPr>
              <a:t>su </a:t>
            </a:r>
            <a:r>
              <a:rPr lang="sr-Latn-CS" sz="2000" dirty="0">
                <a:latin typeface="Calibri" pitchFamily="34" charset="0"/>
              </a:rPr>
              <a:t>videli </a:t>
            </a:r>
            <a:r>
              <a:rPr lang="sr-Latn-CS" sz="2000" dirty="0" smtClean="0">
                <a:latin typeface="Calibri" pitchFamily="34" charset="0"/>
              </a:rPr>
              <a:t>kao </a:t>
            </a:r>
            <a:r>
              <a:rPr lang="sr-Latn-CS" sz="2000" dirty="0">
                <a:latin typeface="Calibri" pitchFamily="34" charset="0"/>
              </a:rPr>
              <a:t>SUŠTINSKO UREĐIVANJE STRUKTURE koja treba da funkcioniše kao ZNAK ETIČKOG POGLEDA NA DRUŠTVO – jedan elemenat, percepiran kao odvojen i konfiguracija elemenata, percepirana kao celina trebalo je da simbolizuju odnos između pojedinca i kolektiva (ili univerzuma/univerzalnog</a:t>
            </a:r>
            <a:r>
              <a:rPr lang="sr-Latn-CS" sz="2000" dirty="0" smtClean="0">
                <a:latin typeface="Calibri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sr-Latn-CS" sz="20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sr-Latn-CS" sz="2000" dirty="0">
                <a:latin typeface="Calibri" pitchFamily="34" charset="0"/>
              </a:rPr>
              <a:t>Od ovih elemenata i njihovih konfiguracija se očekivalo da konstruišu idealan ‘model’ novog sveta (nameštaj, skulptura, enterijer, arhitektura, slikarstvo i grafički dizajn)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nl-NL" sz="2000" dirty="0" smtClean="0"/>
              <a:t>Mathieu Hubertus Josephus </a:t>
            </a:r>
            <a:r>
              <a:rPr lang="nl-NL" sz="2000" b="1" dirty="0" smtClean="0"/>
              <a:t>Schoenmaekers</a:t>
            </a:r>
            <a:r>
              <a:rPr lang="nl-NL" sz="2000" dirty="0" smtClean="0"/>
              <a:t> (1875- 1944)</a:t>
            </a:r>
            <a:endParaRPr lang="en-US" sz="2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sr-Latn-RS" sz="2200" dirty="0" smtClean="0">
                <a:latin typeface="Calibri" pitchFamily="34" charset="0"/>
              </a:rPr>
              <a:t>Šenmekers</a:t>
            </a:r>
            <a:r>
              <a:rPr lang="en-US" sz="2200" dirty="0" smtClean="0">
                <a:latin typeface="Calibri" pitchFamily="34" charset="0"/>
              </a:rPr>
              <a:t>, </a:t>
            </a:r>
            <a:r>
              <a:rPr lang="en-US" sz="2200" dirty="0">
                <a:latin typeface="Calibri" pitchFamily="34" charset="0"/>
              </a:rPr>
              <a:t>h</a:t>
            </a:r>
            <a:r>
              <a:rPr lang="sr-Latn-CS" sz="2200" dirty="0">
                <a:latin typeface="Calibri" pitchFamily="34" charset="0"/>
              </a:rPr>
              <a:t>rišćanski propovednik, teozof -</a:t>
            </a:r>
            <a:r>
              <a:rPr lang="sl-SI" sz="2200" dirty="0">
                <a:latin typeface="Calibri" pitchFamily="34" charset="0"/>
              </a:rPr>
              <a:t>1915. i 1916. publikovao svoja dva vrlo važna </a:t>
            </a:r>
            <a:r>
              <a:rPr lang="sl-SI" sz="2200" dirty="0" smtClean="0">
                <a:latin typeface="Calibri" pitchFamily="34" charset="0"/>
              </a:rPr>
              <a:t>dela</a:t>
            </a:r>
            <a:r>
              <a:rPr lang="en-US" sz="2200" dirty="0" smtClean="0">
                <a:latin typeface="Calibri" pitchFamily="34" charset="0"/>
              </a:rPr>
              <a:t>:</a:t>
            </a:r>
            <a:r>
              <a:rPr lang="sr-Latn-RS" sz="2200" dirty="0" smtClean="0">
                <a:latin typeface="Calibri" pitchFamily="34" charset="0"/>
              </a:rPr>
              <a:t> </a:t>
            </a:r>
            <a:r>
              <a:rPr lang="en-US" sz="2200" i="1" dirty="0" smtClean="0">
                <a:latin typeface="Calibri" pitchFamily="34" charset="0"/>
              </a:rPr>
              <a:t>Nov</a:t>
            </a:r>
            <a:r>
              <a:rPr lang="sr-Latn-RS" sz="2200" i="1" dirty="0" smtClean="0">
                <a:latin typeface="Calibri" pitchFamily="34" charset="0"/>
              </a:rPr>
              <a:t>a</a:t>
            </a:r>
            <a:r>
              <a:rPr lang="en-US" sz="2200" i="1" dirty="0" smtClean="0">
                <a:latin typeface="Calibri" pitchFamily="34" charset="0"/>
              </a:rPr>
              <a:t> </a:t>
            </a:r>
            <a:r>
              <a:rPr lang="sr-Latn-RS" sz="2200" i="1" dirty="0" smtClean="0">
                <a:latin typeface="Calibri" pitchFamily="34" charset="0"/>
              </a:rPr>
              <a:t>slika</a:t>
            </a:r>
            <a:r>
              <a:rPr lang="en-US" sz="2200" i="1" dirty="0" smtClean="0">
                <a:latin typeface="Calibri" pitchFamily="34" charset="0"/>
              </a:rPr>
              <a:t> </a:t>
            </a:r>
            <a:r>
              <a:rPr lang="en-US" sz="2200" i="1" dirty="0" err="1" smtClean="0">
                <a:latin typeface="Calibri" pitchFamily="34" charset="0"/>
              </a:rPr>
              <a:t>sveta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sr-Latn-RS" sz="2200" dirty="0" smtClean="0">
                <a:latin typeface="Calibri" pitchFamily="34" charset="0"/>
              </a:rPr>
              <a:t>i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i="1" dirty="0" err="1" smtClean="0">
                <a:latin typeface="Calibri" pitchFamily="34" charset="0"/>
              </a:rPr>
              <a:t>Principi</a:t>
            </a:r>
            <a:r>
              <a:rPr lang="en-US" sz="2200" i="1" dirty="0" smtClean="0">
                <a:latin typeface="Calibri" pitchFamily="34" charset="0"/>
              </a:rPr>
              <a:t> </a:t>
            </a:r>
            <a:r>
              <a:rPr lang="en-US" sz="2200" i="1" dirty="0" err="1">
                <a:latin typeface="Calibri" pitchFamily="34" charset="0"/>
              </a:rPr>
              <a:t>plastične</a:t>
            </a:r>
            <a:r>
              <a:rPr lang="en-US" sz="2200" i="1" dirty="0">
                <a:latin typeface="Calibri" pitchFamily="34" charset="0"/>
              </a:rPr>
              <a:t> </a:t>
            </a:r>
            <a:r>
              <a:rPr lang="en-US" sz="2200" i="1" dirty="0" err="1">
                <a:latin typeface="Calibri" pitchFamily="34" charset="0"/>
              </a:rPr>
              <a:t>matematike</a:t>
            </a:r>
            <a:endParaRPr lang="sr-Latn-CS" sz="2200" dirty="0">
              <a:latin typeface="Calibri" pitchFamily="34" charset="0"/>
            </a:endParaRPr>
          </a:p>
          <a:p>
            <a:r>
              <a:rPr lang="en-US" sz="2200" dirty="0" err="1">
                <a:latin typeface="Calibri" pitchFamily="34" charset="0"/>
              </a:rPr>
              <a:t>Šenmekers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u </a:t>
            </a:r>
            <a:r>
              <a:rPr lang="en-US" sz="2200" dirty="0" err="1">
                <a:latin typeface="Calibri" pitchFamily="34" charset="0"/>
              </a:rPr>
              <a:t>svojoj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knjizi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i="1" dirty="0" smtClean="0">
                <a:latin typeface="Calibri" pitchFamily="34" charset="0"/>
              </a:rPr>
              <a:t>Nova </a:t>
            </a:r>
            <a:r>
              <a:rPr lang="en-US" sz="2200" i="1" dirty="0" err="1">
                <a:latin typeface="Calibri" pitchFamily="34" charset="0"/>
              </a:rPr>
              <a:t>slika</a:t>
            </a:r>
            <a:r>
              <a:rPr lang="en-US" sz="2200" i="1" dirty="0">
                <a:latin typeface="Calibri" pitchFamily="34" charset="0"/>
              </a:rPr>
              <a:t> </a:t>
            </a:r>
            <a:r>
              <a:rPr lang="en-US" sz="2200" i="1" dirty="0" err="1" smtClean="0">
                <a:latin typeface="Calibri" pitchFamily="34" charset="0"/>
              </a:rPr>
              <a:t>sveta</a:t>
            </a:r>
            <a:r>
              <a:rPr lang="en-US" sz="2200" i="1" dirty="0" smtClean="0">
                <a:latin typeface="Calibri" pitchFamily="34" charset="0"/>
              </a:rPr>
              <a:t> </a:t>
            </a:r>
            <a:r>
              <a:rPr lang="sr-Latn-CS" sz="2200" dirty="0" smtClean="0">
                <a:latin typeface="Calibri" pitchFamily="34" charset="0"/>
              </a:rPr>
              <a:t>na</a:t>
            </a:r>
            <a:r>
              <a:rPr lang="en-US" sz="2200" dirty="0" err="1">
                <a:latin typeface="Calibri" pitchFamily="34" charset="0"/>
              </a:rPr>
              <a:t>pisao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da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su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dve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fundamentalne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suprotnosti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koje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oblikuj</a:t>
            </a:r>
            <a:r>
              <a:rPr lang="sr-Latn-CS" sz="2200" dirty="0">
                <a:latin typeface="Calibri" pitchFamily="34" charset="0"/>
              </a:rPr>
              <a:t>u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naš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svet</a:t>
            </a:r>
            <a:r>
              <a:rPr lang="en-US" sz="2200" dirty="0">
                <a:latin typeface="Calibri" pitchFamily="34" charset="0"/>
              </a:rPr>
              <a:t> : </a:t>
            </a:r>
            <a:r>
              <a:rPr lang="sl-SI" sz="2200" b="1" i="1" dirty="0">
                <a:latin typeface="Calibri" pitchFamily="34" charset="0"/>
              </a:rPr>
              <a:t>horizontala</a:t>
            </a:r>
            <a:r>
              <a:rPr lang="sl-SI" sz="2200" dirty="0">
                <a:latin typeface="Calibri" pitchFamily="34" charset="0"/>
              </a:rPr>
              <a:t>  - kao putanja zemlje oko Sunca i - </a:t>
            </a:r>
            <a:r>
              <a:rPr lang="sl-SI" sz="2200" b="1" i="1" dirty="0">
                <a:latin typeface="Calibri" pitchFamily="34" charset="0"/>
              </a:rPr>
              <a:t>vertikala</a:t>
            </a:r>
            <a:r>
              <a:rPr lang="sl-SI" sz="2200" dirty="0">
                <a:latin typeface="Calibri" pitchFamily="34" charset="0"/>
              </a:rPr>
              <a:t> poput zraka koji potiču iz centra </a:t>
            </a:r>
            <a:r>
              <a:rPr lang="sl-SI" sz="2200" dirty="0" smtClean="0">
                <a:latin typeface="Calibri" pitchFamily="34" charset="0"/>
              </a:rPr>
              <a:t>Sunca, kao i da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su</a:t>
            </a:r>
            <a:r>
              <a:rPr lang="en-US" sz="2200" dirty="0" smtClean="0">
                <a:latin typeface="Calibri" pitchFamily="34" charset="0"/>
              </a:rPr>
              <a:t> " Tri </a:t>
            </a:r>
            <a:r>
              <a:rPr lang="en-US" sz="2200" dirty="0" err="1" smtClean="0">
                <a:latin typeface="Calibri" pitchFamily="34" charset="0"/>
              </a:rPr>
              <a:t>koloristička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principa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bitna</a:t>
            </a:r>
            <a:r>
              <a:rPr lang="en-US" sz="2200" dirty="0" smtClean="0">
                <a:latin typeface="Calibri" pitchFamily="34" charset="0"/>
              </a:rPr>
              <a:t> -  </a:t>
            </a:r>
            <a:r>
              <a:rPr lang="en-US" sz="2200" b="1" i="1" dirty="0" err="1" smtClean="0">
                <a:latin typeface="Calibri" pitchFamily="34" charset="0"/>
              </a:rPr>
              <a:t>žut</a:t>
            </a:r>
            <a:r>
              <a:rPr lang="sr-Latn-RS" sz="2200" b="1" i="1" dirty="0" smtClean="0">
                <a:latin typeface="Calibri" pitchFamily="34" charset="0"/>
              </a:rPr>
              <a:t>i</a:t>
            </a:r>
            <a:r>
              <a:rPr lang="en-US" sz="2200" b="1" i="1" dirty="0" smtClean="0">
                <a:latin typeface="Calibri" pitchFamily="34" charset="0"/>
              </a:rPr>
              <a:t>,</a:t>
            </a:r>
            <a:r>
              <a:rPr lang="sr-Latn-RS" sz="2200" b="1" i="1" dirty="0" smtClean="0">
                <a:latin typeface="Calibri" pitchFamily="34" charset="0"/>
              </a:rPr>
              <a:t> </a:t>
            </a:r>
            <a:r>
              <a:rPr lang="en-US" sz="2200" b="1" i="1" dirty="0" err="1" smtClean="0">
                <a:latin typeface="Calibri" pitchFamily="34" charset="0"/>
              </a:rPr>
              <a:t>crven</a:t>
            </a:r>
            <a:r>
              <a:rPr lang="sr-Latn-RS" sz="2200" b="1" i="1" dirty="0" smtClean="0">
                <a:latin typeface="Calibri" pitchFamily="34" charset="0"/>
              </a:rPr>
              <a:t>i</a:t>
            </a:r>
            <a:r>
              <a:rPr lang="en-US" sz="2200" b="1" i="1" dirty="0" smtClean="0">
                <a:latin typeface="Calibri" pitchFamily="34" charset="0"/>
              </a:rPr>
              <a:t> </a:t>
            </a:r>
            <a:r>
              <a:rPr lang="en-US" sz="2200" b="1" i="1" dirty="0" err="1" smtClean="0">
                <a:latin typeface="Calibri" pitchFamily="34" charset="0"/>
              </a:rPr>
              <a:t>i</a:t>
            </a:r>
            <a:r>
              <a:rPr lang="en-US" sz="2200" b="1" i="1" dirty="0" smtClean="0">
                <a:latin typeface="Calibri" pitchFamily="34" charset="0"/>
              </a:rPr>
              <a:t> </a:t>
            </a:r>
            <a:r>
              <a:rPr lang="en-US" sz="2200" b="1" i="1" dirty="0" err="1" smtClean="0">
                <a:latin typeface="Calibri" pitchFamily="34" charset="0"/>
              </a:rPr>
              <a:t>plav</a:t>
            </a:r>
            <a:r>
              <a:rPr lang="sr-Latn-RS" sz="2200" b="1" i="1" dirty="0" smtClean="0">
                <a:latin typeface="Calibri" pitchFamily="34" charset="0"/>
              </a:rPr>
              <a:t>i</a:t>
            </a:r>
            <a:r>
              <a:rPr lang="en-US" sz="2200" dirty="0" smtClean="0">
                <a:latin typeface="Calibri" pitchFamily="34" charset="0"/>
              </a:rPr>
              <a:t>. To </a:t>
            </a:r>
            <a:r>
              <a:rPr lang="en-US" sz="2200" dirty="0" err="1" smtClean="0">
                <a:latin typeface="Calibri" pitchFamily="34" charset="0"/>
              </a:rPr>
              <a:t>su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jedine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boje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koje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postoje</a:t>
            </a:r>
            <a:r>
              <a:rPr lang="en-US" sz="2200" dirty="0" smtClean="0">
                <a:latin typeface="Calibri" pitchFamily="34" charset="0"/>
              </a:rPr>
              <a:t>...</a:t>
            </a:r>
            <a:r>
              <a:rPr lang="en-US" sz="2200" dirty="0" err="1" smtClean="0">
                <a:latin typeface="Calibri" pitchFamily="34" charset="0"/>
              </a:rPr>
              <a:t>Žuta</a:t>
            </a:r>
            <a:r>
              <a:rPr lang="en-US" sz="2200" dirty="0" smtClean="0">
                <a:latin typeface="Calibri" pitchFamily="34" charset="0"/>
              </a:rPr>
              <a:t> je </a:t>
            </a:r>
            <a:r>
              <a:rPr lang="en-US" sz="2200" dirty="0" err="1" smtClean="0">
                <a:latin typeface="Calibri" pitchFamily="34" charset="0"/>
              </a:rPr>
              <a:t>kretanje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zraka</a:t>
            </a:r>
            <a:r>
              <a:rPr lang="en-US" sz="2200" dirty="0" smtClean="0">
                <a:latin typeface="Calibri" pitchFamily="34" charset="0"/>
              </a:rPr>
              <a:t>...</a:t>
            </a:r>
            <a:r>
              <a:rPr lang="en-US" sz="2200" dirty="0" err="1" smtClean="0">
                <a:latin typeface="Calibri" pitchFamily="34" charset="0"/>
              </a:rPr>
              <a:t>plava</a:t>
            </a:r>
            <a:r>
              <a:rPr lang="en-US" sz="2200" dirty="0" smtClean="0">
                <a:latin typeface="Calibri" pitchFamily="34" charset="0"/>
              </a:rPr>
              <a:t>  je </a:t>
            </a:r>
            <a:r>
              <a:rPr lang="en-US" sz="2200" dirty="0" err="1" smtClean="0">
                <a:latin typeface="Calibri" pitchFamily="34" charset="0"/>
              </a:rPr>
              <a:t>kontrasna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boja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žutoj</a:t>
            </a:r>
            <a:r>
              <a:rPr lang="en-US" sz="2200" dirty="0" smtClean="0">
                <a:latin typeface="Calibri" pitchFamily="34" charset="0"/>
              </a:rPr>
              <a:t>...</a:t>
            </a:r>
            <a:r>
              <a:rPr lang="en-US" sz="2200" dirty="0" err="1" smtClean="0">
                <a:latin typeface="Calibri" pitchFamily="34" charset="0"/>
              </a:rPr>
              <a:t>kao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boja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ona</a:t>
            </a:r>
            <a:r>
              <a:rPr lang="en-US" sz="2200" dirty="0" smtClean="0">
                <a:latin typeface="Calibri" pitchFamily="34" charset="0"/>
              </a:rPr>
              <a:t> je </a:t>
            </a:r>
            <a:r>
              <a:rPr lang="en-US" sz="2200" dirty="0" err="1" smtClean="0">
                <a:latin typeface="Calibri" pitchFamily="34" charset="0"/>
              </a:rPr>
              <a:t>nebeski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svod</a:t>
            </a:r>
            <a:r>
              <a:rPr lang="en-US" sz="2200" dirty="0" smtClean="0">
                <a:latin typeface="Calibri" pitchFamily="34" charset="0"/>
              </a:rPr>
              <a:t>, </a:t>
            </a:r>
            <a:r>
              <a:rPr lang="en-US" sz="2200" dirty="0" err="1" smtClean="0">
                <a:latin typeface="Calibri" pitchFamily="34" charset="0"/>
              </a:rPr>
              <a:t>plavo</a:t>
            </a:r>
            <a:r>
              <a:rPr lang="en-US" sz="2200" dirty="0" smtClean="0">
                <a:latin typeface="Calibri" pitchFamily="34" charset="0"/>
              </a:rPr>
              <a:t> je </a:t>
            </a:r>
            <a:r>
              <a:rPr lang="en-US" sz="2200" dirty="0" err="1" smtClean="0">
                <a:latin typeface="Calibri" pitchFamily="34" charset="0"/>
              </a:rPr>
              <a:t>linija</a:t>
            </a:r>
            <a:r>
              <a:rPr lang="en-US" sz="2200" dirty="0" smtClean="0">
                <a:latin typeface="Calibri" pitchFamily="34" charset="0"/>
              </a:rPr>
              <a:t>, </a:t>
            </a:r>
            <a:r>
              <a:rPr lang="en-US" sz="2200" dirty="0" err="1" smtClean="0">
                <a:latin typeface="Calibri" pitchFamily="34" charset="0"/>
              </a:rPr>
              <a:t>horizontalnost</a:t>
            </a:r>
            <a:r>
              <a:rPr lang="en-US" sz="2200" dirty="0" smtClean="0">
                <a:latin typeface="Calibri" pitchFamily="34" charset="0"/>
              </a:rPr>
              <a:t>. </a:t>
            </a:r>
            <a:r>
              <a:rPr lang="en-US" sz="2200" dirty="0" err="1" smtClean="0">
                <a:latin typeface="Calibri" pitchFamily="34" charset="0"/>
              </a:rPr>
              <a:t>Crveno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spaja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žuto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i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plavo</a:t>
            </a:r>
            <a:r>
              <a:rPr lang="en-US" sz="2200" dirty="0" smtClean="0">
                <a:latin typeface="Calibri" pitchFamily="34" charset="0"/>
              </a:rPr>
              <a:t>....</a:t>
            </a:r>
            <a:r>
              <a:rPr lang="en-US" sz="2200" dirty="0" err="1" smtClean="0">
                <a:latin typeface="Calibri" pitchFamily="34" charset="0"/>
              </a:rPr>
              <a:t>žuto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zrači</a:t>
            </a:r>
            <a:r>
              <a:rPr lang="en-US" sz="2200" dirty="0" smtClean="0">
                <a:latin typeface="Calibri" pitchFamily="34" charset="0"/>
              </a:rPr>
              <a:t>, </a:t>
            </a:r>
            <a:r>
              <a:rPr lang="en-US" sz="2200" dirty="0" err="1" smtClean="0">
                <a:latin typeface="Calibri" pitchFamily="34" charset="0"/>
              </a:rPr>
              <a:t>plavo</a:t>
            </a:r>
            <a:r>
              <a:rPr lang="en-US" sz="2200" dirty="0" smtClean="0">
                <a:latin typeface="Calibri" pitchFamily="34" charset="0"/>
              </a:rPr>
              <a:t> "</a:t>
            </a:r>
            <a:r>
              <a:rPr lang="en-US" sz="2200" dirty="0" err="1" smtClean="0">
                <a:latin typeface="Calibri" pitchFamily="34" charset="0"/>
              </a:rPr>
              <a:t>iščezava</a:t>
            </a:r>
            <a:r>
              <a:rPr lang="en-US" sz="2200" dirty="0" smtClean="0">
                <a:latin typeface="Calibri" pitchFamily="34" charset="0"/>
              </a:rPr>
              <a:t>"</a:t>
            </a:r>
            <a:r>
              <a:rPr lang="sl-SI" sz="2200" dirty="0" smtClean="0">
                <a:latin typeface="Calibri" pitchFamily="34" charset="0"/>
              </a:rPr>
              <a:t>,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crveno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cirkuliše</a:t>
            </a:r>
            <a:r>
              <a:rPr lang="en-US" sz="2200" dirty="0" smtClean="0">
                <a:latin typeface="Calibri" pitchFamily="34" charset="0"/>
              </a:rPr>
              <a:t>.“</a:t>
            </a:r>
            <a:endParaRPr lang="sr-Latn-RS" sz="2200" dirty="0" smtClean="0">
              <a:latin typeface="Calibri" pitchFamily="34" charset="0"/>
            </a:endParaRPr>
          </a:p>
          <a:p>
            <a:endParaRPr lang="sr-Latn-RS" sz="2200" dirty="0" smtClean="0">
              <a:latin typeface="Calibri" pitchFamily="34" charset="0"/>
            </a:endParaRPr>
          </a:p>
          <a:p>
            <a:r>
              <a:rPr lang="sl-SI" sz="2200" dirty="0" smtClean="0">
                <a:latin typeface="Calibri" pitchFamily="34" charset="0"/>
              </a:rPr>
              <a:t>ove ideje prepoznajemo u plastičkim i filozofskim principima De Stijla kao i u kolorističkim koncepcijama </a:t>
            </a:r>
            <a:r>
              <a:rPr lang="sl-SI" sz="2200" dirty="0">
                <a:latin typeface="Calibri" pitchFamily="34" charset="0"/>
              </a:rPr>
              <a:t>De </a:t>
            </a:r>
            <a:r>
              <a:rPr lang="sl-SI" sz="2200" dirty="0" smtClean="0">
                <a:latin typeface="Calibri" pitchFamily="34" charset="0"/>
              </a:rPr>
              <a:t>Stijla</a:t>
            </a: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http://upload.wikimedia.org/wikipedia/commons/0/00/Rietveld_chair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87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5791200" y="4406900"/>
            <a:ext cx="28956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RS" dirty="0" smtClean="0">
                <a:latin typeface="Calibri" pitchFamily="34" charset="0"/>
              </a:rPr>
              <a:t>Crvena i plava stolica, </a:t>
            </a:r>
            <a:r>
              <a:rPr lang="en-US" dirty="0" smtClean="0">
                <a:latin typeface="Calibri" pitchFamily="34" charset="0"/>
              </a:rPr>
              <a:t>(1917</a:t>
            </a:r>
            <a:r>
              <a:rPr lang="en-US" dirty="0">
                <a:latin typeface="Calibri" pitchFamily="34" charset="0"/>
              </a:rPr>
              <a:t>)</a:t>
            </a:r>
            <a:endParaRPr lang="sr-Latn-CS" dirty="0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r>
              <a:rPr lang="sr-Latn-CS" dirty="0"/>
              <a:t>G. </a:t>
            </a:r>
            <a:r>
              <a:rPr lang="nl-NL" dirty="0"/>
              <a:t>Ritveld je prvi, pod uticajem </a:t>
            </a:r>
            <a:r>
              <a:rPr lang="sr-Latn-CS" dirty="0"/>
              <a:t>T</a:t>
            </a:r>
            <a:r>
              <a:rPr lang="nl-NL" dirty="0"/>
              <a:t>ea van </a:t>
            </a:r>
            <a:r>
              <a:rPr lang="nl-NL" dirty="0" smtClean="0"/>
              <a:t>Du</a:t>
            </a:r>
            <a:r>
              <a:rPr lang="sr-Latn-RS" dirty="0" smtClean="0"/>
              <a:t>s</a:t>
            </a:r>
            <a:r>
              <a:rPr lang="nl-NL" dirty="0" smtClean="0"/>
              <a:t>burga </a:t>
            </a:r>
            <a:r>
              <a:rPr lang="nl-NL" dirty="0"/>
              <a:t>i (indirektnim) uticajem Mondrijana, razvio estetiku arhitekture de Stijla u celini.</a:t>
            </a:r>
            <a:r>
              <a:rPr lang="en-US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thumb/7/7c/Manifest_I_of_De_Stijl.JPG/694px-Manifest_I_of_De_Stij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932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1531</Words>
  <Application>Microsoft Office PowerPoint</Application>
  <PresentationFormat>On-screen Show (4:3)</PresentationFormat>
  <Paragraphs>99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DE STIJL I NEOPLASTICIZAM (1917-1931)</vt:lpstr>
      <vt:lpstr>Slide 2</vt:lpstr>
      <vt:lpstr>Slide 3</vt:lpstr>
      <vt:lpstr>glavne odlike pokreta</vt:lpstr>
      <vt:lpstr>formalne odlike</vt:lpstr>
      <vt:lpstr>Slide 6</vt:lpstr>
      <vt:lpstr>Mathieu Hubertus Josephus Schoenmaekers (1875- 1944)</vt:lpstr>
      <vt:lpstr>Slide 8</vt:lpstr>
      <vt:lpstr>Slide 9</vt:lpstr>
      <vt:lpstr>Slide 10</vt:lpstr>
      <vt:lpstr>Slide 11</vt:lpstr>
      <vt:lpstr>Slide 12</vt:lpstr>
      <vt:lpstr>SLIKARSTVO (1916-1921)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STIJL I NEOPLASTICIZAM</dc:title>
  <dc:creator>Jasmina</dc:creator>
  <cp:lastModifiedBy>User</cp:lastModifiedBy>
  <cp:revision>99</cp:revision>
  <dcterms:created xsi:type="dcterms:W3CDTF">2017-05-16T20:56:18Z</dcterms:created>
  <dcterms:modified xsi:type="dcterms:W3CDTF">2020-05-19T13:19:09Z</dcterms:modified>
</cp:coreProperties>
</file>