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9" r:id="rId5"/>
    <p:sldId id="260" r:id="rId6"/>
    <p:sldId id="266" r:id="rId7"/>
    <p:sldId id="265" r:id="rId8"/>
    <p:sldId id="268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Rad dece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Smiljka Tomanović</a:t>
            </a:r>
          </a:p>
        </p:txBody>
      </p:sp>
    </p:spTree>
    <p:extLst>
      <p:ext uri="{BB962C8B-B14F-4D97-AF65-F5344CB8AC3E}">
        <p14:creationId xmlns:p14="http://schemas.microsoft.com/office/powerpoint/2010/main" val="3888893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/>
              <a:t>Zaključci iz istraživanja sa decom na ulici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>
              <a:buFont typeface="Symbol" pitchFamily="18" charset="2"/>
              <a:buChar char=""/>
            </a:pPr>
            <a:r>
              <a:rPr lang="sr-Latn-RS" sz="2800" dirty="0"/>
              <a:t>K</a:t>
            </a:r>
            <a:r>
              <a:rPr lang="de-DE" sz="2800" dirty="0"/>
              <a:t>od dece ulice – odnos prema eksploataciji je ambivalentan: </a:t>
            </a:r>
            <a:endParaRPr lang="sr-Latn-CS" sz="2800" dirty="0"/>
          </a:p>
          <a:p>
            <a:pPr marL="0" indent="0" algn="just">
              <a:buNone/>
            </a:pPr>
            <a:r>
              <a:rPr lang="de-DE" sz="2800" dirty="0"/>
              <a:t>mada prave jasnu razliku između rada za sopstvene i potrebe porodice, i rada koji je kontrolisan od strane druge odrasle osobe ili vršnjačke grupe, konkretno iskustvo i karakteristike deteta u velikoj meri određuju ocenu lične pozicije i prihvatljivosti, odnosno neprihvatljivosti eksploatacije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sr-Latn-CS" sz="2800" dirty="0"/>
              <a:t>Ključno: velika kompetentnost dece u suočavanju sa rizicima – uzeti u obzir kod svih programa i mera zaštite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40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/>
              <a:t>Dete / detinjstvo </a:t>
            </a:r>
            <a:endParaRPr lang="en-US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CS" sz="2800" b="1" dirty="0"/>
              <a:t>Inherentna ranjivost</a:t>
            </a:r>
            <a:r>
              <a:rPr lang="sr-Latn-CS" sz="2800" dirty="0"/>
              <a:t>, kao karakteristika deteta relevantne za rad:</a:t>
            </a:r>
          </a:p>
          <a:p>
            <a:pPr lvl="1"/>
            <a:r>
              <a:rPr lang="sr-Latn-CS" sz="2800" dirty="0"/>
              <a:t>Fizička slabost </a:t>
            </a:r>
          </a:p>
          <a:p>
            <a:pPr lvl="1"/>
            <a:r>
              <a:rPr lang="sr-Latn-CS" sz="2800" dirty="0"/>
              <a:t>Nezrelost </a:t>
            </a:r>
          </a:p>
          <a:p>
            <a:pPr lvl="1"/>
            <a:r>
              <a:rPr lang="sr-Latn-CS" sz="2800" dirty="0"/>
              <a:t>Nedostatak znanja </a:t>
            </a:r>
          </a:p>
          <a:p>
            <a:pPr lvl="1"/>
            <a:r>
              <a:rPr lang="sr-Latn-CS" sz="2800" dirty="0"/>
              <a:t>Nedostatak iskustva </a:t>
            </a:r>
          </a:p>
          <a:p>
            <a:r>
              <a:rPr lang="sr-Latn-CS" sz="2800" b="1" dirty="0"/>
              <a:t>Strukturalna ranjivost</a:t>
            </a:r>
            <a:r>
              <a:rPr lang="sr-Latn-CS" sz="2800" dirty="0"/>
              <a:t>, kao karakteristika deteta relevantna za rad, tj. ranjivost usled: </a:t>
            </a:r>
          </a:p>
          <a:p>
            <a:pPr lvl="1"/>
            <a:r>
              <a:rPr lang="sr-Latn-CS" sz="2800" dirty="0"/>
              <a:t>Nedostatka ekonomske moći </a:t>
            </a:r>
          </a:p>
          <a:p>
            <a:pPr lvl="1"/>
            <a:r>
              <a:rPr lang="sr-Latn-CS" sz="2800" dirty="0"/>
              <a:t>Nedostatka građanskih prava 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450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153400" cy="762000"/>
          </a:xfrm>
        </p:spPr>
        <p:txBody>
          <a:bodyPr>
            <a:normAutofit/>
          </a:bodyPr>
          <a:lstStyle/>
          <a:p>
            <a:r>
              <a:rPr lang="sr-Latn-CS" b="1" dirty="0"/>
              <a:t>Pojam rada dece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752600"/>
            <a:ext cx="8153400" cy="48768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sr-Latn-RS" dirty="0"/>
              <a:t>Šta je dečiji rad?</a:t>
            </a:r>
          </a:p>
          <a:p>
            <a:pPr marL="344488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sr-Latn-RS" sz="2400" i="1" dirty="0">
                <a:solidFill>
                  <a:schemeClr val="accent2">
                    <a:lumMod val="50000"/>
                  </a:schemeClr>
                </a:solidFill>
              </a:rPr>
              <a:t>Rad koji je mentalno, psihički, socijalno i moralno štetan po dete i koji mu onemogućava da pohađa školu ili ga primorava da je napusti.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sr-Latn-RS" dirty="0"/>
              <a:t>Koji su najteži oblici deč</a:t>
            </a:r>
            <a:r>
              <a:rPr lang="en-US" dirty="0" err="1"/>
              <a:t>i</a:t>
            </a:r>
            <a:r>
              <a:rPr lang="sr-Latn-RS" dirty="0"/>
              <a:t>jeg rada?</a:t>
            </a:r>
          </a:p>
          <a:p>
            <a:pPr indent="25400" fontAlgn="auto">
              <a:spcAft>
                <a:spcPts val="600"/>
              </a:spcAft>
              <a:buFont typeface="Wingdings"/>
              <a:buNone/>
              <a:defRPr/>
            </a:pPr>
            <a:r>
              <a:rPr lang="sr-Latn-RS" sz="2400" dirty="0">
                <a:solidFill>
                  <a:schemeClr val="accent2">
                    <a:lumMod val="50000"/>
                  </a:schemeClr>
                </a:solidFill>
              </a:rPr>
              <a:t>Konvencija MOR (ILO) 182: </a:t>
            </a:r>
            <a:r>
              <a:rPr lang="sr-Latn-RS" sz="2400" i="1" dirty="0">
                <a:solidFill>
                  <a:schemeClr val="accent2">
                    <a:lumMod val="50000"/>
                  </a:schemeClr>
                </a:solidFill>
              </a:rPr>
              <a:t>Ropstvo, prakse slične ropstvu (prodaja, promet, dužničko ropstvo, prinudni rad, korišženje u ratu), prostitucija, pornografija, prodaja i korišćenje droge...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sr-Latn-RS" dirty="0"/>
              <a:t>Šta dečiji rad nije?</a:t>
            </a:r>
          </a:p>
          <a:p>
            <a:pPr indent="-34925" fontAlgn="auto">
              <a:spcAft>
                <a:spcPts val="0"/>
              </a:spcAft>
              <a:buFont typeface="Wingdings"/>
              <a:buNone/>
              <a:defRPr/>
            </a:pPr>
            <a:r>
              <a:rPr lang="sr-Latn-RS" sz="2400" i="1" dirty="0">
                <a:solidFill>
                  <a:schemeClr val="accent2">
                    <a:lumMod val="50000"/>
                  </a:schemeClr>
                </a:solidFill>
              </a:rPr>
              <a:t>Rad deteta u slobodno vreme, poslovi koji su primereni njegovom uzrastu. Postoje i pozitivni aspekti dečjeg rada.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45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/>
              <a:t>Dečiji posao / Dečiji rad </a:t>
            </a:r>
            <a:endParaRPr lang="en-US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dirty="0"/>
              <a:t>Radi uspostavljanja kriterijuma za odlučivanje koja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dirty="0"/>
              <a:t>je vrsta posla izrabljivačka, opasna i štetna za razne aspekte razvoja deteta,  postoji (nedovoljno konzistentno) razlikovanje između: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dirty="0"/>
              <a:t> </a:t>
            </a:r>
          </a:p>
          <a:p>
            <a:pPr>
              <a:lnSpc>
                <a:spcPct val="90000"/>
              </a:lnSpc>
            </a:pPr>
            <a:r>
              <a:rPr lang="sr-Latn-CS" dirty="0"/>
              <a:t>“</a:t>
            </a:r>
            <a:r>
              <a:rPr lang="sr-Latn-CS" b="1" dirty="0"/>
              <a:t>Child work</a:t>
            </a:r>
            <a:r>
              <a:rPr lang="sr-Latn-CS" dirty="0"/>
              <a:t>” /”dečiji posao”/ - Poslovi primereni uzrastu i psihofizičkim mogućnostima deteta. U njima nema iskorišćavanja dečjeg rada. Mogu doprineti razvoju deteta, savladavanju veština, sticanju iskustva (pomaganje roditeljima u kućnim poslovima, rad za džeparac).</a:t>
            </a:r>
          </a:p>
          <a:p>
            <a:pPr>
              <a:lnSpc>
                <a:spcPct val="90000"/>
              </a:lnSpc>
            </a:pPr>
            <a:r>
              <a:rPr lang="sr-Latn-CS" dirty="0"/>
              <a:t>“</a:t>
            </a:r>
            <a:r>
              <a:rPr lang="sr-Latn-CS" b="1" dirty="0"/>
              <a:t>Child labor</a:t>
            </a:r>
            <a:r>
              <a:rPr lang="sr-Latn-CS" dirty="0"/>
              <a:t>” /”dečiji rad”/ - Izrabljivački je i štetan / zloupotreba deteta kroz rad.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17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/>
              <a:t>Štetnost deč</a:t>
            </a:r>
            <a:r>
              <a:rPr lang="en-US" b="1" dirty="0" err="1"/>
              <a:t>i</a:t>
            </a:r>
            <a:r>
              <a:rPr lang="sr-Latn-CS" b="1" dirty="0"/>
              <a:t>jeg rada</a:t>
            </a: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sr-Latn-CS" dirty="0"/>
              <a:t>Usled inherentne ranjivosti deteta:</a:t>
            </a:r>
          </a:p>
          <a:p>
            <a:r>
              <a:rPr lang="sr-Latn-CS" b="1" dirty="0"/>
              <a:t>Fizička štetnost</a:t>
            </a:r>
            <a:r>
              <a:rPr lang="sr-Latn-CS" dirty="0"/>
              <a:t> – opasnost od povređivanja na radu i bolesti proistekle iz rada </a:t>
            </a:r>
          </a:p>
          <a:p>
            <a:r>
              <a:rPr lang="sr-Latn-CS" b="1" dirty="0"/>
              <a:t>Psihološka štetnost</a:t>
            </a:r>
            <a:r>
              <a:rPr lang="sr-Latn-CS" dirty="0"/>
              <a:t> – opasnost za mentalni i duhovni razvoj deteta</a:t>
            </a:r>
          </a:p>
          <a:p>
            <a:r>
              <a:rPr lang="sr-Latn-CS" b="1" dirty="0"/>
              <a:t>Moralna i socijalna štetnost</a:t>
            </a:r>
            <a:r>
              <a:rPr lang="sr-Latn-CS" dirty="0"/>
              <a:t> – opasnost za društveni razvoj deteta </a:t>
            </a:r>
          </a:p>
          <a:p>
            <a:pPr>
              <a:buFont typeface="Wingdings" pitchFamily="2" charset="2"/>
              <a:buNone/>
            </a:pPr>
            <a:endParaRPr lang="sr-Latn-CS" b="1" i="1" dirty="0"/>
          </a:p>
          <a:p>
            <a:pPr>
              <a:buFont typeface="Wingdings" pitchFamily="2" charset="2"/>
              <a:buNone/>
            </a:pPr>
            <a:r>
              <a:rPr lang="sr-Latn-CS" b="1" i="1" dirty="0"/>
              <a:t>Kada je rad deo detetovih aktivnosti, može u većoj ili manjoj meri postati deo detetovog identiteta.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76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524000"/>
          </a:xfrm>
        </p:spPr>
        <p:txBody>
          <a:bodyPr>
            <a:noAutofit/>
          </a:bodyPr>
          <a:lstStyle/>
          <a:p>
            <a:r>
              <a:rPr lang="sr-Latn-CS" sz="2800" b="1" dirty="0"/>
              <a:t>Deč</a:t>
            </a:r>
            <a:r>
              <a:rPr lang="en-US" sz="2800" b="1" dirty="0" err="1"/>
              <a:t>i</a:t>
            </a:r>
            <a:r>
              <a:rPr lang="sr-Latn-CS" sz="2800" b="1" dirty="0"/>
              <a:t>ji rad u međunarodnim dokumentima </a:t>
            </a:r>
            <a:br>
              <a:rPr lang="sr-Latn-CS" sz="2800" b="1" dirty="0"/>
            </a:br>
            <a:r>
              <a:rPr lang="sr-Latn-CS" sz="2800" b="1" dirty="0"/>
              <a:t>Zaštita od iskorišćavanja – Konvencija o pravima deteta</a:t>
            </a:r>
            <a:br>
              <a:rPr lang="sr-Latn-CS" sz="2800" b="1" dirty="0"/>
            </a:br>
            <a:endParaRPr lang="en-US" sz="28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dirty="0"/>
              <a:t>KPD u okviru socijalnih prava, obavezuje države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dirty="0"/>
              <a:t>članice da priznaju </a:t>
            </a:r>
          </a:p>
          <a:p>
            <a:pPr>
              <a:lnSpc>
                <a:spcPct val="90000"/>
              </a:lnSpc>
            </a:pPr>
            <a:r>
              <a:rPr lang="sr-Latn-CS" dirty="0"/>
              <a:t>Pravo deteta na zaštitu od ekonomskog iskorišćavanja i od obavljanja bilo kog posla koji bi mogao da bude opasan ili bi ometao školovanje deteta, odnosno koji bi bio štetan po zdravlje deteta ili njegov duševni, moralni ili društveni razvoj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dirty="0"/>
              <a:t>U tom cilju, države članice se obavezuju da obezbede:</a:t>
            </a:r>
          </a:p>
          <a:p>
            <a:pPr>
              <a:lnSpc>
                <a:spcPct val="90000"/>
              </a:lnSpc>
            </a:pPr>
            <a:r>
              <a:rPr lang="sr-Latn-CS" dirty="0"/>
              <a:t>Minimalnu starosnu granicu za zapošljavane dece</a:t>
            </a:r>
          </a:p>
          <a:p>
            <a:pPr>
              <a:lnSpc>
                <a:spcPct val="90000"/>
              </a:lnSpc>
            </a:pPr>
            <a:r>
              <a:rPr lang="sr-Latn-CS" dirty="0"/>
              <a:t>Regulisanje vremena i uslova za zapošljavanje</a:t>
            </a:r>
          </a:p>
          <a:p>
            <a:pPr>
              <a:defRPr/>
            </a:pPr>
            <a:r>
              <a:rPr lang="sr-Latn-RS" dirty="0"/>
              <a:t>Kazne i sankcije kod nepoštovanja Konvencije</a:t>
            </a:r>
          </a:p>
        </p:txBody>
      </p:sp>
    </p:spTree>
    <p:extLst>
      <p:ext uri="{BB962C8B-B14F-4D97-AF65-F5344CB8AC3E}">
        <p14:creationId xmlns:p14="http://schemas.microsoft.com/office/powerpoint/2010/main" val="884915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229600" cy="990600"/>
          </a:xfrm>
        </p:spPr>
        <p:txBody>
          <a:bodyPr>
            <a:normAutofit/>
          </a:bodyPr>
          <a:lstStyle/>
          <a:p>
            <a:r>
              <a:rPr lang="sr-Latn-CS" b="1" dirty="0"/>
              <a:t>Radna sposobnost deteta</a:t>
            </a:r>
            <a:endParaRPr lang="en-US" b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/>
              <a:t>Skoro u svim državama sveta smatra se da dete može da zasnuje radni odnos već sa 14, 15 ili 16 godina.</a:t>
            </a:r>
          </a:p>
          <a:p>
            <a:r>
              <a:rPr lang="sr-Latn-CS" dirty="0"/>
              <a:t>Uzrast u kome je moguće zasnivanje radnog odnosa, najčešće se poklapa sa završetkom osnovnog školovanja ili nekom vrstom stručnog osposobljavanja.</a:t>
            </a:r>
          </a:p>
          <a:p>
            <a:r>
              <a:rPr lang="sr-Latn-CS" dirty="0"/>
              <a:t>U jednom broju država postoji odgovarajuća briga o pravima deteta, pa se za uzrast do 18 godina propisuju posebna ograničenja u radu:</a:t>
            </a:r>
          </a:p>
          <a:p>
            <a:pPr lvl="1"/>
            <a:r>
              <a:rPr lang="sr-Latn-CS" sz="2400" dirty="0"/>
              <a:t>zabrana rada noću </a:t>
            </a:r>
          </a:p>
          <a:p>
            <a:pPr lvl="1"/>
            <a:r>
              <a:rPr lang="sr-Latn-CS" sz="2400" dirty="0"/>
              <a:t>zabrana rada sa opasnim hemikalijama i sl.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2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381000"/>
            <a:ext cx="8153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Latn-CS" sz="3600" b="1" dirty="0">
                <a:solidFill>
                  <a:srgbClr val="D2533C"/>
                </a:solidFill>
              </a:rPr>
              <a:t>Rad dece u domaćem zakonodavstvu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953000"/>
          </a:xfrm>
        </p:spPr>
        <p:txBody>
          <a:bodyPr>
            <a:normAutofit/>
          </a:bodyPr>
          <a:lstStyle/>
          <a:p>
            <a:r>
              <a:rPr lang="sr-Latn-RS" sz="2400" dirty="0"/>
              <a:t>Porodični zakon daje detetu poslovnu sposobnost, dok je Zakon o radu definiše saglasnost roditelja.</a:t>
            </a:r>
          </a:p>
          <a:p>
            <a:r>
              <a:rPr lang="sr-Latn-RS" sz="2400" b="1" dirty="0"/>
              <a:t>Poslovno sposobna </a:t>
            </a:r>
            <a:r>
              <a:rPr lang="sr-Latn-RS" sz="2400" dirty="0"/>
              <a:t>je osoba koja ima </a:t>
            </a:r>
            <a:r>
              <a:rPr lang="sr-Latn-RS" sz="2400" b="1" dirty="0"/>
              <a:t>preko 16 godina</a:t>
            </a:r>
            <a:r>
              <a:rPr lang="sr-Latn-RS" sz="2400" dirty="0"/>
              <a:t>, koja je postala roditelj i dostigla telesnu i duševnu zrelost. </a:t>
            </a:r>
          </a:p>
          <a:p>
            <a:r>
              <a:rPr lang="sr-Latn-RS" sz="2400" b="1" dirty="0"/>
              <a:t>Problemi</a:t>
            </a:r>
            <a:r>
              <a:rPr lang="sr-Latn-RS" sz="2400" dirty="0"/>
              <a:t>: </a:t>
            </a:r>
          </a:p>
          <a:p>
            <a:r>
              <a:rPr lang="sr-Latn-RS" sz="2400" dirty="0"/>
              <a:t>Porodični zakon se bavi donjom starosnom granicom, pravom na raspolaganje zaradom, </a:t>
            </a:r>
            <a:r>
              <a:rPr lang="sr-Latn-RS" sz="2400" b="1" dirty="0"/>
              <a:t>ali ne i uslovima u kojima se sklapa radni odnos.</a:t>
            </a:r>
          </a:p>
          <a:p>
            <a:pPr>
              <a:lnSpc>
                <a:spcPct val="80000"/>
              </a:lnSpc>
            </a:pPr>
            <a:r>
              <a:rPr lang="pl-PL"/>
              <a:t>Upravljanje </a:t>
            </a:r>
            <a:r>
              <a:rPr lang="pl-PL" dirty="0"/>
              <a:t>zaradom i imovinom stečenom radom, deteta koje je navršilo 15 godina, jeste vid poslovne sposobnosti koji proishodi iz statusa zaposlenog. To je kolizija između PZ i ZR</a:t>
            </a:r>
            <a:endParaRPr lang="en-US" dirty="0"/>
          </a:p>
          <a:p>
            <a:pPr>
              <a:lnSpc>
                <a:spcPct val="80000"/>
              </a:lnSpc>
            </a:pPr>
            <a:endParaRPr lang="pl-PL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8984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3600" b="1" dirty="0"/>
              <a:t>Rad dece u domaćem zakonodavstvu</a:t>
            </a:r>
            <a:endParaRPr lang="en-US" sz="36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sr-Latn-RS" dirty="0"/>
              <a:t>Zakon o radu</a:t>
            </a:r>
            <a:r>
              <a:rPr lang="pl-PL" dirty="0"/>
              <a:t> uredio uslove za zasnivanje radnog odnosa deteta koje je navršilo 15 godina.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sr-Latn-RS" b="1" dirty="0"/>
              <a:t>Šta ne može da radi maloletna osoba:</a:t>
            </a:r>
          </a:p>
          <a:p>
            <a:pPr marL="514350" indent="-514350" fontAlgn="auto">
              <a:spcAft>
                <a:spcPts val="0"/>
              </a:spcAft>
              <a:buFont typeface="Wingdings"/>
              <a:buAutoNum type="arabicPeriod"/>
              <a:defRPr/>
            </a:pPr>
            <a:r>
              <a:rPr lang="sr-Latn-RS" dirty="0"/>
              <a:t>Težak fizički rad</a:t>
            </a:r>
          </a:p>
          <a:p>
            <a:pPr marL="514350" indent="-514350" fontAlgn="auto">
              <a:spcAft>
                <a:spcPts val="0"/>
              </a:spcAft>
              <a:buFont typeface="Wingdings"/>
              <a:buAutoNum type="arabicPeriod"/>
              <a:defRPr/>
            </a:pPr>
            <a:r>
              <a:rPr lang="sr-Latn-RS" dirty="0"/>
              <a:t>Izlaganje štetnom zračenju ili otrovima, toploti, buci..</a:t>
            </a:r>
          </a:p>
          <a:p>
            <a:pPr marL="514350" indent="-514350" fontAlgn="auto">
              <a:spcAft>
                <a:spcPts val="600"/>
              </a:spcAft>
              <a:buFont typeface="Wingdings"/>
              <a:buAutoNum type="arabicPeriod"/>
              <a:defRPr/>
            </a:pPr>
            <a:r>
              <a:rPr lang="sr-Latn-RS" dirty="0"/>
              <a:t>Poslovi koji utiču na zdravlje i život maloletnika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sr-Latn-RS" b="1" dirty="0"/>
              <a:t>Radno vreme </a:t>
            </a:r>
          </a:p>
          <a:p>
            <a:pPr indent="25400" fontAlgn="auto">
              <a:spcAft>
                <a:spcPts val="1200"/>
              </a:spcAft>
              <a:buFont typeface="Wingdings"/>
              <a:buNone/>
              <a:defRPr/>
            </a:pPr>
            <a:r>
              <a:rPr lang="sr-Latn-RS" dirty="0"/>
              <a:t>35 časova nedeljno, 8 časova dnevno. Postoje i slučajevi kada maloletnik može da radi noću (u slučaja rada u kulturi i kada nije dovršen rad tokom dana)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sr-Latn-RS" b="1" dirty="0"/>
              <a:t>Saglasnost roditelja</a:t>
            </a:r>
          </a:p>
          <a:p>
            <a:pPr indent="25400" fontAlgn="auto">
              <a:spcAft>
                <a:spcPts val="1200"/>
              </a:spcAft>
              <a:buFont typeface="Wingdings"/>
              <a:buNone/>
              <a:defRPr/>
            </a:pPr>
            <a:r>
              <a:rPr lang="sr-Latn-RS" dirty="0"/>
              <a:t>Potrebna je saglasnost roditelja za zasnivanje i prekid radnog odnosa</a:t>
            </a:r>
          </a:p>
        </p:txBody>
      </p:sp>
    </p:spTree>
    <p:extLst>
      <p:ext uri="{BB962C8B-B14F-4D97-AF65-F5344CB8AC3E}">
        <p14:creationId xmlns:p14="http://schemas.microsoft.com/office/powerpoint/2010/main" val="1909865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35</TotalTime>
  <Words>755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Symbol</vt:lpstr>
      <vt:lpstr>Wingdings</vt:lpstr>
      <vt:lpstr>Clarity</vt:lpstr>
      <vt:lpstr>Rad dece</vt:lpstr>
      <vt:lpstr>Dete / detinjstvo </vt:lpstr>
      <vt:lpstr>Pojam rada dece</vt:lpstr>
      <vt:lpstr>Dečiji posao / Dečiji rad </vt:lpstr>
      <vt:lpstr>Štetnost dečijeg rada</vt:lpstr>
      <vt:lpstr>Dečiji rad u međunarodnim dokumentima  Zaštita od iskorišćavanja – Konvencija o pravima deteta </vt:lpstr>
      <vt:lpstr>Radna sposobnost deteta</vt:lpstr>
      <vt:lpstr>Rad dece u domaćem zakonodavstvu</vt:lpstr>
      <vt:lpstr>Rad dece u domaćem zakonodavstvu</vt:lpstr>
      <vt:lpstr>Zaključci iz istraživanja sa decom na ulici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 dece</dc:title>
  <dc:creator>Dell</dc:creator>
  <cp:lastModifiedBy>Dell</cp:lastModifiedBy>
  <cp:revision>11</cp:revision>
  <dcterms:created xsi:type="dcterms:W3CDTF">2006-08-16T00:00:00Z</dcterms:created>
  <dcterms:modified xsi:type="dcterms:W3CDTF">2023-04-04T13:26:08Z</dcterms:modified>
</cp:coreProperties>
</file>