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65" r:id="rId4"/>
    <p:sldId id="266" r:id="rId5"/>
    <p:sldId id="263" r:id="rId6"/>
    <p:sldId id="269" r:id="rId7"/>
    <p:sldId id="268" r:id="rId8"/>
    <p:sldId id="270" r:id="rId9"/>
    <p:sldId id="271" r:id="rId10"/>
    <p:sldId id="267" r:id="rId11"/>
    <p:sldId id="258" r:id="rId12"/>
    <p:sldId id="272" r:id="rId13"/>
    <p:sldId id="274" r:id="rId14"/>
    <p:sldId id="275" r:id="rId15"/>
    <p:sldId id="26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2EEA57-F129-4AF1-95EE-444A22653A82}" type="datetimeFigureOut">
              <a:rPr lang="en-US" smtClean="0"/>
              <a:pPr/>
              <a:t>3/24/2020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B61536-014E-49C7-B5CD-42583F82C45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B61536-014E-49C7-B5CD-42583F82C457}"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0C2463AD-56AF-422C-A467-90DDDE7CC098}" type="datetimeFigureOut">
              <a:rPr lang="en-US" smtClean="0"/>
              <a:pPr/>
              <a:t>3/24/2020</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4D33AE65-E490-4902-86F3-D558344BEB4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2463AD-56AF-422C-A467-90DDDE7CC098}" type="datetimeFigureOut">
              <a:rPr lang="en-US" smtClean="0"/>
              <a:pPr/>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33AE65-E490-4902-86F3-D558344BEB4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0C2463AD-56AF-422C-A467-90DDDE7CC098}" type="datetimeFigureOut">
              <a:rPr lang="en-US" smtClean="0"/>
              <a:pPr/>
              <a:t>3/24/2020</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4D33AE65-E490-4902-86F3-D558344BEB4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C2463AD-56AF-422C-A467-90DDDE7CC098}" type="datetimeFigureOut">
              <a:rPr lang="en-US" smtClean="0"/>
              <a:pPr/>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D33AE65-E490-4902-86F3-D558344BEB4E}"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C2463AD-56AF-422C-A467-90DDDE7CC098}" type="datetimeFigureOut">
              <a:rPr lang="en-US" smtClean="0"/>
              <a:pPr/>
              <a:t>3/24/2020</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D33AE65-E490-4902-86F3-D558344BEB4E}"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0C2463AD-56AF-422C-A467-90DDDE7CC098}" type="datetimeFigureOut">
              <a:rPr lang="en-US" smtClean="0"/>
              <a:pPr/>
              <a:t>3/24/2020</a:t>
            </a:fld>
            <a:endParaRPr lang="en-US"/>
          </a:p>
        </p:txBody>
      </p:sp>
      <p:sp>
        <p:nvSpPr>
          <p:cNvPr id="10" name="Slide Number Placeholder 9"/>
          <p:cNvSpPr>
            <a:spLocks noGrp="1"/>
          </p:cNvSpPr>
          <p:nvPr>
            <p:ph type="sldNum" sz="quarter" idx="16"/>
          </p:nvPr>
        </p:nvSpPr>
        <p:spPr/>
        <p:txBody>
          <a:bodyPr rtlCol="0"/>
          <a:lstStyle/>
          <a:p>
            <a:fld id="{4D33AE65-E490-4902-86F3-D558344BEB4E}"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0C2463AD-56AF-422C-A467-90DDDE7CC098}" type="datetimeFigureOut">
              <a:rPr lang="en-US" smtClean="0"/>
              <a:pPr/>
              <a:t>3/24/2020</a:t>
            </a:fld>
            <a:endParaRPr lang="en-US"/>
          </a:p>
        </p:txBody>
      </p:sp>
      <p:sp>
        <p:nvSpPr>
          <p:cNvPr id="12" name="Slide Number Placeholder 11"/>
          <p:cNvSpPr>
            <a:spLocks noGrp="1"/>
          </p:cNvSpPr>
          <p:nvPr>
            <p:ph type="sldNum" sz="quarter" idx="16"/>
          </p:nvPr>
        </p:nvSpPr>
        <p:spPr/>
        <p:txBody>
          <a:bodyPr rtlCol="0"/>
          <a:lstStyle/>
          <a:p>
            <a:fld id="{4D33AE65-E490-4902-86F3-D558344BEB4E}"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C2463AD-56AF-422C-A467-90DDDE7CC098}" type="datetimeFigureOut">
              <a:rPr lang="en-US" smtClean="0"/>
              <a:pPr/>
              <a:t>3/24/2020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D33AE65-E490-4902-86F3-D558344BEB4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2463AD-56AF-422C-A467-90DDDE7CC098}" type="datetimeFigureOut">
              <a:rPr lang="en-US" smtClean="0"/>
              <a:pPr/>
              <a:t>3/24/2020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4D33AE65-E490-4902-86F3-D558344BEB4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C2463AD-56AF-422C-A467-90DDDE7CC098}" type="datetimeFigureOut">
              <a:rPr lang="en-US" smtClean="0"/>
              <a:pPr/>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D33AE65-E490-4902-86F3-D558344BEB4E}"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0C2463AD-56AF-422C-A467-90DDDE7CC098}" type="datetimeFigureOut">
              <a:rPr lang="en-US" smtClean="0"/>
              <a:pPr/>
              <a:t>3/24/2020</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4D33AE65-E490-4902-86F3-D558344BEB4E}"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0C2463AD-56AF-422C-A467-90DDDE7CC098}" type="datetimeFigureOut">
              <a:rPr lang="en-US" smtClean="0"/>
              <a:pPr/>
              <a:t>3/24/2020</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D33AE65-E490-4902-86F3-D558344BEB4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youtube.com/watch?v=jk3wNadYA7k"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ofm.org/about/" TargetMode="External"/><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hyperlink" Target="https://www.youtube.com/watch?v=E-sMMpaUFnw"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hyperlink" Target="https://www.virtualuffizi.com/13th-century-and-giotto-room.html" TargetMode="External"/><Relationship Id="rId3" Type="http://schemas.openxmlformats.org/officeDocument/2006/relationships/hyperlink" Target="https://www.youtube.com/watch?v=0zfBltgsGVA" TargetMode="External"/><Relationship Id="rId7" Type="http://schemas.openxmlformats.org/officeDocument/2006/relationships/hyperlink" Target="https://www.virtualuffizi.com/giotto.html" TargetMode="External"/><Relationship Id="rId2" Type="http://schemas.openxmlformats.org/officeDocument/2006/relationships/hyperlink" Target="https://www.wga.hu/html_m/g/giotto/assisi/index.html" TargetMode="External"/><Relationship Id="rId1" Type="http://schemas.openxmlformats.org/officeDocument/2006/relationships/slideLayout" Target="../slideLayouts/slideLayout7.xml"/><Relationship Id="rId6" Type="http://schemas.openxmlformats.org/officeDocument/2006/relationships/hyperlink" Target="https://www.metmuseum.org/toah/hd/iptg/hd_iptg.htm" TargetMode="External"/><Relationship Id="rId5" Type="http://schemas.openxmlformats.org/officeDocument/2006/relationships/hyperlink" Target="https://www.nga.gov/features/slideshows/byzantine-art-and-painting-in-italy-during-the-1200s-and-1300s.html" TargetMode="External"/><Relationship Id="rId4" Type="http://schemas.openxmlformats.org/officeDocument/2006/relationships/hyperlink" Target="https://www.youtube.com/watch?v=3cCjxDxWHf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Ehjh0t8Uwjc"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sr-Latn-CS" sz="1800" dirty="0" smtClean="0"/>
              <a:t>Opšta istorija umetnosti srednjeg veka</a:t>
            </a:r>
            <a:br>
              <a:rPr lang="sr-Latn-CS" sz="1800" dirty="0" smtClean="0"/>
            </a:br>
            <a:r>
              <a:rPr lang="sr-Latn-CS" sz="2800" dirty="0" smtClean="0"/>
              <a:t/>
            </a:r>
            <a:br>
              <a:rPr lang="sr-Latn-CS" sz="2800" dirty="0" smtClean="0"/>
            </a:br>
            <a:r>
              <a:rPr lang="en-US" sz="2800" dirty="0" smtClean="0"/>
              <a:t>ITALIJA U xiii I xiv VEKU</a:t>
            </a:r>
            <a:br>
              <a:rPr lang="en-US" sz="2800" dirty="0" smtClean="0"/>
            </a:br>
            <a:r>
              <a:rPr lang="en-US" sz="2800" dirty="0" err="1" smtClean="0"/>
              <a:t>Dugento</a:t>
            </a:r>
            <a:r>
              <a:rPr lang="en-US" sz="2800" dirty="0" smtClean="0"/>
              <a:t> I </a:t>
            </a:r>
            <a:r>
              <a:rPr lang="en-US" sz="2800" dirty="0" err="1" smtClean="0"/>
              <a:t>trecento</a:t>
            </a:r>
            <a:endParaRPr lang="en-US" sz="2800" dirty="0"/>
          </a:p>
        </p:txBody>
      </p:sp>
      <p:sp>
        <p:nvSpPr>
          <p:cNvPr id="3" name="Subtitle 2"/>
          <p:cNvSpPr>
            <a:spLocks noGrp="1"/>
          </p:cNvSpPr>
          <p:nvPr>
            <p:ph type="subTitle" idx="1"/>
          </p:nvPr>
        </p:nvSpPr>
        <p:spPr/>
        <p:txBody>
          <a:bodyPr/>
          <a:lstStyle/>
          <a:p>
            <a:r>
              <a:rPr lang="sr-Latn-CS" dirty="0" smtClean="0"/>
              <a:t>prof. dr Jelena Erdeljan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610600" cy="3970318"/>
          </a:xfrm>
          <a:prstGeom prst="rect">
            <a:avLst/>
          </a:prstGeom>
          <a:noFill/>
        </p:spPr>
        <p:txBody>
          <a:bodyPr wrap="square" rtlCol="0">
            <a:spAutoFit/>
          </a:bodyPr>
          <a:lstStyle/>
          <a:p>
            <a:r>
              <a:rPr lang="sr-Latn-CS" b="1" i="1" dirty="0" smtClean="0"/>
              <a:t>Gradovi</a:t>
            </a:r>
            <a:r>
              <a:rPr lang="sr-Latn-CS" dirty="0" smtClean="0"/>
              <a:t> </a:t>
            </a:r>
          </a:p>
          <a:p>
            <a:pPr algn="just"/>
            <a:r>
              <a:rPr lang="sr-Latn-CS" dirty="0" smtClean="0"/>
              <a:t>Smrt Fridriha II 1250. godine dovela je do ekspanzije nezavisnog političkog delovanja i (samo)organizovanja, kao i još većeg razvoja gradova na severu Apeninskog poluostrva. Tome je posebno doprineo razvoj trgovine, poljoprivrede, zanatstva i bankarstva. Gradovi i urbane sredine postaju s jedne strane otelovljenje koncepta dobre vladavine dok s druge, upravo zbog svega navedenog, mogu biti i oličenje “vavilonske bludnice”. Jedna od velikih pretnji gradskoj populaciji i celokupnom ustrojstvu života u gradovima bile su i epidemije. “Crna smrt”, epidemija bubonske kuge iz 1347</a:t>
            </a:r>
            <a:r>
              <a:rPr lang="sr-Cyrl-RS" dirty="0" smtClean="0"/>
              <a:t>-1352</a:t>
            </a:r>
            <a:r>
              <a:rPr lang="sr-Latn-CS" dirty="0" smtClean="0"/>
              <a:t>,</a:t>
            </a:r>
            <a:r>
              <a:rPr lang="sr-Cyrl-RS" dirty="0" smtClean="0"/>
              <a:t> </a:t>
            </a:r>
            <a:r>
              <a:rPr lang="sr-Latn-CS" dirty="0" smtClean="0"/>
              <a:t>odnela je veliki deo ukupne evropske populacije. Unutar i između pojedinačnih gradova generisali su se i sukobi između frakcija odanih caru (</a:t>
            </a:r>
            <a:r>
              <a:rPr lang="sr-Latn-CS" i="1" dirty="0" smtClean="0"/>
              <a:t>parte ghibellina</a:t>
            </a:r>
            <a:r>
              <a:rPr lang="sr-Latn-CS" dirty="0" smtClean="0"/>
              <a:t>) i onih odahih papi (</a:t>
            </a:r>
            <a:r>
              <a:rPr lang="sr-Latn-CS" i="1" dirty="0" smtClean="0"/>
              <a:t>parte guelfa</a:t>
            </a:r>
            <a:r>
              <a:rPr lang="sr-Latn-CS" dirty="0" smtClean="0"/>
              <a:t>). </a:t>
            </a:r>
            <a:r>
              <a:rPr lang="sr-Cyrl-RS" dirty="0" smtClean="0"/>
              <a:t> </a:t>
            </a:r>
            <a:r>
              <a:rPr lang="sr-Latn-CS" dirty="0" smtClean="0"/>
              <a:t>Poprišta ovih borbi bili su i najznačajniji gradovi na severu današnje Italije, Firenca, Sijena i Piza, u kojima je, često za novi sloj naručilaca, iz redova udruženja trgovaca i zanatlija (gilde) ili bankara, nastao ogroman korpus umetnosti i vizuelne kulture XIII i XIV veka, dugenta i trecenta.</a:t>
            </a:r>
          </a:p>
          <a:p>
            <a:pPr algn="just"/>
            <a:r>
              <a:rPr lang="en-US" dirty="0" smtClean="0">
                <a:hlinkClick r:id="rId2"/>
              </a:rPr>
              <a:t>https://www.youtube.com/watch?v=jk3wNadYA7k</a:t>
            </a:r>
            <a:endParaRPr lang="sr-Latn-CS" dirty="0" smtClean="0"/>
          </a:p>
        </p:txBody>
      </p:sp>
      <p:pic>
        <p:nvPicPr>
          <p:cNvPr id="3" name="Picture 2" descr="440px-Lorenzetti_Amb._allegory-of-good-government-_1338-39..jpg"/>
          <p:cNvPicPr>
            <a:picLocks noChangeAspect="1"/>
          </p:cNvPicPr>
          <p:nvPr/>
        </p:nvPicPr>
        <p:blipFill>
          <a:blip r:embed="rId3" cstate="print"/>
          <a:stretch>
            <a:fillRect/>
          </a:stretch>
        </p:blipFill>
        <p:spPr>
          <a:xfrm>
            <a:off x="381000" y="4419600"/>
            <a:ext cx="4191000" cy="1895475"/>
          </a:xfrm>
          <a:prstGeom prst="rect">
            <a:avLst/>
          </a:prstGeom>
        </p:spPr>
      </p:pic>
      <p:sp>
        <p:nvSpPr>
          <p:cNvPr id="4" name="TextBox 3"/>
          <p:cNvSpPr txBox="1"/>
          <p:nvPr/>
        </p:nvSpPr>
        <p:spPr>
          <a:xfrm>
            <a:off x="4800600" y="4495800"/>
            <a:ext cx="3352800" cy="1754326"/>
          </a:xfrm>
          <a:prstGeom prst="rect">
            <a:avLst/>
          </a:prstGeom>
          <a:noFill/>
        </p:spPr>
        <p:txBody>
          <a:bodyPr wrap="square" rtlCol="0">
            <a:spAutoFit/>
          </a:bodyPr>
          <a:lstStyle/>
          <a:p>
            <a:r>
              <a:rPr lang="sr-Latn-CS" dirty="0" smtClean="0"/>
              <a:t>Ambrođo Lorenceti</a:t>
            </a:r>
          </a:p>
          <a:p>
            <a:r>
              <a:rPr lang="sr-Latn-CS" dirty="0" smtClean="0"/>
              <a:t>Sijena, Palaco publiko</a:t>
            </a:r>
          </a:p>
          <a:p>
            <a:r>
              <a:rPr lang="sr-Latn-CS" dirty="0" smtClean="0"/>
              <a:t>1337-1340.</a:t>
            </a:r>
          </a:p>
          <a:p>
            <a:endParaRPr lang="sr-Latn-CS" dirty="0" smtClean="0"/>
          </a:p>
          <a:p>
            <a:endParaRPr lang="sr-Latn-CS" dirty="0" smtClean="0"/>
          </a:p>
          <a:p>
            <a:r>
              <a:rPr lang="sr-Latn-CS" dirty="0" smtClean="0"/>
              <a:t>Alegorija dobre vladavine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86800" cy="2308324"/>
          </a:xfrm>
          <a:prstGeom prst="rect">
            <a:avLst/>
          </a:prstGeom>
          <a:noFill/>
        </p:spPr>
        <p:txBody>
          <a:bodyPr wrap="square" rtlCol="0">
            <a:spAutoFit/>
          </a:bodyPr>
          <a:lstStyle/>
          <a:p>
            <a:r>
              <a:rPr lang="sr-Latn-CS" b="1" i="1" dirty="0" smtClean="0"/>
              <a:t>Novi monaški redovi</a:t>
            </a:r>
            <a:r>
              <a:rPr lang="sr-Latn-CS" dirty="0" smtClean="0"/>
              <a:t> </a:t>
            </a:r>
          </a:p>
          <a:p>
            <a:pPr algn="just"/>
            <a:r>
              <a:rPr lang="sr-Latn-CS" dirty="0" smtClean="0"/>
              <a:t>Gradovi su postali i sedišta i glavno mesto delovanja novih monaških propovedničkih i prosjačkih redova, koji su zagovarali vraćanje apostolskoj jednostavnosti u ispovedanju vere i crkvenoj organizaciji, odricanje od ovozemaljskih bogatstava i služenje zajednici (</a:t>
            </a:r>
            <a:r>
              <a:rPr lang="en-US" i="1" dirty="0" smtClean="0"/>
              <a:t>non </a:t>
            </a:r>
            <a:r>
              <a:rPr lang="en-US" i="1" dirty="0" err="1" smtClean="0"/>
              <a:t>sibi</a:t>
            </a:r>
            <a:r>
              <a:rPr lang="en-US" i="1" dirty="0" smtClean="0"/>
              <a:t> soli </a:t>
            </a:r>
            <a:r>
              <a:rPr lang="en-US" i="1" dirty="0" err="1" smtClean="0"/>
              <a:t>vivere</a:t>
            </a:r>
            <a:r>
              <a:rPr lang="en-US" i="1" dirty="0" smtClean="0"/>
              <a:t> </a:t>
            </a:r>
            <a:r>
              <a:rPr lang="en-US" i="1" dirty="0" err="1" smtClean="0"/>
              <a:t>sed</a:t>
            </a:r>
            <a:r>
              <a:rPr lang="en-US" i="1" dirty="0" smtClean="0"/>
              <a:t> et </a:t>
            </a:r>
            <a:r>
              <a:rPr lang="en-US" i="1" dirty="0" err="1" smtClean="0"/>
              <a:t>aliis</a:t>
            </a:r>
            <a:r>
              <a:rPr lang="en-US" i="1" dirty="0" smtClean="0"/>
              <a:t> </a:t>
            </a:r>
            <a:r>
              <a:rPr lang="en-US" i="1" dirty="0" err="1" smtClean="0"/>
              <a:t>proficere</a:t>
            </a:r>
            <a:r>
              <a:rPr lang="sr-Latn-CS" i="1" dirty="0" smtClean="0"/>
              <a:t>)</a:t>
            </a:r>
            <a:r>
              <a:rPr lang="sr-Latn-CS" dirty="0" smtClean="0"/>
              <a:t>, u duhu najranijeg hrišćanstva. Kao potvrdu svog poistovećivanja sa Hristovim stradanjem i potpunim poniženjem (</a:t>
            </a:r>
            <a:r>
              <a:rPr lang="sr-Latn-CS" i="1" dirty="0" smtClean="0"/>
              <a:t>akra tapeinoseis</a:t>
            </a:r>
            <a:r>
              <a:rPr lang="sr-Latn-CS" dirty="0" smtClean="0"/>
              <a:t>) radi spasa ljudskog roda, Sveti Franja Asiški je primio stigmate. Najvažniji novi monaški</a:t>
            </a:r>
          </a:p>
          <a:p>
            <a:r>
              <a:rPr lang="sr-Latn-CS" dirty="0" smtClean="0"/>
              <a:t>redovi su franjevački i dominikanski red.</a:t>
            </a:r>
          </a:p>
        </p:txBody>
      </p:sp>
      <p:pic>
        <p:nvPicPr>
          <p:cNvPr id="3" name="Picture 2" descr="Giotto._Stigmatization_of_St_Francis._1295-1300._314x162cm._Louvre,_Paris.jpg"/>
          <p:cNvPicPr>
            <a:picLocks noChangeAspect="1"/>
          </p:cNvPicPr>
          <p:nvPr/>
        </p:nvPicPr>
        <p:blipFill>
          <a:blip r:embed="rId2" cstate="print"/>
          <a:stretch>
            <a:fillRect/>
          </a:stretch>
        </p:blipFill>
        <p:spPr>
          <a:xfrm>
            <a:off x="6357890" y="2057400"/>
            <a:ext cx="2405110" cy="4800600"/>
          </a:xfrm>
          <a:prstGeom prst="rect">
            <a:avLst/>
          </a:prstGeom>
        </p:spPr>
      </p:pic>
      <p:sp>
        <p:nvSpPr>
          <p:cNvPr id="4" name="TextBox 3"/>
          <p:cNvSpPr txBox="1"/>
          <p:nvPr/>
        </p:nvSpPr>
        <p:spPr>
          <a:xfrm>
            <a:off x="457200" y="6400800"/>
            <a:ext cx="5867400" cy="307777"/>
          </a:xfrm>
          <a:prstGeom prst="rect">
            <a:avLst/>
          </a:prstGeom>
          <a:noFill/>
        </p:spPr>
        <p:txBody>
          <a:bodyPr wrap="square" rtlCol="0">
            <a:spAutoFit/>
          </a:bodyPr>
          <a:lstStyle/>
          <a:p>
            <a:pPr algn="r"/>
            <a:r>
              <a:rPr lang="sr-Latn-CS" sz="1400" dirty="0" smtClean="0"/>
              <a:t>Đoto, Stigmatizacija Svetog Franje, 1295-1300, danas u Luvru</a:t>
            </a:r>
            <a:endParaRPr lang="en-US" sz="1400" dirty="0"/>
          </a:p>
        </p:txBody>
      </p:sp>
      <p:sp>
        <p:nvSpPr>
          <p:cNvPr id="5" name="TextBox 4"/>
          <p:cNvSpPr txBox="1"/>
          <p:nvPr/>
        </p:nvSpPr>
        <p:spPr>
          <a:xfrm>
            <a:off x="228600" y="2514600"/>
            <a:ext cx="5943600" cy="3970318"/>
          </a:xfrm>
          <a:prstGeom prst="rect">
            <a:avLst/>
          </a:prstGeom>
          <a:noFill/>
        </p:spPr>
        <p:txBody>
          <a:bodyPr wrap="square" rtlCol="0">
            <a:spAutoFit/>
          </a:bodyPr>
          <a:lstStyle/>
          <a:p>
            <a:r>
              <a:rPr lang="en-US" dirty="0" smtClean="0">
                <a:hlinkClick r:id="rId3"/>
              </a:rPr>
              <a:t>https://ofm.org/about/</a:t>
            </a:r>
            <a:endParaRPr lang="sr-Latn-CS" dirty="0" smtClean="0"/>
          </a:p>
          <a:p>
            <a:r>
              <a:rPr lang="en-US" dirty="0" smtClean="0">
                <a:hlinkClick r:id="rId4"/>
              </a:rPr>
              <a:t>https://www.youtube.com/watch?v=E-sMMpaUFnw</a:t>
            </a:r>
            <a:endParaRPr lang="sr-Latn-CS" dirty="0" smtClean="0"/>
          </a:p>
          <a:p>
            <a:pPr algn="just"/>
            <a:r>
              <a:rPr lang="sr-Latn-CS" dirty="0" smtClean="0"/>
              <a:t>Jedan od prvih sledbenika Svetog Franje Asiškog bila je Sveta Klara koja je formirala Red sirotih klarisa namenjen ženama koje su želele život u franjevačkom duhu.</a:t>
            </a:r>
          </a:p>
          <a:p>
            <a:endParaRPr lang="sr-Latn-CS" dirty="0" smtClean="0"/>
          </a:p>
          <a:p>
            <a:pPr algn="just"/>
            <a:r>
              <a:rPr lang="sr-Latn-CS" dirty="0" smtClean="0"/>
              <a:t>Novi monaški redovi živeli su u skladu sa i propovedali novu vrstu afektivne ili emocionalne pobožnosti koja se zasnivala na principu </a:t>
            </a:r>
            <a:r>
              <a:rPr lang="sr-Latn-CS" i="1" dirty="0" smtClean="0"/>
              <a:t>passio-compassio</a:t>
            </a:r>
            <a:r>
              <a:rPr lang="sr-Latn-CS" dirty="0" smtClean="0"/>
              <a:t>, stradanja i sastradavanja. Vizuelno je u tom kontekstu imalo izuzetno važnu ulogu, izjednačenu sa rečju propovednika koje su bile upućene svima sabranima u novim propovedničkim crkvama franjevaca i dominikanaca koje su se, za razliku od crkava starijih monaških redova, nalazile u samim gradskim jezgrima, unutar gradova.</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76200"/>
            <a:ext cx="8686800" cy="7017306"/>
          </a:xfrm>
          <a:prstGeom prst="rect">
            <a:avLst/>
          </a:prstGeom>
          <a:noFill/>
        </p:spPr>
        <p:txBody>
          <a:bodyPr wrap="square" rtlCol="0">
            <a:spAutoFit/>
          </a:bodyPr>
          <a:lstStyle/>
          <a:p>
            <a:r>
              <a:rPr lang="sr-Latn-CS" dirty="0" smtClean="0"/>
              <a:t>Izuzetno važnu ulogu, kako u crkvama novih monaških propovedničkih i prosjačkih redova, tako i u novoj devocionoj praksi afektivne pobožnosti imaju velika slikana raspeća (croce dipinto), kao sublimacija funkcije vizuelnog u afektivnoj, emocionalna pobožnosti.</a:t>
            </a:r>
          </a:p>
          <a:p>
            <a:pPr algn="just"/>
            <a:r>
              <a:rPr lang="sr-Latn-CS" dirty="0" smtClean="0"/>
              <a:t>Reč je u oslikanim raspećima velikih dimenzija koja vise iznad istočnog dela ili ukrsnice crkve, vizuelno dostupna svima. Ikonografski i svim sredstvima vizuelnog idioma naglašava se Hristova patnja kako bi na taj način izazvala osećaj sastradavanja i emocionalnog učestvovanja u iskupiteljskom stradanju ovaploćenog Logosa. Značaj vidljivosti Hrista pred ljudima i emotivnog doživljaja njegove misije na zemlji koja svoj vrhunac ima u krsnoj smrti naglašavali su i Toma Akvinski i Bonaventura (Meditationes vitae Christi). Sveta Anđela od Folinja </a:t>
            </a:r>
            <a:r>
              <a:rPr lang="sr-Cyrl-RS" dirty="0" smtClean="0"/>
              <a:t>(1204-1309) </a:t>
            </a:r>
            <a:r>
              <a:rPr lang="sr-Latn-CS" dirty="0" smtClean="0"/>
              <a:t>svedoči o izrazito emocionalnom doživljaju slike raspetog Hrista koja je, kroz vizuelnu percepciju, vodila do osećaja sjedinjavanja sa Hristom i osećaja kao da ovaploćeni Gospod grli dušu istim rukama koje su bile prikovane za krst. Ta vrsta uznošenja duše nije više bila prerogativ isključivo mistika. Sad su i laici sabrani u velikim, prostranim brodovima crkava novih monaških redova mogli da osete istu vrstu ekstaze kroz vizuelni kontakt sa slikom pre svega raspetog Hrista ali i svih njegovih svetih, pa tako i samog svetog Franje u svim scenama iz njegovog žitija. Ikonografska rešenja vizantijske umetnosti komninskog perioda bila su naročito bogat i poželjan izvor vizuelnih formula izražavanja stanja afektivne, emocionalne pobožnosti a gradovi na severu Italije, poput Pize, bili su ne samo tačke i centri importa i distibucije vizantijskih ikona već i centri proizvodnje slika na dasci u stilu vizantijskih ikona (maniera greca), uglavnom namenjenih privatnoj pobožnosti</a:t>
            </a:r>
            <a:r>
              <a:rPr lang="sr-Latn-CS" dirty="0" smtClean="0"/>
              <a:t>.</a:t>
            </a:r>
            <a:r>
              <a:rPr lang="en-US" dirty="0" smtClean="0"/>
              <a:t> </a:t>
            </a:r>
            <a:r>
              <a:rPr lang="en-US" dirty="0" err="1" smtClean="0"/>
              <a:t>Umetnik</a:t>
            </a:r>
            <a:r>
              <a:rPr lang="en-US" dirty="0" smtClean="0"/>
              <a:t> </a:t>
            </a:r>
            <a:r>
              <a:rPr lang="sr-Latn-CS" dirty="0" smtClean="0"/>
              <a:t>čije je delo najbolje sublimiralo i obuhvatilo sve zahteve koje su nova pobožnost i monaški redovi stavili pred vizuelno, estetiku načela passio-compassio, bio je Đoto di Bondone, naročito u fresko živopisu za glavnu crkvu franjevačkog reda i grobno mesto, hodočasničko odredište vezano za Svetog Franju, baziliku Svetog Franje u Asiziju.</a:t>
            </a:r>
            <a:endParaRPr lang="en-US" dirty="0" smtClean="0"/>
          </a:p>
          <a:p>
            <a:r>
              <a:rPr lang="sr-Cyrl-RS" dirty="0" smtClean="0"/>
              <a:t>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glavlje IV Slika 27 Madona di Santa Kjara Nacionalni muzej San Mateo Piza XII v..jpg"/>
          <p:cNvPicPr>
            <a:picLocks noChangeAspect="1"/>
          </p:cNvPicPr>
          <p:nvPr/>
        </p:nvPicPr>
        <p:blipFill>
          <a:blip r:embed="rId2" cstate="print"/>
          <a:stretch>
            <a:fillRect/>
          </a:stretch>
        </p:blipFill>
        <p:spPr>
          <a:xfrm>
            <a:off x="228600" y="533400"/>
            <a:ext cx="4105595" cy="5566180"/>
          </a:xfrm>
          <a:prstGeom prst="rect">
            <a:avLst/>
          </a:prstGeom>
        </p:spPr>
      </p:pic>
      <p:pic>
        <p:nvPicPr>
          <p:cNvPr id="3" name="Picture 2" descr="Poglavlje IV Slika 28 Madona iz katedrale grada Pize XIII vek.jpg"/>
          <p:cNvPicPr>
            <a:picLocks noChangeAspect="1"/>
          </p:cNvPicPr>
          <p:nvPr/>
        </p:nvPicPr>
        <p:blipFill>
          <a:blip r:embed="rId3" cstate="print"/>
          <a:stretch>
            <a:fillRect/>
          </a:stretch>
        </p:blipFill>
        <p:spPr>
          <a:xfrm>
            <a:off x="4572000" y="238888"/>
            <a:ext cx="4114800" cy="5933312"/>
          </a:xfrm>
          <a:prstGeom prst="rect">
            <a:avLst/>
          </a:prstGeom>
        </p:spPr>
      </p:pic>
      <p:sp>
        <p:nvSpPr>
          <p:cNvPr id="4" name="TextBox 3"/>
          <p:cNvSpPr txBox="1"/>
          <p:nvPr/>
        </p:nvSpPr>
        <p:spPr>
          <a:xfrm>
            <a:off x="304800" y="6248400"/>
            <a:ext cx="3962400" cy="461665"/>
          </a:xfrm>
          <a:prstGeom prst="rect">
            <a:avLst/>
          </a:prstGeom>
          <a:noFill/>
        </p:spPr>
        <p:txBody>
          <a:bodyPr wrap="square" rtlCol="0">
            <a:spAutoFit/>
          </a:bodyPr>
          <a:lstStyle/>
          <a:p>
            <a:r>
              <a:rPr lang="sr-Latn-CS" sz="1200" dirty="0" smtClean="0"/>
              <a:t>Piza, XII vek,  Bogorodica tipa Odigitrije iz crkve Svete Klare, imitacija vizantijske ikone nastala u Pizi</a:t>
            </a:r>
            <a:endParaRPr lang="en-US" sz="1200" dirty="0"/>
          </a:p>
        </p:txBody>
      </p:sp>
      <p:sp>
        <p:nvSpPr>
          <p:cNvPr id="5" name="TextBox 4"/>
          <p:cNvSpPr txBox="1"/>
          <p:nvPr/>
        </p:nvSpPr>
        <p:spPr>
          <a:xfrm>
            <a:off x="4572000" y="6248400"/>
            <a:ext cx="4191000" cy="461665"/>
          </a:xfrm>
          <a:prstGeom prst="rect">
            <a:avLst/>
          </a:prstGeom>
          <a:noFill/>
        </p:spPr>
        <p:txBody>
          <a:bodyPr wrap="square" rtlCol="0">
            <a:spAutoFit/>
          </a:bodyPr>
          <a:lstStyle/>
          <a:p>
            <a:r>
              <a:rPr lang="sr-Latn-CS" sz="1200" dirty="0" smtClean="0"/>
              <a:t>Piza,  c. 1200, katedrala,  Madonna di sotto gli organi, vizantijska ikona ili toskanski rad u stilu vizantijskog ikonopisa</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96px-Giunta_Pisano_-_Crucifix_-_WGA09627.jpg"/>
          <p:cNvPicPr>
            <a:picLocks noChangeAspect="1"/>
          </p:cNvPicPr>
          <p:nvPr/>
        </p:nvPicPr>
        <p:blipFill>
          <a:blip r:embed="rId2" cstate="print"/>
          <a:stretch>
            <a:fillRect/>
          </a:stretch>
        </p:blipFill>
        <p:spPr>
          <a:xfrm>
            <a:off x="1733550" y="0"/>
            <a:ext cx="5676900" cy="6858000"/>
          </a:xfrm>
          <a:prstGeom prst="rect">
            <a:avLst/>
          </a:prstGeom>
        </p:spPr>
      </p:pic>
      <p:sp>
        <p:nvSpPr>
          <p:cNvPr id="3" name="TextBox 2"/>
          <p:cNvSpPr txBox="1"/>
          <p:nvPr/>
        </p:nvSpPr>
        <p:spPr>
          <a:xfrm>
            <a:off x="5638800" y="4648200"/>
            <a:ext cx="3276600" cy="1477328"/>
          </a:xfrm>
          <a:prstGeom prst="rect">
            <a:avLst/>
          </a:prstGeom>
          <a:noFill/>
        </p:spPr>
        <p:txBody>
          <a:bodyPr wrap="square" rtlCol="0">
            <a:spAutoFit/>
          </a:bodyPr>
          <a:lstStyle/>
          <a:p>
            <a:r>
              <a:rPr lang="sr-Latn-CS" b="1" dirty="0" smtClean="0"/>
              <a:t>Đunta Pizano</a:t>
            </a:r>
          </a:p>
          <a:p>
            <a:r>
              <a:rPr lang="sr-Latn-CS" b="1" dirty="0" smtClean="0"/>
              <a:t>Raspeće iz crkve Svetog Dominika</a:t>
            </a:r>
          </a:p>
          <a:p>
            <a:r>
              <a:rPr lang="sr-Latn-CS" b="1" dirty="0" smtClean="0"/>
              <a:t>Bolonja</a:t>
            </a:r>
          </a:p>
          <a:p>
            <a:r>
              <a:rPr lang="sr-Latn-CS" b="1" dirty="0" smtClean="0"/>
              <a:t>1250-1254.</a:t>
            </a:r>
            <a:endParaRPr lang="en-US"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86800" cy="4247317"/>
          </a:xfrm>
          <a:prstGeom prst="rect">
            <a:avLst/>
          </a:prstGeom>
          <a:noFill/>
        </p:spPr>
        <p:txBody>
          <a:bodyPr wrap="square" rtlCol="0">
            <a:spAutoFit/>
          </a:bodyPr>
          <a:lstStyle/>
          <a:p>
            <a:r>
              <a:rPr lang="en-US" dirty="0" smtClean="0">
                <a:hlinkClick r:id="rId2"/>
              </a:rPr>
              <a:t>https://www.wga.hu/html_m/g/giotto/assisi/index.html</a:t>
            </a:r>
            <a:endParaRPr lang="sr-Latn-CS" dirty="0" smtClean="0"/>
          </a:p>
          <a:p>
            <a:endParaRPr lang="sr-Latn-CS" dirty="0" smtClean="0">
              <a:hlinkClick r:id="rId3"/>
            </a:endParaRPr>
          </a:p>
          <a:p>
            <a:r>
              <a:rPr lang="en-US" dirty="0" smtClean="0">
                <a:hlinkClick r:id="rId3"/>
              </a:rPr>
              <a:t>https://www.youtube.com/watch?v=0zfBltgsGVA</a:t>
            </a:r>
            <a:endParaRPr lang="sr-Latn-CS" dirty="0" smtClean="0"/>
          </a:p>
          <a:p>
            <a:endParaRPr lang="sr-Latn-CS" dirty="0" smtClean="0">
              <a:hlinkClick r:id="rId4"/>
            </a:endParaRPr>
          </a:p>
          <a:p>
            <a:r>
              <a:rPr lang="en-US" dirty="0" smtClean="0">
                <a:hlinkClick r:id="rId4"/>
              </a:rPr>
              <a:t>https://www.youtube.com/watch?v=3cCjxDxWHfM</a:t>
            </a:r>
            <a:endParaRPr lang="sr-Latn-CS" dirty="0" smtClean="0"/>
          </a:p>
          <a:p>
            <a:endParaRPr lang="sr-Latn-CS" dirty="0" smtClean="0">
              <a:hlinkClick r:id="rId5"/>
            </a:endParaRPr>
          </a:p>
          <a:p>
            <a:r>
              <a:rPr lang="en-US" dirty="0" smtClean="0">
                <a:hlinkClick r:id="rId5"/>
              </a:rPr>
              <a:t>https://www.nga.gov/features/slideshows/byzantine-art-and-painting-in-italy-during-the-1200s-and-1300s.html</a:t>
            </a:r>
            <a:endParaRPr lang="sr-Latn-CS" dirty="0" smtClean="0"/>
          </a:p>
          <a:p>
            <a:endParaRPr lang="sr-Latn-CS" dirty="0" smtClean="0">
              <a:hlinkClick r:id="rId6"/>
            </a:endParaRPr>
          </a:p>
          <a:p>
            <a:r>
              <a:rPr lang="en-US" dirty="0" smtClean="0">
                <a:hlinkClick r:id="rId6"/>
              </a:rPr>
              <a:t>https://www.metmuseum.org/toah/hd/iptg/hd_iptg.htm</a:t>
            </a:r>
            <a:endParaRPr lang="sr-Latn-CS" dirty="0" smtClean="0"/>
          </a:p>
          <a:p>
            <a:endParaRPr lang="sr-Latn-CS" dirty="0" smtClean="0">
              <a:hlinkClick r:id="rId7"/>
            </a:endParaRPr>
          </a:p>
          <a:p>
            <a:r>
              <a:rPr lang="en-US" dirty="0" smtClean="0">
                <a:hlinkClick r:id="rId7"/>
              </a:rPr>
              <a:t>https://www.virtualuffizi.com/giotto.html</a:t>
            </a:r>
            <a:endParaRPr lang="sr-Latn-CS" dirty="0" smtClean="0"/>
          </a:p>
          <a:p>
            <a:endParaRPr lang="sr-Latn-CS" dirty="0" smtClean="0">
              <a:hlinkClick r:id="rId8"/>
            </a:endParaRPr>
          </a:p>
          <a:p>
            <a:r>
              <a:rPr lang="en-US" dirty="0" smtClean="0">
                <a:hlinkClick r:id="rId8"/>
              </a:rPr>
              <a:t>https://www.virtualuffizi.com/13th-century-and-giotto-room.html</a:t>
            </a:r>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228600"/>
            <a:ext cx="8686800" cy="4247317"/>
          </a:xfrm>
          <a:prstGeom prst="rect">
            <a:avLst/>
          </a:prstGeom>
          <a:noFill/>
        </p:spPr>
        <p:txBody>
          <a:bodyPr wrap="square" rtlCol="0">
            <a:spAutoFit/>
          </a:bodyPr>
          <a:lstStyle/>
          <a:p>
            <a:pPr algn="just"/>
            <a:r>
              <a:rPr lang="en-US" dirty="0" err="1" smtClean="0"/>
              <a:t>Kako</a:t>
            </a:r>
            <a:r>
              <a:rPr lang="en-US" dirty="0" smtClean="0"/>
              <a:t> </a:t>
            </a:r>
            <a:r>
              <a:rPr lang="en-US" dirty="0" err="1" smtClean="0"/>
              <a:t>bismo</a:t>
            </a:r>
            <a:r>
              <a:rPr lang="en-US" dirty="0" smtClean="0"/>
              <a:t> </a:t>
            </a:r>
            <a:r>
              <a:rPr lang="en-US" dirty="0" err="1" smtClean="0"/>
              <a:t>razumeli</a:t>
            </a:r>
            <a:r>
              <a:rPr lang="en-US" dirty="0" smtClean="0"/>
              <a:t> </a:t>
            </a:r>
            <a:r>
              <a:rPr lang="en-US" dirty="0" err="1" smtClean="0"/>
              <a:t>umetnost</a:t>
            </a:r>
            <a:r>
              <a:rPr lang="en-US" dirty="0" smtClean="0"/>
              <a:t> </a:t>
            </a:r>
            <a:r>
              <a:rPr lang="en-US" dirty="0" err="1" smtClean="0"/>
              <a:t>i</a:t>
            </a:r>
            <a:r>
              <a:rPr lang="en-US" dirty="0" smtClean="0"/>
              <a:t> </a:t>
            </a:r>
            <a:r>
              <a:rPr lang="en-US" dirty="0" err="1" smtClean="0"/>
              <a:t>vizuelnu</a:t>
            </a:r>
            <a:r>
              <a:rPr lang="en-US" dirty="0" smtClean="0"/>
              <a:t> </a:t>
            </a:r>
            <a:r>
              <a:rPr lang="en-US" dirty="0" err="1" smtClean="0"/>
              <a:t>kulturu</a:t>
            </a:r>
            <a:r>
              <a:rPr lang="en-US" dirty="0" smtClean="0"/>
              <a:t> </a:t>
            </a:r>
            <a:r>
              <a:rPr lang="en-US" dirty="0" err="1" smtClean="0"/>
              <a:t>italijanskih</a:t>
            </a:r>
            <a:r>
              <a:rPr lang="en-US" dirty="0" smtClean="0"/>
              <a:t> </a:t>
            </a:r>
            <a:r>
              <a:rPr lang="en-US" dirty="0" err="1" smtClean="0"/>
              <a:t>gradova</a:t>
            </a:r>
            <a:r>
              <a:rPr lang="en-US" dirty="0" smtClean="0"/>
              <a:t> </a:t>
            </a:r>
            <a:r>
              <a:rPr lang="en-US" dirty="0" err="1" smtClean="0"/>
              <a:t>komuna</a:t>
            </a:r>
            <a:r>
              <a:rPr lang="en-US" dirty="0" smtClean="0"/>
              <a:t> u </a:t>
            </a:r>
            <a:r>
              <a:rPr lang="en-US" dirty="0" err="1" smtClean="0"/>
              <a:t>zrelom</a:t>
            </a:r>
            <a:r>
              <a:rPr lang="en-US" dirty="0" smtClean="0"/>
              <a:t> </a:t>
            </a:r>
            <a:r>
              <a:rPr lang="en-US" dirty="0" err="1" smtClean="0"/>
              <a:t>i</a:t>
            </a:r>
            <a:r>
              <a:rPr lang="en-US" dirty="0" smtClean="0"/>
              <a:t> </a:t>
            </a:r>
            <a:r>
              <a:rPr lang="en-US" dirty="0" err="1" smtClean="0"/>
              <a:t>poznom</a:t>
            </a:r>
            <a:r>
              <a:rPr lang="en-US" dirty="0" smtClean="0"/>
              <a:t> </a:t>
            </a:r>
            <a:r>
              <a:rPr lang="en-US" dirty="0" err="1" smtClean="0"/>
              <a:t>srednjem</a:t>
            </a:r>
            <a:r>
              <a:rPr lang="en-US" dirty="0" smtClean="0"/>
              <a:t> </a:t>
            </a:r>
            <a:r>
              <a:rPr lang="en-US" dirty="0" err="1" smtClean="0"/>
              <a:t>veku</a:t>
            </a:r>
            <a:r>
              <a:rPr lang="en-US" dirty="0" smtClean="0"/>
              <a:t>, a u </a:t>
            </a:r>
            <a:r>
              <a:rPr lang="en-US" dirty="0" err="1" smtClean="0"/>
              <a:t>okviru</a:t>
            </a:r>
            <a:r>
              <a:rPr lang="en-US" dirty="0" smtClean="0"/>
              <a:t> </a:t>
            </a:r>
            <a:r>
              <a:rPr lang="en-US" dirty="0" err="1" smtClean="0"/>
              <a:t>ove</a:t>
            </a:r>
            <a:r>
              <a:rPr lang="en-US" dirty="0" smtClean="0"/>
              <a:t> </a:t>
            </a:r>
            <a:r>
              <a:rPr lang="en-US" dirty="0" err="1" smtClean="0"/>
              <a:t>nastavne</a:t>
            </a:r>
            <a:r>
              <a:rPr lang="en-US" dirty="0" smtClean="0"/>
              <a:t> </a:t>
            </a:r>
            <a:r>
              <a:rPr lang="en-US" dirty="0" err="1" smtClean="0"/>
              <a:t>jedinice</a:t>
            </a:r>
            <a:r>
              <a:rPr lang="en-US" dirty="0" smtClean="0"/>
              <a:t> </a:t>
            </a:r>
            <a:r>
              <a:rPr lang="en-US" dirty="0" err="1" smtClean="0"/>
              <a:t>silabusa</a:t>
            </a:r>
            <a:r>
              <a:rPr lang="en-US" dirty="0" smtClean="0"/>
              <a:t> </a:t>
            </a:r>
            <a:r>
              <a:rPr lang="en-US" dirty="0" err="1" smtClean="0"/>
              <a:t>bavi</a:t>
            </a:r>
            <a:r>
              <a:rPr lang="sr-Latn-CS" dirty="0" smtClean="0"/>
              <a:t>ćemo se XIII (dugento ili duecento) i XIV vekom (trecento), moramo uzeti u razmatranje okvire nastanka i funkcionisanja, proizvodnje i recepcije vizuelnog, istorijske, političke i religijske okvire.</a:t>
            </a:r>
          </a:p>
          <a:p>
            <a:pPr algn="just"/>
            <a:endParaRPr lang="sr-Latn-CS" dirty="0" smtClean="0"/>
          </a:p>
          <a:p>
            <a:pPr algn="just"/>
            <a:r>
              <a:rPr lang="sr-Latn-CS" b="1" i="1" dirty="0" smtClean="0"/>
              <a:t>Jačanje institucije papstva</a:t>
            </a:r>
            <a:endParaRPr lang="en-US" b="1" i="1" dirty="0" smtClean="0"/>
          </a:p>
          <a:p>
            <a:pPr algn="just"/>
            <a:r>
              <a:rPr lang="sr-Latn-CS" dirty="0" smtClean="0"/>
              <a:t>Papa Inoćentije III</a:t>
            </a:r>
            <a:r>
              <a:rPr lang="en-US" dirty="0" smtClean="0"/>
              <a:t> (1198</a:t>
            </a:r>
            <a:r>
              <a:rPr lang="sr-Latn-CS" dirty="0" smtClean="0"/>
              <a:t> -</a:t>
            </a:r>
            <a:r>
              <a:rPr lang="en-US" dirty="0" smtClean="0"/>
              <a:t>1216) </a:t>
            </a:r>
            <a:r>
              <a:rPr lang="en-US" dirty="0" err="1" smtClean="0"/>
              <a:t>zastupa</a:t>
            </a:r>
            <a:r>
              <a:rPr lang="en-US" dirty="0" smtClean="0"/>
              <a:t> </a:t>
            </a:r>
            <a:r>
              <a:rPr lang="en-US" dirty="0" err="1" smtClean="0"/>
              <a:t>stanovi</a:t>
            </a:r>
            <a:r>
              <a:rPr lang="sr-Latn-CS" dirty="0" smtClean="0"/>
              <a:t>šte da je papa ne samo </a:t>
            </a:r>
            <a:r>
              <a:rPr lang="sr-Latn-CS" i="1" dirty="0" smtClean="0"/>
              <a:t>Vicarius sancti Petri</a:t>
            </a:r>
            <a:r>
              <a:rPr lang="sr-Latn-CS" dirty="0" smtClean="0"/>
              <a:t> već i </a:t>
            </a:r>
            <a:r>
              <a:rPr lang="sr-Latn-CS" i="1" dirty="0" smtClean="0"/>
              <a:t>Vicarius Dei</a:t>
            </a:r>
            <a:r>
              <a:rPr lang="sr-Latn-CS" dirty="0" smtClean="0"/>
              <a:t>. U vreme njegovog potinfikata odrzan je IV Lateranski koncil 1215. godine i bilo odobreno delovanje franjevačkog reda 1209. godine, nakon njegovog susreta sa Franjom Asiškim i sna u kom je video Franju kako podupire Lateransku baziliku. Tokom njegovog pontifikata pokrenut je IV krstaški pohod kao i ratovi sa jereticima na jugu Francuske.</a:t>
            </a:r>
          </a:p>
          <a:p>
            <a:pPr algn="just"/>
            <a:endParaRPr lang="sr-Latn-CS" dirty="0" smtClean="0"/>
          </a:p>
          <a:p>
            <a:endParaRPr lang="sr-Latn-CS" dirty="0" smtClean="0"/>
          </a:p>
          <a:p>
            <a:r>
              <a:rPr lang="sr-Latn-CS" dirty="0" smtClean="0"/>
              <a:t>  </a:t>
            </a:r>
            <a:endParaRPr lang="en-US" dirty="0"/>
          </a:p>
        </p:txBody>
      </p:sp>
      <p:pic>
        <p:nvPicPr>
          <p:cNvPr id="3" name="Picture 2" descr="franc06.jpg"/>
          <p:cNvPicPr>
            <a:picLocks noChangeAspect="1"/>
          </p:cNvPicPr>
          <p:nvPr/>
        </p:nvPicPr>
        <p:blipFill>
          <a:blip r:embed="rId3" cstate="print"/>
          <a:stretch>
            <a:fillRect/>
          </a:stretch>
        </p:blipFill>
        <p:spPr>
          <a:xfrm>
            <a:off x="5257800" y="3505200"/>
            <a:ext cx="2749296" cy="3051048"/>
          </a:xfrm>
          <a:prstGeom prst="rect">
            <a:avLst/>
          </a:prstGeom>
        </p:spPr>
      </p:pic>
      <p:sp>
        <p:nvSpPr>
          <p:cNvPr id="4" name="TextBox 3"/>
          <p:cNvSpPr txBox="1"/>
          <p:nvPr/>
        </p:nvSpPr>
        <p:spPr>
          <a:xfrm>
            <a:off x="1066800" y="5410200"/>
            <a:ext cx="4038600" cy="923330"/>
          </a:xfrm>
          <a:prstGeom prst="rect">
            <a:avLst/>
          </a:prstGeom>
          <a:noFill/>
        </p:spPr>
        <p:txBody>
          <a:bodyPr wrap="square" rtlCol="0">
            <a:spAutoFit/>
          </a:bodyPr>
          <a:lstStyle/>
          <a:p>
            <a:r>
              <a:rPr lang="sr-Latn-CS" dirty="0" smtClean="0"/>
              <a:t>Đoto, Asizi, Gornja crkva</a:t>
            </a:r>
          </a:p>
          <a:p>
            <a:r>
              <a:rPr lang="sr-Latn-CS" dirty="0" smtClean="0"/>
              <a:t>San pape Inoćentija III</a:t>
            </a:r>
          </a:p>
          <a:p>
            <a:r>
              <a:rPr lang="sr-Latn-CS" dirty="0" smtClean="0"/>
              <a:t>c. 1297-1299.</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81px-Innozenz3.jpg"/>
          <p:cNvPicPr>
            <a:picLocks noChangeAspect="1"/>
          </p:cNvPicPr>
          <p:nvPr/>
        </p:nvPicPr>
        <p:blipFill>
          <a:blip r:embed="rId2" cstate="print"/>
          <a:stretch>
            <a:fillRect/>
          </a:stretch>
        </p:blipFill>
        <p:spPr>
          <a:xfrm>
            <a:off x="838200" y="1295400"/>
            <a:ext cx="3629025" cy="4562475"/>
          </a:xfrm>
          <a:prstGeom prst="rect">
            <a:avLst/>
          </a:prstGeom>
        </p:spPr>
      </p:pic>
      <p:pic>
        <p:nvPicPr>
          <p:cNvPr id="3" name="Picture 2" descr="220px-Giotto_-_Bonifatius_VIII.jpg"/>
          <p:cNvPicPr>
            <a:picLocks noChangeAspect="1"/>
          </p:cNvPicPr>
          <p:nvPr/>
        </p:nvPicPr>
        <p:blipFill>
          <a:blip r:embed="rId3" cstate="print"/>
          <a:stretch>
            <a:fillRect/>
          </a:stretch>
        </p:blipFill>
        <p:spPr>
          <a:xfrm>
            <a:off x="4800600" y="1295400"/>
            <a:ext cx="3818626" cy="4599709"/>
          </a:xfrm>
          <a:prstGeom prst="rect">
            <a:avLst/>
          </a:prstGeom>
        </p:spPr>
      </p:pic>
      <p:sp>
        <p:nvSpPr>
          <p:cNvPr id="4" name="TextBox 3"/>
          <p:cNvSpPr txBox="1"/>
          <p:nvPr/>
        </p:nvSpPr>
        <p:spPr>
          <a:xfrm>
            <a:off x="838200" y="6019800"/>
            <a:ext cx="3657600" cy="738664"/>
          </a:xfrm>
          <a:prstGeom prst="rect">
            <a:avLst/>
          </a:prstGeom>
          <a:noFill/>
        </p:spPr>
        <p:txBody>
          <a:bodyPr wrap="square" rtlCol="0">
            <a:spAutoFit/>
          </a:bodyPr>
          <a:lstStyle/>
          <a:p>
            <a:r>
              <a:rPr lang="sr-Latn-CS" sz="1400" dirty="0" smtClean="0"/>
              <a:t>Papa Inoćentije III</a:t>
            </a:r>
          </a:p>
          <a:p>
            <a:r>
              <a:rPr lang="sr-Latn-CS" sz="1400" dirty="0" smtClean="0"/>
              <a:t>Freska u manastiru Sakro Speko, Subijako</a:t>
            </a:r>
          </a:p>
          <a:p>
            <a:r>
              <a:rPr lang="sr-Latn-CS" sz="1400" dirty="0" smtClean="0"/>
              <a:t>c. 1219.</a:t>
            </a:r>
            <a:endParaRPr lang="en-US" sz="1400" dirty="0"/>
          </a:p>
        </p:txBody>
      </p:sp>
      <p:sp>
        <p:nvSpPr>
          <p:cNvPr id="5" name="TextBox 4"/>
          <p:cNvSpPr txBox="1"/>
          <p:nvPr/>
        </p:nvSpPr>
        <p:spPr>
          <a:xfrm>
            <a:off x="4876800" y="6019800"/>
            <a:ext cx="3810000" cy="523220"/>
          </a:xfrm>
          <a:prstGeom prst="rect">
            <a:avLst/>
          </a:prstGeom>
          <a:noFill/>
        </p:spPr>
        <p:txBody>
          <a:bodyPr wrap="square" rtlCol="0">
            <a:spAutoFit/>
          </a:bodyPr>
          <a:lstStyle/>
          <a:p>
            <a:r>
              <a:rPr lang="sr-Latn-CS" sz="1400" dirty="0" smtClean="0"/>
              <a:t>Papa Bonifacije VIII proglašava jubilarnu godinu</a:t>
            </a:r>
          </a:p>
          <a:p>
            <a:r>
              <a:rPr lang="sr-Latn-CS" sz="1400" dirty="0" smtClean="0"/>
              <a:t>Đoto, freska iz Laterana, c. 1300.</a:t>
            </a:r>
            <a:endParaRPr lang="en-US"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10600" cy="2585323"/>
          </a:xfrm>
          <a:prstGeom prst="rect">
            <a:avLst/>
          </a:prstGeom>
          <a:noFill/>
        </p:spPr>
        <p:txBody>
          <a:bodyPr wrap="square" rtlCol="0">
            <a:spAutoFit/>
          </a:bodyPr>
          <a:lstStyle/>
          <a:p>
            <a:pPr algn="just"/>
            <a:r>
              <a:rPr lang="sr-Latn-CS" dirty="0" smtClean="0"/>
              <a:t>Papa Bonifacije VIII (1294-1303) proglasio je 1300. godinu za jubilarnu u Rimu i učinio ga tad glavnim odredištem hodočasnika, a 1302. godine izdao bulu </a:t>
            </a:r>
            <a:r>
              <a:rPr lang="sr-Latn-CS" i="1" dirty="0" smtClean="0"/>
              <a:t>Unam sanctam </a:t>
            </a:r>
            <a:r>
              <a:rPr lang="sr-Latn-CS" dirty="0" smtClean="0"/>
              <a:t>u kojoj stoji  </a:t>
            </a:r>
            <a:r>
              <a:rPr lang="sr-Latn-CS" i="1" dirty="0" smtClean="0"/>
              <a:t>Extra Ecclesiam nulla salus </a:t>
            </a:r>
            <a:r>
              <a:rPr lang="sr-Latn-CS" dirty="0" smtClean="0"/>
              <a:t>(nema spasenja izvan Crkve). Veliki sukob oko primata između “dva mača”, doveo je nakon zatočeništva Bonifacija VIII od strane francuskog kralja Filipa IV, i papine smrti, do izmeštanja sedišta papstva iz Rima u Avinjon, do tzv. Vavilonskog ili Avinjonskog ropstva papstva koje je trajalo do 1376. godine. </a:t>
            </a:r>
          </a:p>
          <a:p>
            <a:endParaRPr lang="sr-Latn-CS" dirty="0" smtClean="0"/>
          </a:p>
          <a:p>
            <a:r>
              <a:rPr lang="en-US" dirty="0" smtClean="0">
                <a:hlinkClick r:id="rId2"/>
              </a:rPr>
              <a:t>https://www.youtube.com/watch?v=Ehjh0t8Uwjc</a:t>
            </a:r>
            <a:endParaRPr lang="sr-Latn-CS" dirty="0" smtClean="0"/>
          </a:p>
          <a:p>
            <a:endParaRPr lang="en-US" dirty="0"/>
          </a:p>
        </p:txBody>
      </p:sp>
      <p:pic>
        <p:nvPicPr>
          <p:cNvPr id="3" name="Picture 2" descr="th (2).jpg"/>
          <p:cNvPicPr>
            <a:picLocks noChangeAspect="1"/>
          </p:cNvPicPr>
          <p:nvPr/>
        </p:nvPicPr>
        <p:blipFill>
          <a:blip r:embed="rId3" cstate="print"/>
          <a:stretch>
            <a:fillRect/>
          </a:stretch>
        </p:blipFill>
        <p:spPr>
          <a:xfrm>
            <a:off x="1066800" y="2667000"/>
            <a:ext cx="7239000" cy="2978070"/>
          </a:xfrm>
          <a:prstGeom prst="rect">
            <a:avLst/>
          </a:prstGeom>
        </p:spPr>
      </p:pic>
      <p:sp>
        <p:nvSpPr>
          <p:cNvPr id="4" name="TextBox 3"/>
          <p:cNvSpPr txBox="1"/>
          <p:nvPr/>
        </p:nvSpPr>
        <p:spPr>
          <a:xfrm>
            <a:off x="1066800" y="5791200"/>
            <a:ext cx="4800600" cy="369332"/>
          </a:xfrm>
          <a:prstGeom prst="rect">
            <a:avLst/>
          </a:prstGeom>
          <a:noFill/>
        </p:spPr>
        <p:txBody>
          <a:bodyPr wrap="square" rtlCol="0">
            <a:spAutoFit/>
          </a:bodyPr>
          <a:lstStyle/>
          <a:p>
            <a:r>
              <a:rPr lang="sr-Latn-CS" dirty="0" smtClean="0"/>
              <a:t>Papska palata u Avinjonu</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86800" cy="3416320"/>
          </a:xfrm>
          <a:prstGeom prst="rect">
            <a:avLst/>
          </a:prstGeom>
          <a:noFill/>
        </p:spPr>
        <p:txBody>
          <a:bodyPr wrap="square" rtlCol="0">
            <a:spAutoFit/>
          </a:bodyPr>
          <a:lstStyle/>
          <a:p>
            <a:r>
              <a:rPr lang="sr-Latn-CS" b="1" i="1" dirty="0" smtClean="0"/>
              <a:t>Fridrih II</a:t>
            </a:r>
          </a:p>
          <a:p>
            <a:pPr algn="just"/>
            <a:r>
              <a:rPr lang="sr-Latn-CS" dirty="0" smtClean="0"/>
              <a:t>Car Fridrih II (1194-1250), poslednji car iz dinastije Štaufovaca, sin cara Henrika VI i Konstance, ćerke Rodžera II Atavila, nasledio je po majčinoj liniji krunu Kraljevstva obeju Sicilija a po očevoj krunu Svetog rimskog carstva. Od 1198. bio je kao savladar, sa Konstancom,  kralj Sicilije, od 1212. godine kralj Nemačke, od 1220. godine kralj Italije i car Svetog rimskog carstva, od 1225. kralj Jerusalima. Poliglota, erudita, mecena likovne umetnosti, književnosti, razvoja nauke u čemu je i sam učestvovao, primenjujući često znanja i veštine arabljanskog sveta usvojene posredstvom multikulturalne Sicilije i južne Italije, na primer kad je u ptianju veština lova sa sokolovima. Na svom</a:t>
            </a:r>
          </a:p>
          <a:p>
            <a:pPr algn="just"/>
            <a:r>
              <a:rPr lang="sr-Latn-CS" dirty="0" smtClean="0"/>
              <a:t> </a:t>
            </a:r>
          </a:p>
          <a:p>
            <a:endParaRPr lang="sr-Latn-CS" dirty="0" smtClean="0"/>
          </a:p>
          <a:p>
            <a:endParaRPr lang="en-US" b="1" i="1" dirty="0"/>
          </a:p>
        </p:txBody>
      </p:sp>
      <p:pic>
        <p:nvPicPr>
          <p:cNvPr id="3" name="Picture 2" descr="205px-Frederick_II_and_eagle.jpg"/>
          <p:cNvPicPr>
            <a:picLocks noChangeAspect="1"/>
          </p:cNvPicPr>
          <p:nvPr/>
        </p:nvPicPr>
        <p:blipFill>
          <a:blip r:embed="rId2" cstate="print"/>
          <a:stretch>
            <a:fillRect/>
          </a:stretch>
        </p:blipFill>
        <p:spPr>
          <a:xfrm>
            <a:off x="5943600" y="2514600"/>
            <a:ext cx="2971800" cy="4102533"/>
          </a:xfrm>
          <a:prstGeom prst="rect">
            <a:avLst/>
          </a:prstGeom>
        </p:spPr>
      </p:pic>
      <p:sp>
        <p:nvSpPr>
          <p:cNvPr id="4" name="TextBox 3"/>
          <p:cNvSpPr txBox="1"/>
          <p:nvPr/>
        </p:nvSpPr>
        <p:spPr>
          <a:xfrm>
            <a:off x="3505200" y="6119336"/>
            <a:ext cx="2438400" cy="738664"/>
          </a:xfrm>
          <a:prstGeom prst="rect">
            <a:avLst/>
          </a:prstGeom>
          <a:noFill/>
        </p:spPr>
        <p:txBody>
          <a:bodyPr wrap="square" rtlCol="0">
            <a:spAutoFit/>
          </a:bodyPr>
          <a:lstStyle/>
          <a:p>
            <a:pPr algn="r"/>
            <a:r>
              <a:rPr lang="sr-Latn-CS" sz="1400" dirty="0" smtClean="0"/>
              <a:t>Car Fridrih II</a:t>
            </a:r>
          </a:p>
          <a:p>
            <a:pPr algn="r"/>
            <a:r>
              <a:rPr lang="sr-Latn-CS" sz="1400" dirty="0" smtClean="0"/>
              <a:t>De arte venandi cum avibus</a:t>
            </a:r>
          </a:p>
          <a:p>
            <a:pPr algn="r"/>
            <a:r>
              <a:rPr lang="sr-Latn-CS" sz="1400" dirty="0" smtClean="0"/>
              <a:t>Vat. Pal. Lat. 1071</a:t>
            </a:r>
            <a:endParaRPr lang="en-US" sz="1400" dirty="0"/>
          </a:p>
        </p:txBody>
      </p:sp>
      <p:sp>
        <p:nvSpPr>
          <p:cNvPr id="5" name="TextBox 4"/>
          <p:cNvSpPr txBox="1"/>
          <p:nvPr/>
        </p:nvSpPr>
        <p:spPr>
          <a:xfrm>
            <a:off x="304800" y="2743200"/>
            <a:ext cx="5486400" cy="2308324"/>
          </a:xfrm>
          <a:prstGeom prst="rect">
            <a:avLst/>
          </a:prstGeom>
          <a:noFill/>
        </p:spPr>
        <p:txBody>
          <a:bodyPr wrap="square" rtlCol="0">
            <a:spAutoFit/>
          </a:bodyPr>
          <a:lstStyle/>
          <a:p>
            <a:pPr algn="just"/>
            <a:r>
              <a:rPr lang="sr-Latn-CS" dirty="0" smtClean="0"/>
              <a:t>dvoru u Palermu okupljao je pesnike koji su prvi pisali na Italo-romanskom jeziku, preteči savremenog italijanskog. Bio je vladar ogromnih pretenzija, mnogi ga smatraju prvim modernim vladarom, vešt diplomata koji je uveo neku vrstu centralizovane uprave nad ogromnim prostranstvom svih zemalja kojima je vladao bilo po nasleđu bilo zahvaljujući dinastičkim brakovima. </a:t>
            </a:r>
          </a:p>
          <a:p>
            <a:pPr algn="just"/>
            <a:r>
              <a:rPr lang="sr-Latn-CS" dirty="0" smtClean="0"/>
              <a:t>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763000" cy="2308324"/>
          </a:xfrm>
          <a:prstGeom prst="rect">
            <a:avLst/>
          </a:prstGeom>
          <a:noFill/>
        </p:spPr>
        <p:txBody>
          <a:bodyPr wrap="square" rtlCol="0">
            <a:spAutoFit/>
          </a:bodyPr>
          <a:lstStyle/>
          <a:p>
            <a:pPr algn="just"/>
            <a:r>
              <a:rPr lang="sr-Latn-CS" dirty="0" smtClean="0"/>
              <a:t>Majka mu je, pred smrt, odredila papu Inoćentija III kao tutora i zaštitnika a papa Grgur IX (1227-1241) ga je ekskomunicirao. Uprkos ekskomunikaciji, Fridrih II je nastavio 1228. sa Petim krstaškim pohodom i, sporazumom koji je postigao sa egipatskim sultanom El Kamilom, povratio kontrolu nad Jerusalimom, Vitlejemom i Nazaretom. Jerusalim je konačno izgubljen za krstaše 1244. godine.</a:t>
            </a:r>
          </a:p>
          <a:p>
            <a:pPr algn="just"/>
            <a:r>
              <a:rPr lang="sr-Latn-CS" dirty="0" smtClean="0"/>
              <a:t>Ideje o univerzalnoj moći, koje su ga dovele u sukob sa papstvom, formirale su njegovo stanovište o sopstvenom vladarskom identitetu kao onom direktnog naslednika Oktavijana Avgusta, što je bilo prisutno i u njegovoj (samo)reprezentaciji u domenu vizuelne kulture.</a:t>
            </a:r>
            <a:endParaRPr lang="en-US" dirty="0"/>
          </a:p>
        </p:txBody>
      </p:sp>
      <p:pic>
        <p:nvPicPr>
          <p:cNvPr id="3" name="Picture 2" descr="Brindisi,_augustale_di_federico_II,_1220-1250.JPG"/>
          <p:cNvPicPr>
            <a:picLocks noChangeAspect="1"/>
          </p:cNvPicPr>
          <p:nvPr/>
        </p:nvPicPr>
        <p:blipFill>
          <a:blip r:embed="rId2" cstate="print"/>
          <a:stretch>
            <a:fillRect/>
          </a:stretch>
        </p:blipFill>
        <p:spPr>
          <a:xfrm>
            <a:off x="685800" y="2514600"/>
            <a:ext cx="3276600" cy="3380857"/>
          </a:xfrm>
          <a:prstGeom prst="rect">
            <a:avLst/>
          </a:prstGeom>
        </p:spPr>
      </p:pic>
      <p:sp>
        <p:nvSpPr>
          <p:cNvPr id="4" name="TextBox 3"/>
          <p:cNvSpPr txBox="1"/>
          <p:nvPr/>
        </p:nvSpPr>
        <p:spPr>
          <a:xfrm>
            <a:off x="457200" y="5867400"/>
            <a:ext cx="2743200" cy="738664"/>
          </a:xfrm>
          <a:prstGeom prst="rect">
            <a:avLst/>
          </a:prstGeom>
          <a:noFill/>
        </p:spPr>
        <p:txBody>
          <a:bodyPr wrap="square" rtlCol="0">
            <a:spAutoFit/>
          </a:bodyPr>
          <a:lstStyle/>
          <a:p>
            <a:r>
              <a:rPr lang="sr-Latn-CS" sz="1400" dirty="0" smtClean="0"/>
              <a:t>Brindizi</a:t>
            </a:r>
          </a:p>
          <a:p>
            <a:r>
              <a:rPr lang="sr-Latn-CS" sz="1400" dirty="0" smtClean="0"/>
              <a:t>Zlatnik sa likom cara Fridriha II</a:t>
            </a:r>
          </a:p>
          <a:p>
            <a:r>
              <a:rPr lang="sr-Latn-CS" sz="1400" dirty="0" smtClean="0"/>
              <a:t>1220-1250.</a:t>
            </a:r>
            <a:endParaRPr lang="en-US" sz="1400" dirty="0"/>
          </a:p>
        </p:txBody>
      </p:sp>
      <p:pic>
        <p:nvPicPr>
          <p:cNvPr id="5" name="Picture 4" descr="Castel_del_monte,_interno,_volta_scalinata_04_mascheone_2.jpg"/>
          <p:cNvPicPr>
            <a:picLocks noChangeAspect="1"/>
          </p:cNvPicPr>
          <p:nvPr/>
        </p:nvPicPr>
        <p:blipFill>
          <a:blip r:embed="rId3" cstate="print"/>
          <a:stretch>
            <a:fillRect/>
          </a:stretch>
        </p:blipFill>
        <p:spPr>
          <a:xfrm>
            <a:off x="6096000" y="3200400"/>
            <a:ext cx="2794000" cy="2882900"/>
          </a:xfrm>
          <a:prstGeom prst="rect">
            <a:avLst/>
          </a:prstGeom>
        </p:spPr>
      </p:pic>
      <p:sp>
        <p:nvSpPr>
          <p:cNvPr id="6" name="TextBox 5"/>
          <p:cNvSpPr txBox="1"/>
          <p:nvPr/>
        </p:nvSpPr>
        <p:spPr>
          <a:xfrm>
            <a:off x="4267200" y="2514600"/>
            <a:ext cx="4648200" cy="523220"/>
          </a:xfrm>
          <a:prstGeom prst="rect">
            <a:avLst/>
          </a:prstGeom>
          <a:noFill/>
        </p:spPr>
        <p:txBody>
          <a:bodyPr wrap="square" rtlCol="0">
            <a:spAutoFit/>
          </a:bodyPr>
          <a:lstStyle/>
          <a:p>
            <a:pPr algn="r"/>
            <a:r>
              <a:rPr lang="sr-Latn-CS" sz="1400" dirty="0" smtClean="0"/>
              <a:t>Kastel del Monte, arhitektonska skulptura</a:t>
            </a:r>
          </a:p>
          <a:p>
            <a:pPr algn="r"/>
            <a:r>
              <a:rPr lang="sr-Latn-CS" sz="1400" dirty="0" smtClean="0"/>
              <a:t>Konzola u vidu glave fauna, XIII v.</a:t>
            </a:r>
            <a:endParaRPr lang="en-US"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stel del monte.jpg"/>
          <p:cNvPicPr>
            <a:picLocks noChangeAspect="1"/>
          </p:cNvPicPr>
          <p:nvPr/>
        </p:nvPicPr>
        <p:blipFill>
          <a:blip r:embed="rId2" cstate="print"/>
          <a:stretch>
            <a:fillRect/>
          </a:stretch>
        </p:blipFill>
        <p:spPr>
          <a:xfrm>
            <a:off x="228600" y="2362200"/>
            <a:ext cx="4514850" cy="3009900"/>
          </a:xfrm>
          <a:prstGeom prst="rect">
            <a:avLst/>
          </a:prstGeom>
        </p:spPr>
      </p:pic>
      <p:pic>
        <p:nvPicPr>
          <p:cNvPr id="3" name="Picture 2" descr="castel del monte 1.jpg"/>
          <p:cNvPicPr>
            <a:picLocks noChangeAspect="1"/>
          </p:cNvPicPr>
          <p:nvPr/>
        </p:nvPicPr>
        <p:blipFill>
          <a:blip r:embed="rId3" cstate="print"/>
          <a:stretch>
            <a:fillRect/>
          </a:stretch>
        </p:blipFill>
        <p:spPr>
          <a:xfrm>
            <a:off x="5029200" y="3733800"/>
            <a:ext cx="3905250" cy="2924818"/>
          </a:xfrm>
          <a:prstGeom prst="rect">
            <a:avLst/>
          </a:prstGeom>
        </p:spPr>
      </p:pic>
      <p:pic>
        <p:nvPicPr>
          <p:cNvPr id="4" name="Picture 3" descr="castel del monte 2.jpg"/>
          <p:cNvPicPr>
            <a:picLocks noChangeAspect="1"/>
          </p:cNvPicPr>
          <p:nvPr/>
        </p:nvPicPr>
        <p:blipFill>
          <a:blip r:embed="rId4" cstate="print"/>
          <a:stretch>
            <a:fillRect/>
          </a:stretch>
        </p:blipFill>
        <p:spPr>
          <a:xfrm>
            <a:off x="4343400" y="152400"/>
            <a:ext cx="4514850" cy="2085975"/>
          </a:xfrm>
          <a:prstGeom prst="rect">
            <a:avLst/>
          </a:prstGeom>
        </p:spPr>
      </p:pic>
      <p:sp>
        <p:nvSpPr>
          <p:cNvPr id="5" name="TextBox 4"/>
          <p:cNvSpPr txBox="1"/>
          <p:nvPr/>
        </p:nvSpPr>
        <p:spPr>
          <a:xfrm>
            <a:off x="228600" y="228600"/>
            <a:ext cx="4038600" cy="2031325"/>
          </a:xfrm>
          <a:prstGeom prst="rect">
            <a:avLst/>
          </a:prstGeom>
          <a:noFill/>
        </p:spPr>
        <p:txBody>
          <a:bodyPr wrap="square" rtlCol="0">
            <a:spAutoFit/>
          </a:bodyPr>
          <a:lstStyle/>
          <a:p>
            <a:pPr algn="r"/>
            <a:r>
              <a:rPr lang="sr-Latn-CS" sz="1400" dirty="0" smtClean="0"/>
              <a:t>Kastel del Monte, Apulija</a:t>
            </a:r>
          </a:p>
          <a:p>
            <a:pPr algn="r"/>
            <a:r>
              <a:rPr lang="sr-Latn-CS" sz="1400" dirty="0" smtClean="0"/>
              <a:t>Rezidencija cara Fridriha II iz 5. decenije XIII veka</a:t>
            </a:r>
          </a:p>
          <a:p>
            <a:pPr algn="r"/>
            <a:r>
              <a:rPr lang="sr-Latn-CS" sz="1400" dirty="0" smtClean="0"/>
              <a:t>Zdanje oktogonalne osnove sa osam oktogonalnih kula, otvorenim oktogonalnim dvorištem, osam prostorija po spratu – jasna simbolika broja osam i namena ovog zdanja koje nikad nije imalo prvenstveno odbrambenu funkciju ukazuju na simbolički koncept vezan za Jerusalim i Hram, a moguće ugledajući se na zdanje Kupole na steni.</a:t>
            </a:r>
            <a:endParaRPr lang="en-US" sz="1400" dirty="0"/>
          </a:p>
        </p:txBody>
      </p:sp>
      <p:sp>
        <p:nvSpPr>
          <p:cNvPr id="6" name="TextBox 5"/>
          <p:cNvSpPr txBox="1"/>
          <p:nvPr/>
        </p:nvSpPr>
        <p:spPr>
          <a:xfrm>
            <a:off x="228600" y="5562600"/>
            <a:ext cx="4648200" cy="923330"/>
          </a:xfrm>
          <a:prstGeom prst="rect">
            <a:avLst/>
          </a:prstGeom>
          <a:noFill/>
        </p:spPr>
        <p:txBody>
          <a:bodyPr wrap="square" rtlCol="0">
            <a:spAutoFit/>
          </a:bodyPr>
          <a:lstStyle/>
          <a:p>
            <a:r>
              <a:rPr lang="sr-Latn-CS" dirty="0" smtClean="0"/>
              <a:t>Mermerna oplata i arhitektonska skulptura ovog zdanja ukazuju na jasne uzore koji se traže u antičkom Rimu</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omb_of_Frederick_II,_Holy_Roman_Emperor_-_Cathedral_of_Palermo_-_Italy_2015.jpg"/>
          <p:cNvPicPr>
            <a:picLocks noChangeAspect="1"/>
          </p:cNvPicPr>
          <p:nvPr/>
        </p:nvPicPr>
        <p:blipFill>
          <a:blip r:embed="rId2" cstate="print"/>
          <a:stretch>
            <a:fillRect/>
          </a:stretch>
        </p:blipFill>
        <p:spPr>
          <a:xfrm>
            <a:off x="4419600" y="76200"/>
            <a:ext cx="4413059" cy="6633825"/>
          </a:xfrm>
          <a:prstGeom prst="rect">
            <a:avLst/>
          </a:prstGeom>
        </p:spPr>
      </p:pic>
      <p:sp>
        <p:nvSpPr>
          <p:cNvPr id="3" name="TextBox 2"/>
          <p:cNvSpPr txBox="1"/>
          <p:nvPr/>
        </p:nvSpPr>
        <p:spPr>
          <a:xfrm>
            <a:off x="228600" y="5486400"/>
            <a:ext cx="3886200" cy="923330"/>
          </a:xfrm>
          <a:prstGeom prst="rect">
            <a:avLst/>
          </a:prstGeom>
          <a:noFill/>
        </p:spPr>
        <p:txBody>
          <a:bodyPr wrap="square" rtlCol="0">
            <a:spAutoFit/>
          </a:bodyPr>
          <a:lstStyle/>
          <a:p>
            <a:r>
              <a:rPr lang="sr-Latn-CS" dirty="0" smtClean="0"/>
              <a:t>Katedrala u Palermu</a:t>
            </a:r>
          </a:p>
          <a:p>
            <a:endParaRPr lang="sr-Latn-CS" dirty="0" smtClean="0"/>
          </a:p>
          <a:p>
            <a:r>
              <a:rPr lang="sr-Latn-CS" dirty="0" smtClean="0"/>
              <a:t>Nadgrobni spomenik Fridriha II</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79px-Duomo_di_siena_pulpito_nicola_pisano.jpg"/>
          <p:cNvPicPr>
            <a:picLocks noChangeAspect="1"/>
          </p:cNvPicPr>
          <p:nvPr/>
        </p:nvPicPr>
        <p:blipFill>
          <a:blip r:embed="rId2" cstate="print"/>
          <a:stretch>
            <a:fillRect/>
          </a:stretch>
        </p:blipFill>
        <p:spPr>
          <a:xfrm>
            <a:off x="533400" y="0"/>
            <a:ext cx="4562475" cy="6858000"/>
          </a:xfrm>
          <a:prstGeom prst="rect">
            <a:avLst/>
          </a:prstGeom>
        </p:spPr>
      </p:pic>
      <p:sp>
        <p:nvSpPr>
          <p:cNvPr id="3" name="TextBox 2"/>
          <p:cNvSpPr txBox="1"/>
          <p:nvPr/>
        </p:nvSpPr>
        <p:spPr>
          <a:xfrm>
            <a:off x="5257800" y="5791200"/>
            <a:ext cx="3581400" cy="923330"/>
          </a:xfrm>
          <a:prstGeom prst="rect">
            <a:avLst/>
          </a:prstGeom>
          <a:noFill/>
        </p:spPr>
        <p:txBody>
          <a:bodyPr wrap="square" rtlCol="0">
            <a:spAutoFit/>
          </a:bodyPr>
          <a:lstStyle/>
          <a:p>
            <a:r>
              <a:rPr lang="sr-Latn-CS" dirty="0" smtClean="0"/>
              <a:t>Nikolo Pizano</a:t>
            </a:r>
          </a:p>
          <a:p>
            <a:r>
              <a:rPr lang="sr-Latn-CS" dirty="0" smtClean="0"/>
              <a:t>Sijena</a:t>
            </a:r>
          </a:p>
          <a:p>
            <a:r>
              <a:rPr lang="sr-Latn-CS" dirty="0" smtClean="0"/>
              <a:t>Predikaonica u sijenskoj katedrali</a:t>
            </a:r>
            <a:endParaRPr lang="en-US" dirty="0"/>
          </a:p>
        </p:txBody>
      </p:sp>
      <p:sp>
        <p:nvSpPr>
          <p:cNvPr id="4" name="TextBox 3"/>
          <p:cNvSpPr txBox="1"/>
          <p:nvPr/>
        </p:nvSpPr>
        <p:spPr>
          <a:xfrm>
            <a:off x="5181600" y="228600"/>
            <a:ext cx="3810000" cy="2308324"/>
          </a:xfrm>
          <a:prstGeom prst="rect">
            <a:avLst/>
          </a:prstGeom>
          <a:noFill/>
        </p:spPr>
        <p:txBody>
          <a:bodyPr wrap="square" rtlCol="0">
            <a:spAutoFit/>
          </a:bodyPr>
          <a:lstStyle/>
          <a:p>
            <a:r>
              <a:rPr lang="sr-Latn-CS" dirty="0" smtClean="0"/>
              <a:t>Nikolo Pizano (c.1222-c.1278), poreklom iz Apulije, najverovatnije je bio školovan u radionicama koje se vezuju za dvor cara Fridriha II, što je delom dovelo do ugledanja na antička dela u njegovom radu kao skulptora. Svoja znanja preneo je sinu Đovaniju i Arnolfu di Kambiju.</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2243</TotalTime>
  <Words>1617</Words>
  <Application>Microsoft Office PowerPoint</Application>
  <PresentationFormat>On-screen Show (4:3)</PresentationFormat>
  <Paragraphs>88</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Median</vt:lpstr>
      <vt:lpstr>Opšta istorija umetnosti srednjeg veka  ITALIJA U xiii I xiv VEKU Dugento I trecento</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Opšta istorija umetnosti srednjeg veka  ITALIJA U xiii I xiv VEKU Dugento I trecento</dc:title>
  <dc:creator>Jela</dc:creator>
  <cp:lastModifiedBy>Jela</cp:lastModifiedBy>
  <cp:revision>129</cp:revision>
  <dcterms:created xsi:type="dcterms:W3CDTF">2020-03-22T12:42:00Z</dcterms:created>
  <dcterms:modified xsi:type="dcterms:W3CDTF">2020-03-24T15:36:16Z</dcterms:modified>
</cp:coreProperties>
</file>