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1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BC7-C088-4B62-8CC0-DE04D1DF6EE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3FDAA-9884-4747-9EFE-CE5CDAF4B3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3FDAA-9884-4747-9EFE-CE5CDAF4B30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6B9DCB-D9D6-4C01-AAE5-7A3B1071A21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6B8928-E3BE-4AF5-BC51-C5928D9D19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exhibitions/listings/2005/pragu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etmuseum.org/art/metpublications/Prague_The_Crown_of_Bohemia_1347_1437?Tag=Prague&amp;title=&amp;author=&amp;pt=0&amp;tc=0&amp;dept=0&amp;fmt=0" TargetMode="External"/><Relationship Id="rId4" Type="http://schemas.openxmlformats.org/officeDocument/2006/relationships/hyperlink" Target="https://www.metmuseum.org/exhibitions/listings/2005/prague/photo-galler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medieval-world/gothic-art/gothic-art-england/v/wilton-diptych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renaissance-reformation/late-gothic-italy/siena-late-gothic/v/martini-annunciation-133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2000" dirty="0" smtClean="0"/>
              <a:t>Opšta istorija umetnosti srednjeg veka</a:t>
            </a:r>
            <a:br>
              <a:rPr lang="sr-Latn-CS" sz="2000" dirty="0" smtClean="0"/>
            </a:br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en-US" sz="2800" dirty="0" smtClean="0"/>
              <a:t>INTERNACIONALNA GOTIKA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rof</a:t>
            </a:r>
            <a:r>
              <a:rPr lang="en-US" dirty="0" smtClean="0"/>
              <a:t>.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Jelena</a:t>
            </a:r>
            <a:r>
              <a:rPr lang="en-US" dirty="0" smtClean="0"/>
              <a:t> </a:t>
            </a:r>
            <a:r>
              <a:rPr lang="en-US" dirty="0" err="1" smtClean="0"/>
              <a:t>Erdeljan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les_Bridge,_Pragu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1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806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hlinkClick r:id="rId3"/>
              </a:rPr>
              <a:t>https://www.metmuseum.org/exhibitions/listings/2005/prague</a:t>
            </a:r>
            <a:endParaRPr lang="sr-Latn-CS" dirty="0" smtClean="0"/>
          </a:p>
          <a:p>
            <a:pPr algn="just"/>
            <a:r>
              <a:rPr lang="en-US" dirty="0" smtClean="0">
                <a:hlinkClick r:id="rId4"/>
              </a:rPr>
              <a:t>https://www.metmuseum.org/exhibitions/listings/2005/prague/photo-gallery</a:t>
            </a:r>
            <a:endParaRPr lang="sr-Latn-CS" dirty="0" smtClean="0"/>
          </a:p>
          <a:p>
            <a:pPr algn="just"/>
            <a:r>
              <a:rPr lang="en-US" dirty="0" smtClean="0">
                <a:hlinkClick r:id="rId5"/>
              </a:rPr>
              <a:t>https://www.metmuseum.org/art/metpublications/Prague_The_Crown_of_Bohemia_1347_1437?Tag=Prague&amp;title=&amp;author=&amp;pt=0&amp;tc=0&amp;dept=0&amp;fmt=0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Prag</a:t>
            </a:r>
          </a:p>
          <a:p>
            <a:r>
              <a:rPr lang="sr-Latn-CS" b="1" dirty="0" smtClean="0"/>
              <a:t>Karlov most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Vilton diptih</a:t>
            </a:r>
          </a:p>
          <a:p>
            <a:endParaRPr lang="sr-Latn-CS" dirty="0" smtClean="0"/>
          </a:p>
          <a:p>
            <a:pPr algn="just"/>
            <a:r>
              <a:rPr lang="sr-Latn-CS" dirty="0" smtClean="0"/>
              <a:t>Ričard II Plantagenet, kralj Engleske, oženjen Anom od Bohemije, ćerkom Karla IV i sestrom cara Žigmunda i kralja Venceslava III</a:t>
            </a:r>
          </a:p>
          <a:p>
            <a:endParaRPr lang="sr-Latn-CS" dirty="0"/>
          </a:p>
          <a:p>
            <a:pPr algn="just"/>
            <a:r>
              <a:rPr lang="sr-Latn-CS" dirty="0" smtClean="0"/>
              <a:t>Predmet privatne pobožnosti kraja Ričarda II na kom je on predstavljen uz svete zaštitnike i zaštitnike Engleskog kraljevstva, svete kraljeve Edmunda i Edvarda Ispovednika i Svetog Jovana Preteču, kako se molitveno obraća Bogorodici sa malim Hristom predstavljenom u rajskom vrtu, okruženom horom anđela. Heraldički znak, amblem samog vladara, beli jelen, zastupljen je kako u sferi zemaljskog, kao deo ličnog vladarskog ornata kralja, ali i nebeskog, na tunikama svih anđela. Nebeska zaštita i zalog legitimnosti njegove vlasti posebno je izražen i stegom u ruci anđela za kojim poseže mali Hrist, kao da ima nameru da ga preda klečećoj figuri kralja koji mu se molitveno obraća.</a:t>
            </a:r>
          </a:p>
          <a:p>
            <a:endParaRPr lang="sr-Latn-C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https://www.khanacademy.org/humanities/medieval-world/gothic-art/gothic-art-england/v/wilton-diptych</a:t>
            </a:r>
            <a:endParaRPr lang="sr-Latn-C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lton diptih Anonimo_inglese_o_francese,_dittico_wilton,_1395-99_ca.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85" y="0"/>
            <a:ext cx="90218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9346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Vilton diptih</a:t>
            </a:r>
          </a:p>
          <a:p>
            <a:r>
              <a:rPr lang="sr-Latn-CS" b="1" dirty="0" smtClean="0"/>
              <a:t>1395-1399.</a:t>
            </a:r>
          </a:p>
          <a:p>
            <a:r>
              <a:rPr lang="sr-Latn-CS" b="1" dirty="0" smtClean="0"/>
              <a:t>Nacionalna galerija, London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Internacionalna</a:t>
            </a:r>
            <a:r>
              <a:rPr lang="en-US" dirty="0" smtClean="0"/>
              <a:t> </a:t>
            </a:r>
            <a:r>
              <a:rPr lang="en-US" dirty="0" err="1" smtClean="0"/>
              <a:t>gotika</a:t>
            </a:r>
            <a:r>
              <a:rPr lang="en-US" dirty="0" smtClean="0"/>
              <a:t> je </a:t>
            </a:r>
            <a:r>
              <a:rPr lang="en-US" dirty="0" err="1" smtClean="0"/>
              <a:t>termin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u </a:t>
            </a:r>
            <a:r>
              <a:rPr lang="en-US" dirty="0" err="1" smtClean="0"/>
              <a:t>istoriografiji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njime</a:t>
            </a:r>
            <a:r>
              <a:rPr lang="en-US" dirty="0" smtClean="0"/>
              <a:t> </a:t>
            </a:r>
            <a:r>
              <a:rPr lang="en-US" dirty="0" err="1" smtClean="0"/>
              <a:t>ozna</a:t>
            </a:r>
            <a:r>
              <a:rPr lang="sr-Latn-CS" dirty="0" smtClean="0"/>
              <a:t>čila umetnost i vizuelna kultura koja nastaje u poznom srednjem veku (XIV-XV vek) u Zapadnoj Evropi najpre kao rezultat ktitorstva nove elite koja, pored dvorova poput carskog, kraljevskog, aristokratskog  i papskog, uključuje i predstavnike ili korporativna tela koji upravljaju gradovima. Visoko sofisticirana umetnička dela koja nastaju u takvom okruženju na teritorije današnje Italije, Francuske, Holandije, Belgije, Nemačke, Češke, Mađarske, Engleske, plod su dvorske tj. </a:t>
            </a:r>
            <a:r>
              <a:rPr lang="sr-Latn-CS" dirty="0"/>
              <a:t>k</a:t>
            </a:r>
            <a:r>
              <a:rPr lang="sr-Latn-CS" dirty="0" smtClean="0"/>
              <a:t>urtoazne kulture a stvaraju ih umetnici jasno profilisanih individualnih identiteta koji stiču slavu i čija dela, jasno prepoznatljiva, postaju predmet prestiža. Oni često rade kao dvorski umetnici a putuju, po pozivu i angažmanu svojih ktitora i mecena, od jednog centra do drugog. Stoga, takođe, jedna zajednička estetika prefinjenosti, istančanosti, ljubavi prema svemu luksuznom, objedinjuje raznolika dela različitih stvaralaca, između ostalog i kao odraz učenosti i lične posvećenosti negovanju i stvaranju prvih umetničkih zbirki samih mecena. Takvi predmeti vizuelne kulture zauzimaju veoma važno mesto u kreiraranju i (samo)prezentovanju identiteta svojih naručilaca pa tako i u diplomatskim poslovima i postupcima, posebno kao sastavni deo ugovaranja i sklapanja međudinstičkih brakova koji igraju važnu političku i diplomatsku ulogu. Sami ktitori, vladari i aristokratska elita, često su portretisani, a naročito u okviru kompozicija koje, kroz prikazivanje njihovog odnosa sa nebeskom sferom i ličnostima svete istorije, treba da naglase njihov status i potenciraju njihovu dinastičku pripadnost. Intelektualna i estetska nastojanja umetnika i krug u kojem su se kretali i radili veoma dobro su ilustrovani i primerom ličnog prijateljstva između Frančeska Petrarke i Simona Martinija, u vreme dok su obojca boravili na papskom dvoru u Avinjonu.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Simone Martini </a:t>
            </a:r>
          </a:p>
          <a:p>
            <a:r>
              <a:rPr lang="sr-Latn-CS" dirty="0" smtClean="0"/>
              <a:t>c. 1284-1344.</a:t>
            </a:r>
          </a:p>
          <a:p>
            <a:endParaRPr lang="sr-Latn-CS" b="1" dirty="0"/>
          </a:p>
          <a:p>
            <a:pPr lvl="0"/>
            <a:r>
              <a:rPr lang="sr-Latn-CS" dirty="0" smtClean="0"/>
              <a:t>Sijenski umetnik, različito vezivan za školovanje u radionicama Duča ili Đota, radio je za Sijenku komunu, papski dvor u Avinjonu, anžuvinski dvor u Napulju, franjevački red u Asiziju. </a:t>
            </a:r>
            <a:r>
              <a:rPr lang="sr-Latn-CS" dirty="0"/>
              <a:t> </a:t>
            </a:r>
            <a:endParaRPr lang="en-US" dirty="0"/>
          </a:p>
          <a:p>
            <a:pPr lvl="0"/>
            <a:r>
              <a:rPr lang="sr-Latn-CS" dirty="0" smtClean="0"/>
              <a:t>Među njegovim najznačajnijim delima su:</a:t>
            </a:r>
            <a:endParaRPr lang="en-US" dirty="0"/>
          </a:p>
          <a:p>
            <a:r>
              <a:rPr lang="sr-Latn-CS" dirty="0"/>
              <a:t>- Maesta za  </a:t>
            </a:r>
            <a:r>
              <a:rPr lang="sr-Latn-CS" dirty="0" smtClean="0"/>
              <a:t>Palaco Publiko </a:t>
            </a:r>
            <a:r>
              <a:rPr lang="sr-Latn-CS" dirty="0"/>
              <a:t>u Sijeni</a:t>
            </a:r>
            <a:endParaRPr lang="en-US" dirty="0"/>
          </a:p>
          <a:p>
            <a:r>
              <a:rPr lang="sr-Latn-CS" dirty="0"/>
              <a:t>- </a:t>
            </a:r>
            <a:r>
              <a:rPr lang="sr-Latn-CS" dirty="0" smtClean="0"/>
              <a:t>Portret Gvidoriča da Foljana, Palaco Publiko</a:t>
            </a:r>
            <a:endParaRPr lang="en-US" dirty="0"/>
          </a:p>
          <a:p>
            <a:r>
              <a:rPr lang="sr-Latn-CS" dirty="0"/>
              <a:t>- ciklus Svetog Martina u kapeli Svetog Martina u donjoj crkvi u </a:t>
            </a:r>
            <a:r>
              <a:rPr lang="sr-Latn-CS" dirty="0" smtClean="0"/>
              <a:t>Asiziju</a:t>
            </a:r>
            <a:endParaRPr lang="en-US" dirty="0"/>
          </a:p>
          <a:p>
            <a:r>
              <a:rPr lang="sr-Latn-CS" dirty="0"/>
              <a:t>- </a:t>
            </a:r>
            <a:r>
              <a:rPr lang="sr-Latn-CS" dirty="0" smtClean="0"/>
              <a:t>Oltar Svetog Luja od Tuluze sa krunisanjem </a:t>
            </a:r>
            <a:r>
              <a:rPr lang="sr-Latn-CS" dirty="0"/>
              <a:t>Roberta Napuljskog 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 smtClean="0"/>
              <a:t>Blagovesti za katedralu u Sijeni, </a:t>
            </a:r>
            <a:r>
              <a:rPr lang="sr-Latn-CS" dirty="0"/>
              <a:t>danas se nalazi u </a:t>
            </a:r>
            <a:r>
              <a:rPr lang="sr-Latn-CS" dirty="0" smtClean="0"/>
              <a:t>galeriji Ufici </a:t>
            </a:r>
            <a:r>
              <a:rPr lang="sr-Latn-CS" dirty="0"/>
              <a:t>u </a:t>
            </a:r>
            <a:r>
              <a:rPr lang="sr-Latn-CS" dirty="0" smtClean="0"/>
              <a:t>Firenci</a:t>
            </a:r>
          </a:p>
          <a:p>
            <a:r>
              <a:rPr lang="en-US" dirty="0" smtClean="0">
                <a:hlinkClick r:id="rId2"/>
              </a:rPr>
              <a:t>https://www.khanacademy.org/humanities/renaissance-reformation/late-gothic-italy/siena-late-gothic/v/martini-annunciation-1333</a:t>
            </a:r>
            <a:endParaRPr lang="en-US" dirty="0"/>
          </a:p>
          <a:p>
            <a:r>
              <a:rPr lang="sr-Latn-CS" dirty="0"/>
              <a:t>- Orsini poliptih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 smtClean="0"/>
              <a:t>Freske </a:t>
            </a:r>
            <a:r>
              <a:rPr lang="sr-Latn-CS" dirty="0"/>
              <a:t>za papski dvor u </a:t>
            </a:r>
            <a:r>
              <a:rPr lang="sr-Latn-CS" dirty="0" smtClean="0"/>
              <a:t>Avinjonu</a:t>
            </a:r>
            <a:endParaRPr lang="sr-Latn-CS" b="1" dirty="0"/>
          </a:p>
          <a:p>
            <a:pPr>
              <a:buFontTx/>
              <a:buChar char="-"/>
            </a:pPr>
            <a:r>
              <a:rPr lang="sr-Latn-CS" dirty="0" smtClean="0"/>
              <a:t>Iluminacija Petrarkine lične kopije Vergilija (Amborsiana, Milano)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one_Martini_-_Maestà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" y="0"/>
            <a:ext cx="89249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103674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Maesta</a:t>
            </a:r>
          </a:p>
          <a:p>
            <a:r>
              <a:rPr lang="sr-Latn-CS" b="1" dirty="0" smtClean="0"/>
              <a:t>Sijena, Palaco Publiko, Sala del Mappamondo</a:t>
            </a:r>
          </a:p>
          <a:p>
            <a:r>
              <a:rPr lang="sr-Latn-CS" b="1" dirty="0"/>
              <a:t>S</a:t>
            </a:r>
            <a:r>
              <a:rPr lang="sr-Latn-CS" b="1" dirty="0" smtClean="0"/>
              <a:t>likano po narudžbini Devetorice (</a:t>
            </a:r>
            <a:r>
              <a:rPr lang="it-IT" b="1" i="1" dirty="0"/>
              <a:t>Li Signori Nove Governatori e Difenditori del Comune e del Popolo di </a:t>
            </a:r>
            <a:r>
              <a:rPr lang="it-IT" b="1" i="1" dirty="0" smtClean="0"/>
              <a:t>Siena</a:t>
            </a:r>
            <a:r>
              <a:rPr lang="sr-Latn-CS" b="1" i="1" dirty="0" smtClean="0"/>
              <a:t>)</a:t>
            </a:r>
            <a:r>
              <a:rPr lang="sr-Latn-CS" b="1" dirty="0" smtClean="0"/>
              <a:t> 1315-1316.</a:t>
            </a:r>
          </a:p>
          <a:p>
            <a:r>
              <a:rPr lang="sr-Latn-CS" b="1" dirty="0" smtClean="0"/>
              <a:t>Slika i zalog božanske zaštite nad Sijenom koja je pod zavetovana i pod zaštitom Bogorodice. Dokaz i zalog dobre i pravedne vladavine Devetorice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idoriccioDaFogl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20000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Kondotijere Gvidoričo da Foljano u opsadi Montemasija</a:t>
            </a:r>
          </a:p>
          <a:p>
            <a:r>
              <a:rPr lang="sr-Latn-CS" dirty="0" smtClean="0"/>
              <a:t>Sijena, Palaco Publiko, zapadni zid Sala del Mapamondo c. 1330.</a:t>
            </a:r>
          </a:p>
          <a:p>
            <a:r>
              <a:rPr lang="sr-Latn-CS" dirty="0" smtClean="0"/>
              <a:t>Konjanički portret pripadnika nove elite, kondotjera Gvidoriča da Foljana, istaknut lični stav, trijumfalni izraz i heraldika i amblematika nekad rezervisana samo za vladarske porodice.</a:t>
            </a:r>
          </a:p>
          <a:p>
            <a:r>
              <a:rPr lang="sr-Latn-CS" dirty="0" smtClean="0"/>
              <a:t>Pejsaž kao aktivni činilac slike, začetak herojskog pejsaža.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veti Luj od Tuluze krunise Roberta Napuljsk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50" y="0"/>
            <a:ext cx="470344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52400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Sveti Luj od Tuluza kruniše Roberta Anžujskog, kralja Napulja</a:t>
            </a:r>
          </a:p>
          <a:p>
            <a:r>
              <a:rPr lang="sr-Latn-CS" dirty="0"/>
              <a:t>p</a:t>
            </a:r>
            <a:r>
              <a:rPr lang="sr-Latn-CS" dirty="0" smtClean="0"/>
              <a:t>osle 1317.</a:t>
            </a:r>
          </a:p>
          <a:p>
            <a:endParaRPr lang="sr-Latn-CS" dirty="0"/>
          </a:p>
          <a:p>
            <a:pPr algn="just"/>
            <a:r>
              <a:rPr lang="sr-Latn-CS" dirty="0" smtClean="0"/>
              <a:t>Slika dinstičke svetosti Anžuvinaca i isticanje božanskog porekla vlasti kralja Roberta, </a:t>
            </a:r>
            <a:r>
              <a:rPr lang="sr-Latn-CS" i="1" dirty="0" smtClean="0"/>
              <a:t>Re de Sermone, </a:t>
            </a:r>
            <a:r>
              <a:rPr lang="sr-Latn-CS" dirty="0" smtClean="0"/>
              <a:t>kako ga je nazvao Dante, posebno vatreno pobožnog vladara koji je napisao službu i više propovedi posvećenih svom 1317. godine kanonizovanom bratu od koga na ovoj slici prima krunu. Robert je bio sin Karla II Anžujskog i Marije iz dinastije Arpadovaca, ćerke mađarskog kralja Stefana V i Elizabete Kumanske. Marijina sestra, Katalina, bila je udata za srpskog kralja Dragutina.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one_Martini_-_Frontispice_du_Virg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4038600" cy="5709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685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/>
              <a:t>Naslovna minijatura, autorski portret Vergilija, koju je Simone Martini naslikao u knjizi koja je bila lično vlasništvo Frančeska Petrarke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one_Martini_truecolor Blagove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85800"/>
            <a:ext cx="5590790" cy="4836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6388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Simone Martini, Blagovesti za Sijensku katedralu, 1333. godine u saradnji sa Lipom Memijem</a:t>
            </a:r>
          </a:p>
          <a:p>
            <a:r>
              <a:rPr lang="sr-Latn-CS" dirty="0" smtClean="0"/>
              <a:t>Stojeće figure Sv. Ansana i Sv. Margarete</a:t>
            </a:r>
          </a:p>
          <a:p>
            <a:r>
              <a:rPr lang="sr-Latn-CS" dirty="0" smtClean="0"/>
              <a:t>Medaljoni sa dopojasnim figurama proroka Jeremije, Jezekilja, Isaije i Danila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Majstor Teodorih, Peter Parler i drugi umetnici na dvoru Karla IV u Pragu</a:t>
            </a:r>
          </a:p>
          <a:p>
            <a:endParaRPr lang="sr-Latn-CS" b="1" dirty="0"/>
          </a:p>
          <a:p>
            <a:pPr algn="just"/>
            <a:r>
              <a:rPr lang="sr-Latn-CS" dirty="0" smtClean="0"/>
              <a:t>Sredinom XIV veka, u vreme vladavine Karla IV,  Prag postaje prestonica Svetog rimskog carstva.</a:t>
            </a:r>
          </a:p>
          <a:p>
            <a:pPr algn="just"/>
            <a:r>
              <a:rPr lang="sr-Latn-CS" dirty="0" smtClean="0"/>
              <a:t>Karlo IV (1316-1378, krunisan u Pragu 1347. za kraja Bohemije i 1355. u Rimu za kralja Italije i cara Svetog rimskog carstva) bio je, po majčinoj liniji, naslednik loze Pšemislovića a po očevoj kuće Luksemburga. Na rođenju je dobio ime Venceslav (Vaclav) po dedi iz roda Pšemislovića, kralju Vaclavu II, a kao vladarsko izabrao je ime Karlo u čast svog strica, kralja Karla IV od Francuske na čijem dvoru je boravio sedam godina.</a:t>
            </a:r>
          </a:p>
          <a:p>
            <a:pPr algn="just"/>
            <a:r>
              <a:rPr lang="sr-Latn-CS" dirty="0" smtClean="0"/>
              <a:t>Kao sastavni deo prestoničkog programa Praga u kom je stolovao, Karlo IV je podigao čitav niz javnih, sakralnih i svetovnih zdanja koja od sredine XIV veka formiraju prestonički identitet Praga.</a:t>
            </a:r>
          </a:p>
          <a:p>
            <a:pPr algn="just"/>
            <a:r>
              <a:rPr lang="sr-Latn-CS" dirty="0" smtClean="0"/>
              <a:t>Karlov univerzitet osnovan 1348. godine prvi je i najstariji univerzitet u centralnoj i istočnoj Evropi.</a:t>
            </a:r>
          </a:p>
          <a:p>
            <a:pPr algn="just"/>
            <a:r>
              <a:rPr lang="sr-Latn-CS" dirty="0" smtClean="0"/>
              <a:t>Među umetnicima, arhitektama, skulptorima, slikarima, koji su bili angažovani na velikim graditeljskim poduhvatima Karla IV vezanim za konstruisanje hijerotopije Praga kao prestonice, bili su angažovani, među ostalima, i Mateja iz Arasa, Peter Parler i majstor Teodorih koji je radio u Karlštejnu, utvrđenoj vladarskoj rezidenciji blizu Praga u okviru koje su podignute i kapele sa sasvim posebnim relikvijarnim programom, jednovremeno prostori carske, zvanične, ali i privatne pobožnosti Karla IV.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</TotalTime>
  <Words>1044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Opšta istorija umetnosti srednjeg veka  INTERNACIONALNA GOTIKA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Opšta istorija umetnosti srednjeg veka  INTERNACIONALNA GOTIKA</dc:title>
  <dc:creator>Jela</dc:creator>
  <cp:lastModifiedBy>Jela</cp:lastModifiedBy>
  <cp:revision>23</cp:revision>
  <dcterms:created xsi:type="dcterms:W3CDTF">2020-04-07T05:41:33Z</dcterms:created>
  <dcterms:modified xsi:type="dcterms:W3CDTF">2020-04-07T09:19:26Z</dcterms:modified>
</cp:coreProperties>
</file>