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0" d="100"/>
          <a:sy n="90" d="100"/>
        </p:scale>
        <p:origin x="16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4293339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E002CC-3AF0-4BC2-BDC5-80BF814A9625}"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2943429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2788887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9025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5906890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4197166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61362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38265866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2579713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3787880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1779946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E002CC-3AF0-4BC2-BDC5-80BF814A9625}"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2109444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E002CC-3AF0-4BC2-BDC5-80BF814A9625}" type="datetimeFigureOut">
              <a:rPr lang="en-US" smtClean="0"/>
              <a:t>08-Apr-20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84249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3641246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1060631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2E002CC-3AF0-4BC2-BDC5-80BF814A9625}" type="datetimeFigureOut">
              <a:rPr lang="en-US" smtClean="0"/>
              <a:t>08-Apr-20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2322773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2E002CC-3AF0-4BC2-BDC5-80BF814A9625}" type="datetimeFigureOut">
              <a:rPr lang="en-US" smtClean="0"/>
              <a:t>08-Apr-20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5692D1-7153-4471-92CF-ECB277041A3F}" type="slidenum">
              <a:rPr lang="en-US" smtClean="0"/>
              <a:t>‹#›</a:t>
            </a:fld>
            <a:endParaRPr lang="en-US"/>
          </a:p>
        </p:txBody>
      </p:sp>
    </p:spTree>
    <p:extLst>
      <p:ext uri="{BB962C8B-B14F-4D97-AF65-F5344CB8AC3E}">
        <p14:creationId xmlns:p14="http://schemas.microsoft.com/office/powerpoint/2010/main" val="161855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2E002CC-3AF0-4BC2-BDC5-80BF814A9625}" type="datetimeFigureOut">
              <a:rPr lang="en-US" smtClean="0"/>
              <a:t>08-Apr-20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EF5692D1-7153-4471-92CF-ECB277041A3F}" type="slidenum">
              <a:rPr lang="en-US" smtClean="0"/>
              <a:t>‹#›</a:t>
            </a:fld>
            <a:endParaRPr lang="en-US"/>
          </a:p>
        </p:txBody>
      </p:sp>
    </p:spTree>
    <p:extLst>
      <p:ext uri="{BB962C8B-B14F-4D97-AF65-F5344CB8AC3E}">
        <p14:creationId xmlns:p14="http://schemas.microsoft.com/office/powerpoint/2010/main" val="202072438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36499" y="2769080"/>
            <a:ext cx="8850701" cy="923330"/>
          </a:xfrm>
          <a:prstGeom prst="rect">
            <a:avLst/>
          </a:prstGeom>
          <a:noFill/>
        </p:spPr>
        <p:txBody>
          <a:bodyPr wrap="square" rtlCol="0">
            <a:spAutoFit/>
          </a:bodyPr>
          <a:lstStyle/>
          <a:p>
            <a:r>
              <a:rPr lang="sr-Latn-RS" sz="5400" dirty="0">
                <a:solidFill>
                  <a:srgbClr val="C00000"/>
                </a:solidFill>
                <a:latin typeface="Times New Roman" panose="02020603050405020304" pitchFamily="18" charset="0"/>
                <a:cs typeface="Times New Roman" panose="02020603050405020304" pitchFamily="18" charset="0"/>
              </a:rPr>
              <a:t>-Uloge posmatrača-</a:t>
            </a:r>
            <a:endParaRPr lang="en-US" sz="5400" dirty="0">
              <a:solidFill>
                <a:srgbClr val="C00000"/>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474453" y="4675516"/>
            <a:ext cx="11412747" cy="369332"/>
          </a:xfrm>
          <a:prstGeom prst="rect">
            <a:avLst/>
          </a:prstGeom>
          <a:noFill/>
        </p:spPr>
        <p:txBody>
          <a:bodyPr wrap="square" rtlCol="0">
            <a:spAutoFit/>
          </a:bodyPr>
          <a:lstStyle/>
          <a:p>
            <a:pPr algn="ctr"/>
            <a:r>
              <a:rPr lang="sr-Latn-RS" dirty="0">
                <a:solidFill>
                  <a:schemeClr val="bg1"/>
                </a:solidFill>
                <a:latin typeface="Times New Roman" panose="02020603050405020304" pitchFamily="18" charset="0"/>
                <a:cs typeface="Times New Roman" panose="02020603050405020304" pitchFamily="18" charset="0"/>
              </a:rPr>
              <a:t>Ilić, V. 2016. </a:t>
            </a:r>
            <a:r>
              <a:rPr lang="sr-Latn-RS" i="1" dirty="0">
                <a:solidFill>
                  <a:schemeClr val="bg1"/>
                </a:solidFill>
                <a:latin typeface="Times New Roman" panose="02020603050405020304" pitchFamily="18" charset="0"/>
                <a:cs typeface="Times New Roman" panose="02020603050405020304" pitchFamily="18" charset="0"/>
              </a:rPr>
              <a:t>Posmatranje i analiza sadržaja</a:t>
            </a:r>
            <a:r>
              <a:rPr lang="sr-Latn-RS" dirty="0">
                <a:solidFill>
                  <a:schemeClr val="bg1"/>
                </a:solidFill>
                <a:latin typeface="Times New Roman" panose="02020603050405020304" pitchFamily="18" charset="0"/>
                <a:cs typeface="Times New Roman" panose="02020603050405020304" pitchFamily="18" charset="0"/>
              </a:rPr>
              <a:t>, Beograd: Univerzitet u Beogradu- Filozofski fakultet, str 175-194</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1112807" y="5158597"/>
            <a:ext cx="10136037" cy="646331"/>
          </a:xfrm>
          <a:prstGeom prst="rect">
            <a:avLst/>
          </a:prstGeom>
          <a:noFill/>
        </p:spPr>
        <p:txBody>
          <a:bodyPr wrap="square" rtlCol="0">
            <a:spAutoFit/>
          </a:bodyPr>
          <a:lstStyle/>
          <a:p>
            <a:pPr algn="ctr"/>
            <a:endParaRPr lang="sr-Latn-RS" dirty="0">
              <a:solidFill>
                <a:schemeClr val="bg1"/>
              </a:solidFill>
              <a:latin typeface="Times New Roman" panose="02020603050405020304" pitchFamily="18" charset="0"/>
              <a:cs typeface="Times New Roman" panose="02020603050405020304" pitchFamily="18" charset="0"/>
            </a:endParaRPr>
          </a:p>
          <a:p>
            <a:pPr algn="ctr"/>
            <a:r>
              <a:rPr lang="sr-Latn-RS" dirty="0">
                <a:solidFill>
                  <a:schemeClr val="bg1"/>
                </a:solidFill>
                <a:latin typeface="Times New Roman" panose="02020603050405020304" pitchFamily="18" charset="0"/>
                <a:cs typeface="Times New Roman" panose="02020603050405020304" pitchFamily="18" charset="0"/>
              </a:rPr>
              <a:t>Jelena Popović SO18/09</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034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5608" y="767751"/>
            <a:ext cx="9523562" cy="5262979"/>
          </a:xfrm>
          <a:prstGeom prst="rect">
            <a:avLst/>
          </a:prstGeom>
          <a:noFill/>
        </p:spPr>
        <p:txBody>
          <a:bodyPr wrap="square" rtlCol="0">
            <a:spAutoFit/>
          </a:bodyPr>
          <a:lstStyle/>
          <a:p>
            <a:pPr algn="ctr"/>
            <a:r>
              <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Posmatranje kao društveni odnos i neke metodološke posledice</a:t>
            </a:r>
          </a:p>
          <a:p>
            <a:pPr algn="ctr"/>
            <a:endPar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Za razliku od Golda, koji je smatrao da potpuni učesnik, odnosno prikriveni posmatrač, treba da nosi svoju masku kolege kako ne bi napravio istraživačku grešku, </a:t>
            </a:r>
            <a:r>
              <a:rPr lang="sr-Latn-RS" dirty="0">
                <a:solidFill>
                  <a:srgbClr val="C00000"/>
                </a:solidFill>
                <a:latin typeface="Times New Roman" panose="02020603050405020304" pitchFamily="18" charset="0"/>
                <a:cs typeface="Times New Roman" panose="02020603050405020304" pitchFamily="18" charset="0"/>
              </a:rPr>
              <a:t>Bodeman</a:t>
            </a:r>
            <a:r>
              <a:rPr lang="sr-Latn-RS" dirty="0">
                <a:latin typeface="Times New Roman" panose="02020603050405020304" pitchFamily="18" charset="0"/>
                <a:cs typeface="Times New Roman" panose="02020603050405020304" pitchFamily="18" charset="0"/>
              </a:rPr>
              <a:t> smatra da ovakvo shvatanje od sociologa pravi socijalnog špijuna, koji, takođe, znatno gubi na metodološkom planu, jer ga nošenje maske previše okupira i sprečava u ostvarivanju punog, refleksivnog učešća. Dakle, prema Bodemanu, Gold tretira sociologa kao </a:t>
            </a:r>
            <a:r>
              <a:rPr lang="sr-Latn-RS" i="1" dirty="0">
                <a:latin typeface="Times New Roman" panose="02020603050405020304" pitchFamily="18" charset="0"/>
                <a:cs typeface="Times New Roman" panose="02020603050405020304" pitchFamily="18" charset="0"/>
              </a:rPr>
              <a:t>outsidera-a</a:t>
            </a:r>
            <a:r>
              <a:rPr lang="sr-Latn-RS" dirty="0">
                <a:latin typeface="Times New Roman" panose="02020603050405020304" pitchFamily="18" charset="0"/>
                <a:cs typeface="Times New Roman" panose="02020603050405020304" pitchFamily="18" charset="0"/>
              </a:rPr>
              <a:t>, zbog čega njegova interakcija sa posmatranima nije ozbiljna, privremena je i fragmentirana, i dosta ograničena, s obzirom da se sam posmatrač zadržava u okvirima svoje uloge. Za razliku od toga, Bodeman pristupa sociologu kao </a:t>
            </a:r>
            <a:r>
              <a:rPr lang="sr-Latn-RS" i="1" dirty="0">
                <a:latin typeface="Times New Roman" panose="02020603050405020304" pitchFamily="18" charset="0"/>
                <a:cs typeface="Times New Roman" panose="02020603050405020304" pitchFamily="18" charset="0"/>
              </a:rPr>
              <a:t>strangeru-u</a:t>
            </a:r>
            <a:r>
              <a:rPr lang="sr-Latn-RS" dirty="0">
                <a:latin typeface="Times New Roman" panose="02020603050405020304" pitchFamily="18" charset="0"/>
                <a:cs typeface="Times New Roman" panose="02020603050405020304" pitchFamily="18" charset="0"/>
              </a:rPr>
              <a:t> za kojeg ne važe veštačka ograničenja i koji se participira u radostima i patnjama grupe, dakle, interveniše. Ovakvu ulogu, on naziva </a:t>
            </a:r>
            <a:r>
              <a:rPr lang="sr-Latn-RS" dirty="0">
                <a:solidFill>
                  <a:schemeClr val="bg1"/>
                </a:solidFill>
                <a:latin typeface="Times New Roman" panose="02020603050405020304" pitchFamily="18" charset="0"/>
                <a:cs typeface="Times New Roman" panose="02020603050405020304" pitchFamily="18" charset="0"/>
              </a:rPr>
              <a:t>etnograf- posmatrač</a:t>
            </a:r>
            <a:r>
              <a:rPr lang="sr-Latn-RS" dirty="0">
                <a:latin typeface="Times New Roman" panose="02020603050405020304" pitchFamily="18" charset="0"/>
                <a:cs typeface="Times New Roman" panose="02020603050405020304" pitchFamily="18" charset="0"/>
              </a:rPr>
              <a:t>.</a:t>
            </a:r>
          </a:p>
          <a:p>
            <a:pPr marL="285750" indent="-285750" algn="just">
              <a:buFont typeface="Wingdings" panose="05000000000000000000" pitchFamily="2" charset="2"/>
              <a:buChar char="§"/>
            </a:pPr>
            <a:endParaRPr lang="sr-Latn-RS"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Doprinos razmatranju učesničkog posmatranja kao društvenog odnosa, dao je i </a:t>
            </a:r>
            <a:r>
              <a:rPr lang="sr-Latn-RS" dirty="0">
                <a:solidFill>
                  <a:srgbClr val="C00000"/>
                </a:solidFill>
                <a:latin typeface="Times New Roman" panose="02020603050405020304" pitchFamily="18" charset="0"/>
                <a:cs typeface="Times New Roman" panose="02020603050405020304" pitchFamily="18" charset="0"/>
              </a:rPr>
              <a:t>Beker</a:t>
            </a:r>
            <a:r>
              <a:rPr lang="sr-Latn-RS" dirty="0">
                <a:latin typeface="Times New Roman" panose="02020603050405020304" pitchFamily="18" charset="0"/>
                <a:cs typeface="Times New Roman" panose="02020603050405020304" pitchFamily="18" charset="0"/>
              </a:rPr>
              <a:t> u saradnji sa Girom. Beker je razlikovao četiri faze učesničkog posmatranja:</a:t>
            </a:r>
          </a:p>
          <a:p>
            <a:pPr algn="just"/>
            <a:r>
              <a:rPr lang="sr-Latn-RS" dirty="0">
                <a:latin typeface="Times New Roman" panose="02020603050405020304" pitchFamily="18" charset="0"/>
                <a:cs typeface="Times New Roman" panose="02020603050405020304" pitchFamily="18" charset="0"/>
              </a:rPr>
              <a:t>     1. </a:t>
            </a:r>
            <a:r>
              <a:rPr lang="sr-Latn-RS" dirty="0">
                <a:solidFill>
                  <a:schemeClr val="bg1"/>
                </a:solidFill>
                <a:latin typeface="Times New Roman" panose="02020603050405020304" pitchFamily="18" charset="0"/>
                <a:cs typeface="Times New Roman" panose="02020603050405020304" pitchFamily="18" charset="0"/>
              </a:rPr>
              <a:t>izbor problema, pojmova, indikatora i njihovo definisanje</a:t>
            </a:r>
          </a:p>
          <a:p>
            <a:pPr algn="just"/>
            <a:r>
              <a:rPr lang="sr-Latn-RS" dirty="0">
                <a:solidFill>
                  <a:schemeClr val="bg1"/>
                </a:solidFill>
                <a:latin typeface="Times New Roman" panose="02020603050405020304" pitchFamily="18" charset="0"/>
                <a:cs typeface="Times New Roman" panose="02020603050405020304" pitchFamily="18" charset="0"/>
              </a:rPr>
              <a:t>     </a:t>
            </a:r>
            <a:r>
              <a:rPr lang="sr-Latn-RS" dirty="0">
                <a:latin typeface="Times New Roman" panose="02020603050405020304" pitchFamily="18" charset="0"/>
                <a:cs typeface="Times New Roman" panose="02020603050405020304" pitchFamily="18" charset="0"/>
              </a:rPr>
              <a:t>2.</a:t>
            </a:r>
            <a:r>
              <a:rPr lang="sr-Latn-RS" dirty="0">
                <a:solidFill>
                  <a:schemeClr val="bg1"/>
                </a:solidFill>
                <a:latin typeface="Times New Roman" panose="02020603050405020304" pitchFamily="18" charset="0"/>
                <a:cs typeface="Times New Roman" panose="02020603050405020304" pitchFamily="18" charset="0"/>
              </a:rPr>
              <a:t> neke procene o učestalosti i distribuciji istraživane pojave</a:t>
            </a:r>
          </a:p>
          <a:p>
            <a:pPr algn="just"/>
            <a:r>
              <a:rPr lang="sr-Latn-RS" dirty="0">
                <a:solidFill>
                  <a:schemeClr val="bg1"/>
                </a:solidFill>
                <a:latin typeface="Times New Roman" panose="02020603050405020304" pitchFamily="18" charset="0"/>
                <a:cs typeface="Times New Roman" panose="02020603050405020304" pitchFamily="18" charset="0"/>
              </a:rPr>
              <a:t>     </a:t>
            </a:r>
            <a:r>
              <a:rPr lang="sr-Latn-RS" dirty="0">
                <a:latin typeface="Times New Roman" panose="02020603050405020304" pitchFamily="18" charset="0"/>
                <a:cs typeface="Times New Roman" panose="02020603050405020304" pitchFamily="18" charset="0"/>
              </a:rPr>
              <a:t>3.</a:t>
            </a:r>
            <a:r>
              <a:rPr lang="sr-Latn-RS" dirty="0">
                <a:solidFill>
                  <a:schemeClr val="bg1"/>
                </a:solidFill>
                <a:latin typeface="Times New Roman" panose="02020603050405020304" pitchFamily="18" charset="0"/>
                <a:cs typeface="Times New Roman" panose="02020603050405020304" pitchFamily="18" charset="0"/>
              </a:rPr>
              <a:t> artikulacija pojedinih nalaza sa modelom istraživane organizacije</a:t>
            </a:r>
          </a:p>
          <a:p>
            <a:pPr algn="just"/>
            <a:r>
              <a:rPr lang="sr-Latn-RS" dirty="0">
                <a:solidFill>
                  <a:schemeClr val="bg1"/>
                </a:solidFill>
                <a:latin typeface="Times New Roman" panose="02020603050405020304" pitchFamily="18" charset="0"/>
                <a:cs typeface="Times New Roman" panose="02020603050405020304" pitchFamily="18" charset="0"/>
              </a:rPr>
              <a:t>     </a:t>
            </a:r>
            <a:r>
              <a:rPr lang="sr-Latn-RS" dirty="0">
                <a:latin typeface="Times New Roman" panose="02020603050405020304" pitchFamily="18" charset="0"/>
                <a:cs typeface="Times New Roman" panose="02020603050405020304" pitchFamily="18" charset="0"/>
              </a:rPr>
              <a:t>4.</a:t>
            </a:r>
            <a:r>
              <a:rPr lang="sr-Latn-RS" dirty="0">
                <a:solidFill>
                  <a:schemeClr val="bg1"/>
                </a:solidFill>
                <a:latin typeface="Times New Roman" panose="02020603050405020304" pitchFamily="18" charset="0"/>
                <a:cs typeface="Times New Roman" panose="02020603050405020304" pitchFamily="18" charset="0"/>
              </a:rPr>
              <a:t> problem zaključivanja i dokaza </a:t>
            </a:r>
            <a:endParaRPr lang="en-US"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8879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2808" y="1475117"/>
            <a:ext cx="8997350" cy="3693319"/>
          </a:xfrm>
          <a:prstGeom prst="rect">
            <a:avLst/>
          </a:prstGeom>
          <a:noFill/>
        </p:spPr>
        <p:txBody>
          <a:bodyPr wrap="square" rtlCol="0">
            <a:spAutoFit/>
          </a:bodyPr>
          <a:lstStyle/>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U prvoj fazi koju Beker navodi, koriste se tri testa za evidenciju. Prva dva tiču se informanata, odnosno posmatranih, a treći se odnosi na pitanje da li se istraživanje radi inkognito ili preko intenzivnog posmatrača, i kako to utiče na dobijene rezultate. U drugoj fazi dolazi do pokušaja da se izračuna tipičnost istraživačkih opservacija, njihovih frekvencija i značaja za istarživanu grupu. Zatim, u trećoj fazi, dolazi do integracije različitih nalaza u generalizovan model istraživanog događaja. I na samom kraju, u četvrtoj fazi, posmatrač stvara model, koji je u saglasnosti sa podacima.</a:t>
            </a:r>
          </a:p>
          <a:p>
            <a:pPr marL="285750" indent="-285750" algn="just">
              <a:buFont typeface="Wingdings" panose="05000000000000000000" pitchFamily="2" charset="2"/>
              <a:buChar char="§"/>
            </a:pPr>
            <a:endParaRPr lang="sr-Latn-RS"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Beker je zajedno sa Girom, odredio učesničko posmatranje kao metod koji daje najpotpunije podatke, naročito kada je u pitanju prikupljanje podataka o događajima. Oni su smatrali da je uloga informanta jako bitna, jer je on taj koji treba da obezbedi kontinuiranu proveru varijabilnosti. Takođe, oni su se slagali oko toga da validno učesničko posmatranje nikada ne može da izvede jedan istraživač, već mora da postoji tim istraživača.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653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05774" y="905774"/>
            <a:ext cx="8893834" cy="5539978"/>
          </a:xfrm>
          <a:prstGeom prst="rect">
            <a:avLst/>
          </a:prstGeom>
          <a:noFill/>
        </p:spPr>
        <p:txBody>
          <a:bodyPr wrap="square" rtlCol="0">
            <a:spAutoFit/>
          </a:bodyPr>
          <a:lstStyle/>
          <a:p>
            <a:pPr algn="ctr"/>
            <a:r>
              <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Problemi koji se javljaju kod učesničkog posmatranja (Sikurel)</a:t>
            </a:r>
          </a:p>
          <a:p>
            <a:pPr algn="ctr"/>
            <a:endPar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Razmatrajući problem postizanja objektivnosti podataka prikupljenih učesničkim posmatranjem, Sikurel, pozivajući se na Šuca, smatra da je posmatrač dolazeći na teren, opterećen relevantnošću značenjskih struktura koje posmatra. Iz tog razloga, on se suočava sa sledećim problemima:</a:t>
            </a:r>
          </a:p>
          <a:p>
            <a:pPr algn="just"/>
            <a:r>
              <a:rPr lang="sr-Latn-RS" dirty="0">
                <a:latin typeface="Times New Roman" panose="02020603050405020304" pitchFamily="18" charset="0"/>
                <a:cs typeface="Times New Roman" panose="02020603050405020304" pitchFamily="18" charset="0"/>
              </a:rPr>
              <a:t>     -Mora da koordiniše svoj model aktera sa opaženim događajima</a:t>
            </a:r>
          </a:p>
          <a:p>
            <a:pPr algn="just"/>
            <a:r>
              <a:rPr lang="sr-Latn-RS" dirty="0">
                <a:latin typeface="Times New Roman" panose="02020603050405020304" pitchFamily="18" charset="0"/>
                <a:cs typeface="Times New Roman" panose="02020603050405020304" pitchFamily="18" charset="0"/>
              </a:rPr>
              <a:t>     -Istovremeno, posmatrač mora da održava teorijsku perspektivu</a:t>
            </a:r>
          </a:p>
          <a:p>
            <a:pPr algn="just"/>
            <a:r>
              <a:rPr lang="sr-Latn-RS" dirty="0">
                <a:latin typeface="Times New Roman" panose="02020603050405020304" pitchFamily="18" charset="0"/>
                <a:cs typeface="Times New Roman" panose="02020603050405020304" pitchFamily="18" charset="0"/>
              </a:rPr>
              <a:t>     -Posmatraču se nameće sistem relevancija kojima se služi u ovoj selekciji i interpretaciji</a:t>
            </a:r>
          </a:p>
          <a:p>
            <a:pPr algn="just"/>
            <a:r>
              <a:rPr lang="sr-Latn-RS" dirty="0">
                <a:solidFill>
                  <a:srgbClr val="C00000"/>
                </a:solidFill>
                <a:latin typeface="Times New Roman" panose="02020603050405020304" pitchFamily="18" charset="0"/>
                <a:cs typeface="Times New Roman" panose="02020603050405020304" pitchFamily="18" charset="0"/>
              </a:rPr>
              <a:t>=</a:t>
            </a:r>
            <a:r>
              <a:rPr lang="en-US" dirty="0">
                <a:solidFill>
                  <a:srgbClr val="C00000"/>
                </a:solidFill>
                <a:latin typeface="Times New Roman" panose="02020603050405020304" pitchFamily="18" charset="0"/>
                <a:cs typeface="Times New Roman" panose="02020603050405020304" pitchFamily="18" charset="0"/>
              </a:rPr>
              <a:t>&gt;</a:t>
            </a:r>
            <a:r>
              <a:rPr lang="sr-Latn-RS" dirty="0">
                <a:solidFill>
                  <a:srgbClr val="C00000"/>
                </a:solidFill>
                <a:latin typeface="Times New Roman" panose="02020603050405020304" pitchFamily="18" charset="0"/>
                <a:cs typeface="Times New Roman" panose="02020603050405020304" pitchFamily="18" charset="0"/>
              </a:rPr>
              <a:t> </a:t>
            </a:r>
            <a:r>
              <a:rPr lang="sr-Latn-RS" dirty="0">
                <a:latin typeface="Times New Roman" panose="02020603050405020304" pitchFamily="18" charset="0"/>
                <a:cs typeface="Times New Roman" panose="02020603050405020304" pitchFamily="18" charset="0"/>
              </a:rPr>
              <a:t>Posmatrač mora da ima model, koji uključuje značenja, koje pridaju akteri, zatim set proceduralnih pravila, koji je usklađen sa teorijskim okvirom, onda, da koristi znanje posmatranih o njihovom svakodnevnom životu, kao i da privremeno odbaci naučnu racionalnost, zadržavajući, istovremeno, stav naučnika kada opisuje akcije posmtranih. Stoga, ovo bi bio jako složen pristup, ali jedini relevantan da se dođe do objektivnih podataka. Prema Sikurelu, ovakav metod prikupljanja podataka omogućava da oni budu </a:t>
            </a:r>
            <a:r>
              <a:rPr lang="sr-Latn-RS" i="1" dirty="0">
                <a:latin typeface="Times New Roman" panose="02020603050405020304" pitchFamily="18" charset="0"/>
                <a:cs typeface="Times New Roman" panose="02020603050405020304" pitchFamily="18" charset="0"/>
              </a:rPr>
              <a:t>uporedivi</a:t>
            </a:r>
            <a:r>
              <a:rPr lang="sr-Latn-RS" dirty="0">
                <a:latin typeface="Times New Roman" panose="02020603050405020304" pitchFamily="18" charset="0"/>
                <a:cs typeface="Times New Roman" panose="02020603050405020304" pitchFamily="18" charset="0"/>
              </a:rPr>
              <a:t>. Takđe, on smatra da zadaci koji se očekuju od posmatrača- učesnika su mnogo kompleksniji od onih koji se zahtevaju od drugih istraživača, jer se od njega očekuje da ispoštuje idealnu proceduru, ali i aktuelnu, kako bi njegovo istraživanje kasnije bilo uporedivo.</a:t>
            </a:r>
          </a:p>
          <a:p>
            <a:pPr algn="just"/>
            <a:r>
              <a:rPr lang="sr-Latn-RS"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058592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6763" y="793630"/>
            <a:ext cx="9187132" cy="5816977"/>
          </a:xfrm>
          <a:prstGeom prst="rect">
            <a:avLst/>
          </a:prstGeom>
          <a:noFill/>
        </p:spPr>
        <p:txBody>
          <a:bodyPr wrap="square" rtlCol="0">
            <a:spAutoFit/>
          </a:bodyPr>
          <a:lstStyle/>
          <a:p>
            <a:pPr algn="ctr"/>
            <a:r>
              <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Učesničko posmatranje – Loflend</a:t>
            </a:r>
          </a:p>
          <a:p>
            <a:pPr algn="ctr"/>
            <a:endPar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Loflend, svestan da je ovo nekada jedini način da se istraži neka grupa, govori da je ovaj metod </a:t>
            </a:r>
            <a:r>
              <a:rPr lang="sr-Latn-RS" i="1" dirty="0">
                <a:latin typeface="Times New Roman" panose="02020603050405020304" pitchFamily="18" charset="0"/>
                <a:cs typeface="Times New Roman" panose="02020603050405020304" pitchFamily="18" charset="0"/>
              </a:rPr>
              <a:t>najintimniji</a:t>
            </a:r>
            <a:r>
              <a:rPr lang="sr-Latn-RS" dirty="0">
                <a:latin typeface="Times New Roman" panose="02020603050405020304" pitchFamily="18" charset="0"/>
                <a:cs typeface="Times New Roman" panose="02020603050405020304" pitchFamily="18" charset="0"/>
              </a:rPr>
              <a:t> i </a:t>
            </a:r>
            <a:r>
              <a:rPr lang="sr-Latn-RS" i="1" dirty="0">
                <a:latin typeface="Times New Roman" panose="02020603050405020304" pitchFamily="18" charset="0"/>
                <a:cs typeface="Times New Roman" panose="02020603050405020304" pitchFamily="18" charset="0"/>
              </a:rPr>
              <a:t>moralno najriskantniji </a:t>
            </a:r>
            <a:r>
              <a:rPr lang="sr-Latn-RS" dirty="0">
                <a:latin typeface="Times New Roman" panose="02020603050405020304" pitchFamily="18" charset="0"/>
                <a:cs typeface="Times New Roman" panose="02020603050405020304" pitchFamily="18" charset="0"/>
              </a:rPr>
              <a:t>metod društvenog života. </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On kada govori o ulozi posmatrača, koji bi kod Golda i Junkera odgovarao ulozi potpunog posmatrača, kaže da se bogatstvo ne ogleda samo u podacima do kojih se ovim metodom dolazi, već i u iskustvu, koje se na ovom putu stiče. Kada je, sa druge strane, reč o neprekrivenom posmatraču, on se prvo raspituje kod prijatelja, poznanika i kolega u vezi onih, koji čine grupu koju on treba da proučava. Nakon toga, trudi se da pridobije njihovo poverenje, a onda se tek javlja mogućnost njegovog kretanja u okruženju, koje ta grupa nastanjuje. I na kraju, kada govori o čistom posmatraču, on kaže da njegova uloga podrazumeva neuravnotežen odnos prema učesnicima, koji puštaju istraživača da posmatra, ali ne dobijaju ništa zauzvrat. Međutim, smatra se, da on, ne samo da meša kriterijum klasifikacije, već meša i same uloge posmatrača u odnosu na Gold- Junkerovu tipologiju, pa mu se u skladu sa tim upućuje i kritika.</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Kada govori o ponašanju posmatrača na terenu, Loflend smatra da ono treba biti </a:t>
            </a:r>
            <a:r>
              <a:rPr lang="sr-Latn-RS" i="1" dirty="0">
                <a:latin typeface="Times New Roman" panose="02020603050405020304" pitchFamily="18" charset="0"/>
                <a:cs typeface="Times New Roman" panose="02020603050405020304" pitchFamily="18" charset="0"/>
              </a:rPr>
              <a:t>neofanzivno. </a:t>
            </a:r>
            <a:r>
              <a:rPr lang="sr-Latn-RS" dirty="0">
                <a:latin typeface="Times New Roman" panose="02020603050405020304" pitchFamily="18" charset="0"/>
                <a:cs typeface="Times New Roman" panose="02020603050405020304" pitchFamily="18" charset="0"/>
              </a:rPr>
              <a:t>Dakle, za posmatrača je najbolje da se predstavi kao student ili postdiplomac. Na taj način, predstavljajući se kao da ništa ne zna, istraživač, zapravo, može da dođe do znatno većeg broja informacija nego kada se postavi kao sveznalica, jer se posmatrana grupa u tom slučaju postavlja otvorenije.</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5545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9579" y="2967486"/>
            <a:ext cx="5046452" cy="1928003"/>
          </a:xfrm>
        </p:spPr>
        <p:txBody>
          <a:bodyPr>
            <a:normAutofit fontScale="90000"/>
          </a:bodyPr>
          <a:lstStyle/>
          <a:p>
            <a:pPr marL="285750" indent="-285750" algn="just">
              <a:buFont typeface="Wingdings" panose="05000000000000000000" pitchFamily="2" charset="2"/>
              <a:buChar char="§"/>
            </a:pPr>
            <a:r>
              <a:rPr lang="sr-Latn-RS" sz="1800" dirty="0">
                <a:latin typeface="Times New Roman" panose="02020603050405020304" pitchFamily="18" charset="0"/>
                <a:cs typeface="Times New Roman" panose="02020603050405020304" pitchFamily="18" charset="0"/>
              </a:rPr>
              <a:t>Danas se učesničko i neučesničko posmatranje oštro razlikuje. Međutim, to razbijanje posmatranja se i nije pokazalo tako loše i nekorisno, ono je zapravo omogućilo detaljnu razradu metodoloških problema vezanih za planiranje i primenu pojedinih uloga posmatrača, zatim je osvetlilo istraživački postupak kao svojevrstan odnos moći, i pridonelo je samorazumevanju posmatrača i shvatanju posmatranja kao društvenog odnosa. Ali, u </a:t>
            </a:r>
            <a:r>
              <a:rPr lang="sr-Latn-RS" sz="1800" i="1" dirty="0">
                <a:latin typeface="Times New Roman" panose="02020603050405020304" pitchFamily="18" charset="0"/>
                <a:cs typeface="Times New Roman" panose="02020603050405020304" pitchFamily="18" charset="0"/>
              </a:rPr>
              <a:t>epistemološkom</a:t>
            </a:r>
            <a:r>
              <a:rPr lang="sr-Latn-RS" sz="1800" dirty="0">
                <a:latin typeface="Times New Roman" panose="02020603050405020304" pitchFamily="18" charset="0"/>
                <a:cs typeface="Times New Roman" panose="02020603050405020304" pitchFamily="18" charset="0"/>
              </a:rPr>
              <a:t> smislu, ova podela nije prihvatljiva. Smatra se da sociologija ima jednu metodologiju bez obzira da li se služi podacima u kvantitativnoj ili kvalitativnoj formi.</a:t>
            </a:r>
            <a:endParaRPr lang="en-US" sz="1800" dirty="0">
              <a:latin typeface="Times New Roman" panose="02020603050405020304" pitchFamily="18" charset="0"/>
              <a:cs typeface="Times New Roman" panose="02020603050405020304" pitchFamily="18" charset="0"/>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31950" r="31950"/>
          <a:stretch>
            <a:fillRect/>
          </a:stretch>
        </p:blipFill>
        <p:spPr>
          <a:xfrm>
            <a:off x="6633714" y="1854192"/>
            <a:ext cx="3579961" cy="3175008"/>
          </a:xfrm>
        </p:spPr>
      </p:pic>
      <p:sp>
        <p:nvSpPr>
          <p:cNvPr id="6" name="TextBox 5"/>
          <p:cNvSpPr txBox="1"/>
          <p:nvPr/>
        </p:nvSpPr>
        <p:spPr>
          <a:xfrm>
            <a:off x="2415396" y="508958"/>
            <a:ext cx="6133381" cy="461665"/>
          </a:xfrm>
          <a:prstGeom prst="rect">
            <a:avLst/>
          </a:prstGeom>
          <a:noFill/>
        </p:spPr>
        <p:txBody>
          <a:bodyPr wrap="square" rtlCol="0">
            <a:spAutoFit/>
          </a:bodyPr>
          <a:lstStyle/>
          <a:p>
            <a:pPr algn="ctr"/>
            <a:r>
              <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Zaključak</a:t>
            </a:r>
            <a:endParaRPr lang="en-U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95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05774" y="948906"/>
            <a:ext cx="8962845" cy="3693319"/>
          </a:xfrm>
          <a:prstGeom prst="rect">
            <a:avLst/>
          </a:prstGeom>
          <a:noFill/>
        </p:spPr>
        <p:txBody>
          <a:bodyPr wrap="square" rtlCol="0">
            <a:spAutoFit/>
          </a:bodyPr>
          <a:lstStyle/>
          <a:p>
            <a:pPr marL="285750" indent="-285750" algn="just">
              <a:buFont typeface="Wingdings" panose="05000000000000000000" pitchFamily="2" charset="2"/>
              <a:buChar char="§"/>
            </a:pPr>
            <a:r>
              <a:rPr lang="sr-Latn-RS" i="1" dirty="0">
                <a:latin typeface="Times New Roman" panose="02020603050405020304" pitchFamily="18" charset="0"/>
                <a:cs typeface="Times New Roman" panose="02020603050405020304" pitchFamily="18" charset="0"/>
              </a:rPr>
              <a:t>Metodologija</a:t>
            </a:r>
            <a:r>
              <a:rPr lang="sr-Latn-RS" dirty="0">
                <a:latin typeface="Times New Roman" panose="02020603050405020304" pitchFamily="18" charset="0"/>
                <a:cs typeface="Times New Roman" panose="02020603050405020304" pitchFamily="18" charset="0"/>
              </a:rPr>
              <a:t>, međutim, nije deo sociologije, ona predstavlja posebnu granu, pa samim tim ona poseduje izvesnu meru autonomije u odnosu na društvene uticaje, koja prevazilazi onu, koju poseduje sociologija. Metodologija je suštinska normativna disciplina, i unutar nje je razvoj naučnog saznanja spor. Samim tim, ona je manje sklona propustima, koji se tiču uticaja pridošlih iz društvenog okruženja. Ali, ako dođe do institucionalizacije tih uticaja, oni se u njoj zadržavaju znatno duže nego u empirijskim naukama. Gledano iz te perspektive, i prevlast određenih shvatanja i rešenja do kojih se dolazi u metodologiji, dugotrajnije vrši uticaj na sociološku praksu teorijskih i empirijskih istraživanja. Dezintegrisanje posmatranja je prateća pojava ovog procesa. Zbog svojih epistemoloških ograničenja, posmatranje i nije najpogodniji, ali je zato najneposredniji i najprodorniji istraživački metod kojim se raspolaže. Stoga je njegovo ponovno osmišljavanje i reformisanje, ključno, ne samo za razvoj misli o metodu, već i za širenje interesovanja za zanemarena, ali važna područja istarživačkog društva.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5199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sr-Latn-RS" sz="1800" dirty="0">
                <a:latin typeface="Times New Roman" panose="02020603050405020304" pitchFamily="18" charset="0"/>
                <a:cs typeface="Times New Roman" panose="02020603050405020304" pitchFamily="18" charset="0"/>
              </a:rPr>
              <a:t>Često se susrećemo sa pravljenjem razlike između </a:t>
            </a:r>
            <a:r>
              <a:rPr lang="sr-Latn-R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učesničkog</a:t>
            </a:r>
            <a:r>
              <a:rPr lang="sr-Latn-RS" sz="1800" dirty="0">
                <a:latin typeface="Times New Roman" panose="02020603050405020304" pitchFamily="18" charset="0"/>
                <a:cs typeface="Times New Roman" panose="02020603050405020304" pitchFamily="18" charset="0"/>
              </a:rPr>
              <a:t> i </a:t>
            </a:r>
            <a:r>
              <a:rPr lang="sr-Latn-R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neposrednog</a:t>
            </a:r>
            <a:r>
              <a:rPr lang="sr-Latn-RS" sz="1800" dirty="0">
                <a:latin typeface="Times New Roman" panose="02020603050405020304" pitchFamily="18" charset="0"/>
                <a:cs typeface="Times New Roman" panose="02020603050405020304" pitchFamily="18" charset="0"/>
              </a:rPr>
              <a:t>, odnosno, </a:t>
            </a:r>
            <a:r>
              <a:rPr lang="sr-Latn-R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strukturalnog</a:t>
            </a:r>
            <a:r>
              <a:rPr lang="sr-Latn-RS" sz="1800" dirty="0">
                <a:latin typeface="Times New Roman" panose="02020603050405020304" pitchFamily="18" charset="0"/>
                <a:cs typeface="Times New Roman" panose="02020603050405020304" pitchFamily="18" charset="0"/>
              </a:rPr>
              <a:t> posmatranja. Međutim, ova podela se ne može u potpunosti prihvatiti jer učesničko posmatranje, često, istovremeno, ume da bude i neposredno posmatranje. Kada je reč o ova dva posmatranja, </a:t>
            </a:r>
            <a:r>
              <a:rPr lang="sr-Latn-RS" sz="1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 Fajgelj </a:t>
            </a:r>
            <a:r>
              <a:rPr lang="sr-Latn-RS" sz="1800" dirty="0">
                <a:latin typeface="Times New Roman" panose="02020603050405020304" pitchFamily="18" charset="0"/>
                <a:cs typeface="Times New Roman" panose="02020603050405020304" pitchFamily="18" charset="0"/>
              </a:rPr>
              <a:t>se pozabavio opisom mogućih razlika između njih.</a:t>
            </a:r>
            <a:endParaRPr lang="en-US" sz="1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631993" y="1981200"/>
            <a:ext cx="2946866" cy="576262"/>
          </a:xfrm>
        </p:spPr>
        <p:txBody>
          <a:bodyPr/>
          <a:lstStyle/>
          <a:p>
            <a:pPr algn="ctr"/>
            <a:r>
              <a:rPr lang="sr-Latn-RS" dirty="0">
                <a:solidFill>
                  <a:srgbClr val="C00000"/>
                </a:solidFill>
                <a:latin typeface="Times New Roman" panose="02020603050405020304" pitchFamily="18" charset="0"/>
                <a:cs typeface="Times New Roman" panose="02020603050405020304" pitchFamily="18" charset="0"/>
              </a:rPr>
              <a:t>Učesničko posmatranje</a:t>
            </a:r>
            <a:endParaRPr lang="en-US" dirty="0">
              <a:solidFill>
                <a:srgbClr val="C00000"/>
              </a:solidFill>
              <a:latin typeface="Times New Roman" panose="02020603050405020304" pitchFamily="18" charset="0"/>
              <a:cs typeface="Times New Roman" panose="02020603050405020304" pitchFamily="18" charset="0"/>
            </a:endParaRPr>
          </a:p>
        </p:txBody>
      </p:sp>
      <p:sp>
        <p:nvSpPr>
          <p:cNvPr id="4" name="Text Placeholder 3"/>
          <p:cNvSpPr>
            <a:spLocks noGrp="1"/>
          </p:cNvSpPr>
          <p:nvPr>
            <p:ph type="body" sz="half" idx="15"/>
          </p:nvPr>
        </p:nvSpPr>
        <p:spPr/>
        <p:txBody>
          <a:bodyPr>
            <a:normAutofit/>
          </a:bodyPr>
          <a:lstStyle/>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Za osnovni cilj ima da razume funkcionisanje određenog mesta i ljudi u njemu</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Vodi poreklo iz etnologije</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Posmatrač mora biti stalno prisutan i uključen u dešavanja</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Traje duže u odnosu na neposredno posmatranje</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Učestvovanje mora biti stvarno, odnosno sam posmatrač mora da nauči žargon, jezik, običaje i ostale karakteristike zajednice koju proučava</a:t>
            </a:r>
            <a:endParaRPr lang="en-US" dirty="0">
              <a:latin typeface="Times New Roman" panose="02020603050405020304" pitchFamily="18" charset="0"/>
              <a:cs typeface="Times New Roman" panose="02020603050405020304" pitchFamily="18" charset="0"/>
            </a:endParaRPr>
          </a:p>
        </p:txBody>
      </p:sp>
      <p:sp>
        <p:nvSpPr>
          <p:cNvPr id="7" name="Text Placeholder 6"/>
          <p:cNvSpPr>
            <a:spLocks noGrp="1"/>
          </p:cNvSpPr>
          <p:nvPr>
            <p:ph type="body" sz="quarter" idx="13"/>
          </p:nvPr>
        </p:nvSpPr>
        <p:spPr/>
        <p:txBody>
          <a:bodyPr/>
          <a:lstStyle/>
          <a:p>
            <a:pPr algn="ctr"/>
            <a:r>
              <a:rPr lang="sr-Latn-RS" dirty="0">
                <a:solidFill>
                  <a:schemeClr val="accent1"/>
                </a:solidFill>
                <a:latin typeface="Times New Roman" panose="02020603050405020304" pitchFamily="18" charset="0"/>
                <a:cs typeface="Times New Roman" panose="02020603050405020304" pitchFamily="18" charset="0"/>
              </a:rPr>
              <a:t>Neposredno posmatranje</a:t>
            </a:r>
            <a:endParaRPr lang="en-US" dirty="0">
              <a:solidFill>
                <a:schemeClr val="accent1"/>
              </a:solidFill>
              <a:latin typeface="Times New Roman" panose="02020603050405020304" pitchFamily="18" charset="0"/>
              <a:cs typeface="Times New Roman" panose="02020603050405020304" pitchFamily="18" charset="0"/>
            </a:endParaRPr>
          </a:p>
        </p:txBody>
      </p:sp>
      <p:sp>
        <p:nvSpPr>
          <p:cNvPr id="8" name="Text Placeholder 7"/>
          <p:cNvSpPr>
            <a:spLocks noGrp="1"/>
          </p:cNvSpPr>
          <p:nvPr>
            <p:ph type="body" sz="half" idx="17"/>
          </p:nvPr>
        </p:nvSpPr>
        <p:spPr/>
        <p:txBody>
          <a:bodyPr/>
          <a:lstStyle/>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Vodi poreklo iz psihologije</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Više je usresređeno na problem od učesničkog posmatranja jer istraživač sam bira uzorak vremena, situacija ili učesnika koje će posmatrati</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Traje kraće od posmatranja sa učestvovanjm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122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2088080"/>
          </a:xfrm>
        </p:spPr>
        <p:txBody>
          <a:bodyPr>
            <a:normAutofit/>
          </a:bodyPr>
          <a:lstStyle/>
          <a:p>
            <a:pPr algn="just"/>
            <a:r>
              <a:rPr lang="sr-Latn-RS" sz="1800" dirty="0">
                <a:latin typeface="Times New Roman" panose="02020603050405020304" pitchFamily="18" charset="0"/>
                <a:cs typeface="Times New Roman" panose="02020603050405020304" pitchFamily="18" charset="0"/>
              </a:rPr>
              <a:t>Prvi put je termin učesničkog posmatranja  upotrebio </a:t>
            </a:r>
            <a:r>
              <a:rPr lang="sr-Latn-RS" sz="1800" dirty="0">
                <a:solidFill>
                  <a:srgbClr val="C00000"/>
                </a:solidFill>
                <a:latin typeface="Times New Roman" panose="02020603050405020304" pitchFamily="18" charset="0"/>
                <a:cs typeface="Times New Roman" panose="02020603050405020304" pitchFamily="18" charset="0"/>
              </a:rPr>
              <a:t>Eduard C. Lindeman </a:t>
            </a:r>
            <a:r>
              <a:rPr lang="sr-Latn-RS" sz="1800" dirty="0">
                <a:latin typeface="Times New Roman" panose="02020603050405020304" pitchFamily="18" charset="0"/>
                <a:cs typeface="Times New Roman" panose="02020603050405020304" pitchFamily="18" charset="0"/>
              </a:rPr>
              <a:t>1924. godine u okviru svoje knjige </a:t>
            </a:r>
            <a:r>
              <a:rPr lang="sr-Latn-RS" sz="1800" i="1" dirty="0">
                <a:latin typeface="Times New Roman" panose="02020603050405020304" pitchFamily="18" charset="0"/>
                <a:cs typeface="Times New Roman" panose="02020603050405020304" pitchFamily="18" charset="0"/>
              </a:rPr>
              <a:t>Social discovery</a:t>
            </a:r>
            <a:r>
              <a:rPr lang="sr-Latn-RS" sz="1800" dirty="0">
                <a:latin typeface="Times New Roman" panose="02020603050405020304" pitchFamily="18" charset="0"/>
                <a:cs typeface="Times New Roman" panose="02020603050405020304" pitchFamily="18" charset="0"/>
              </a:rPr>
              <a:t>, kritikujući metod upitnika, smatravši da ukoliko zaista želimo da saznamo nešto o nekoj osobi, moramo da je posmatramo.</a:t>
            </a:r>
            <a:endParaRPr lang="en-US" sz="1800" dirty="0">
              <a:latin typeface="Times New Roman" panose="02020603050405020304" pitchFamily="18" charset="0"/>
              <a:cs typeface="Times New Roman" panose="02020603050405020304" pitchFamily="18" charset="0"/>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102" b="1102"/>
          <a:stretch>
            <a:fillRect/>
          </a:stretch>
        </p:blipFill>
        <p:spPr/>
      </p:pic>
    </p:spTree>
    <p:extLst>
      <p:ext uri="{BB962C8B-B14F-4D97-AF65-F5344CB8AC3E}">
        <p14:creationId xmlns:p14="http://schemas.microsoft.com/office/powerpoint/2010/main" val="2389989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9728" y="750498"/>
            <a:ext cx="9428672" cy="3416320"/>
          </a:xfrm>
          <a:prstGeom prst="rect">
            <a:avLst/>
          </a:prstGeom>
          <a:noFill/>
        </p:spPr>
        <p:txBody>
          <a:bodyPr wrap="square" rtlCol="0">
            <a:spAutoFit/>
          </a:bodyPr>
          <a:lstStyle/>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Učesničko posmatranje je možda od svih metoda najmanje sistematizovano i kodefikovano, ali, sa druge strane, njemu se pridaje veliki značaj kada je reč o poljima postizanja nepredvidljivih otkrića i heuristike. Dakle, kada je u pitanju ovaj metod, otvara se mogućnost dolaska do saznanja na koja se nije računalo na samom početku.</a:t>
            </a:r>
          </a:p>
          <a:p>
            <a:pPr marL="285750" indent="-285750" algn="just">
              <a:buFont typeface="Wingdings" panose="05000000000000000000" pitchFamily="2" charset="2"/>
              <a:buChar char="§"/>
            </a:pPr>
            <a:endParaRPr lang="sr-Latn-RS"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Na osnovu ovog,</a:t>
            </a:r>
            <a:r>
              <a:rPr lang="sr-Latn-RS" dirty="0">
                <a:solidFill>
                  <a:srgbClr val="C00000"/>
                </a:solidFill>
                <a:latin typeface="Times New Roman" panose="02020603050405020304" pitchFamily="18" charset="0"/>
                <a:cs typeface="Times New Roman" panose="02020603050405020304" pitchFamily="18" charset="0"/>
              </a:rPr>
              <a:t> Sikurel </a:t>
            </a:r>
            <a:r>
              <a:rPr lang="sr-Latn-RS" dirty="0">
                <a:latin typeface="Times New Roman" panose="02020603050405020304" pitchFamily="18" charset="0"/>
                <a:cs typeface="Times New Roman" panose="02020603050405020304" pitchFamily="18" charset="0"/>
              </a:rPr>
              <a:t>je pravio razliku između učesničkog (kvalitativnog) posmatranja, koje je nazivao još i heurističkim, i neposrednog (kvantitativnog) oblika posmatranja, pogodnog za eksplanatorne saznajne ciljeve. On je smatrao da se zapravo javlja dilema između obilja informacija, koje sa sobom nosi participacija, odnosno, učešće, i objektivnosti, koju donosi neuključivanje.  Stoga, rešenje za njega, predstavljalo bi intenziviranje participacije u prvom delu istraživanja, u kojoj će doći do prikupljanja podataka potrebnih za proveru hipoteza, a zatim testiranje tih hipoteza u drugom delu istraživanja, koje se sada odvija na većoj distanci.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6463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2091" y="543464"/>
            <a:ext cx="9454551" cy="2308324"/>
          </a:xfrm>
          <a:prstGeom prst="rect">
            <a:avLst/>
          </a:prstGeom>
          <a:noFill/>
        </p:spPr>
        <p:txBody>
          <a:bodyPr wrap="square" rtlCol="0">
            <a:spAutoFit/>
          </a:bodyPr>
          <a:lstStyle/>
          <a:p>
            <a:pPr algn="just"/>
            <a:r>
              <a:rPr lang="sr-Latn-RS" sz="24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Gold- Junkerova tipologija</a:t>
            </a:r>
            <a:r>
              <a:rPr lang="sr-Latn-RS" sz="2400" dirty="0">
                <a:latin typeface="Times New Roman" panose="02020603050405020304" pitchFamily="18" charset="0"/>
                <a:cs typeface="Times New Roman" panose="02020603050405020304" pitchFamily="18" charset="0"/>
              </a:rPr>
              <a:t>:</a:t>
            </a:r>
          </a:p>
          <a:p>
            <a:pPr algn="ctr"/>
            <a:endParaRPr lang="sr-Latn-RS" sz="24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sr-Latn-RS"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Čisti posmatrač</a:t>
            </a:r>
          </a:p>
          <a:p>
            <a:pPr marL="342900" indent="-342900" algn="just">
              <a:buFont typeface="+mj-lt"/>
              <a:buAutoNum type="arabicPeriod"/>
            </a:pPr>
            <a:r>
              <a:rPr lang="sr-Latn-RS"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Posmatrač- učesnik</a:t>
            </a:r>
          </a:p>
          <a:p>
            <a:pPr marL="342900" indent="-342900" algn="just">
              <a:buFont typeface="+mj-lt"/>
              <a:buAutoNum type="arabicPeriod"/>
            </a:pPr>
            <a:r>
              <a:rPr lang="sr-Latn-RS"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Učesnik- posmatrač</a:t>
            </a:r>
          </a:p>
          <a:p>
            <a:pPr marL="342900" indent="-342900" algn="just">
              <a:buFont typeface="+mj-lt"/>
              <a:buAutoNum type="arabicPeriod"/>
            </a:pPr>
            <a:r>
              <a:rPr lang="sr-Latn-RS"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Potpuni učesnik</a:t>
            </a:r>
            <a:endParaRPr lang="sr-Latn-RS" u="sng" dirty="0">
              <a:latin typeface="Times New Roman" panose="02020603050405020304" pitchFamily="18" charset="0"/>
              <a:cs typeface="Times New Roman" panose="02020603050405020304" pitchFamily="18" charset="0"/>
            </a:endParaRPr>
          </a:p>
          <a:p>
            <a:pPr algn="ctr"/>
            <a:endParaRPr lang="en-US" sz="24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TextBox 2"/>
          <p:cNvSpPr txBox="1"/>
          <p:nvPr/>
        </p:nvSpPr>
        <p:spPr>
          <a:xfrm>
            <a:off x="690114" y="2648311"/>
            <a:ext cx="10403456" cy="4031873"/>
          </a:xfrm>
          <a:prstGeom prst="rect">
            <a:avLst/>
          </a:prstGeom>
          <a:noFill/>
        </p:spPr>
        <p:txBody>
          <a:bodyPr wrap="square" rtlCol="0">
            <a:spAutoFit/>
          </a:bodyPr>
          <a:lstStyle/>
          <a:p>
            <a:pPr marL="285750" indent="-285750" algn="just">
              <a:buFont typeface="Wingdings" panose="05000000000000000000" pitchFamily="2" charset="2"/>
              <a:buChar char="§"/>
            </a:pPr>
            <a:r>
              <a:rPr lang="sr-Latn-RS" sz="1600" dirty="0">
                <a:latin typeface="Times New Roman" panose="02020603050405020304" pitchFamily="18" charset="0"/>
                <a:cs typeface="Times New Roman" panose="02020603050405020304" pitchFamily="18" charset="0"/>
              </a:rPr>
              <a:t>Nadovezujući se na tipologiju, koju daju ova dva autora, Sikurel smatra da uloga učesnika- posmatrača minimizira problem prikrivanja, koji sa sobom nosi uloga potpunog učesnika, ali, da uloga učesnika- posmatrača uključuje ostale probleme, koje sa sobom nosi uloga potpunog učesnika. Zato je za njega treća uloga, odnosno uloga posmatrača- učesnika, ona koja je najbolji izbor, jer iziskuje znatno manje vremena i energije od ostalih. Sa druge strane, Sikurel ovu ulogu vezuje za istraživanja, koja podrazumevaju </a:t>
            </a:r>
            <a:r>
              <a:rPr lang="sr-Latn-RS" sz="1600" i="1" dirty="0">
                <a:latin typeface="Times New Roman" panose="02020603050405020304" pitchFamily="18" charset="0"/>
                <a:cs typeface="Times New Roman" panose="02020603050405020304" pitchFamily="18" charset="0"/>
              </a:rPr>
              <a:t>one visit interview, </a:t>
            </a:r>
            <a:r>
              <a:rPr lang="sr-Latn-RS" sz="1600" dirty="0">
                <a:latin typeface="Times New Roman" panose="02020603050405020304" pitchFamily="18" charset="0"/>
                <a:cs typeface="Times New Roman" panose="02020603050405020304" pitchFamily="18" charset="0"/>
              </a:rPr>
              <a:t>i razlog tome nije poznat, s obzirom da je ova vrsta učestvovanja veoma pogodna kada se posmatraju neke organizacije, zajednice ili grupe u dužem vremenskom intervalu.  Kada je u pitanju uloga potpunog učesnika, Sikurel je, kao i Gold, smatrao da ovaj tip učesnika nema socijalnu interakciju sa </a:t>
            </a:r>
            <a:r>
              <a:rPr lang="sr-Latn-RS" sz="1600" i="1" dirty="0">
                <a:latin typeface="Times New Roman" panose="02020603050405020304" pitchFamily="18" charset="0"/>
                <a:cs typeface="Times New Roman" panose="02020603050405020304" pitchFamily="18" charset="0"/>
              </a:rPr>
              <a:t>informantima</a:t>
            </a:r>
            <a:r>
              <a:rPr lang="sr-Latn-RS" sz="1600" dirty="0">
                <a:latin typeface="Times New Roman" panose="02020603050405020304" pitchFamily="18" charset="0"/>
                <a:cs typeface="Times New Roman" panose="02020603050405020304" pitchFamily="18" charset="0"/>
              </a:rPr>
              <a:t> (posmatranima), samim tim ova uloga nikada nije dominantna, već je subordinirana dominantnim ulogama. I na kraju, kada je reč o ulozi čistog posmatrača, on je potcenjuje, iako se ona uspešno primenjuje kada je reč o analizi nekih masovnih događaja.</a:t>
            </a:r>
          </a:p>
          <a:p>
            <a:pPr marL="285750" indent="-285750" algn="just">
              <a:buFont typeface="Wingdings" panose="05000000000000000000" pitchFamily="2" charset="2"/>
              <a:buChar char="§"/>
            </a:pPr>
            <a:r>
              <a:rPr lang="sr-Latn-RS" sz="1600" dirty="0">
                <a:latin typeface="Times New Roman" panose="02020603050405020304" pitchFamily="18" charset="0"/>
                <a:cs typeface="Times New Roman" panose="02020603050405020304" pitchFamily="18" charset="0"/>
              </a:rPr>
              <a:t>Kada</a:t>
            </a:r>
            <a:r>
              <a:rPr lang="sr-Latn-RS" sz="1600" i="1" dirty="0">
                <a:latin typeface="Times New Roman" panose="02020603050405020304" pitchFamily="18" charset="0"/>
                <a:cs typeface="Times New Roman" panose="02020603050405020304" pitchFamily="18" charset="0"/>
              </a:rPr>
              <a:t> </a:t>
            </a:r>
            <a:r>
              <a:rPr lang="sr-Latn-RS" sz="1600" dirty="0">
                <a:latin typeface="Times New Roman" panose="02020603050405020304" pitchFamily="18" charset="0"/>
                <a:cs typeface="Times New Roman" panose="02020603050405020304" pitchFamily="18" charset="0"/>
              </a:rPr>
              <a:t>Gold govori o potpunom učesniku, on smatra da je za njega bitno da nakon vraćanja sa terena, provede neko vreme hladeći se od svega onoga čemu je tamo prisustvovao, kako bi njegovo donošenje zaključaka bilo krajnje nepristrasno. Međutim, kada je reč o učesniku- posmatraču, on je znatno distanciraniji tokom čitavog procesa istraživanja, pa je samim tim njemu potrebno manje vremena. I na kraju, kada govori o posmatraču- učesniku, ističe da on provodi jako malo vremena sa posmatranima, ali je zato kontakt koji ostvaruje sa njima površan, pa se javlja problem druge vrste, koji se odnosi na mogućnost dolaska do pogrešnh zaključaka o informantima.</a:t>
            </a:r>
            <a:endParaRPr lang="en-US" sz="1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3330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48906" y="2001327"/>
            <a:ext cx="9946256" cy="3139321"/>
          </a:xfrm>
          <a:prstGeom prst="rect">
            <a:avLst/>
          </a:prstGeom>
          <a:noFill/>
        </p:spPr>
        <p:txBody>
          <a:bodyPr wrap="square" rtlCol="0">
            <a:spAutoFit/>
          </a:bodyPr>
          <a:lstStyle/>
          <a:p>
            <a:pPr algn="just"/>
            <a:r>
              <a:rPr lang="sr-Latn-RS" dirty="0">
                <a:latin typeface="Times New Roman" panose="02020603050405020304" pitchFamily="18" charset="0"/>
                <a:cs typeface="Times New Roman" panose="02020603050405020304" pitchFamily="18" charset="0"/>
              </a:rPr>
              <a:t>Vodeći se važnošću da se očuva nepristrasnost prilikom upotrebe ovg metoda, </a:t>
            </a:r>
            <a:r>
              <a:rPr lang="sr-Latn-RS" dirty="0">
                <a:solidFill>
                  <a:srgbClr val="C00000"/>
                </a:solidFill>
                <a:latin typeface="Times New Roman" panose="02020603050405020304" pitchFamily="18" charset="0"/>
                <a:cs typeface="Times New Roman" panose="02020603050405020304" pitchFamily="18" charset="0"/>
              </a:rPr>
              <a:t>Miler </a:t>
            </a:r>
            <a:r>
              <a:rPr lang="sr-Latn-RS" dirty="0">
                <a:latin typeface="Times New Roman" panose="02020603050405020304" pitchFamily="18" charset="0"/>
                <a:cs typeface="Times New Roman" panose="02020603050405020304" pitchFamily="18" charset="0"/>
              </a:rPr>
              <a:t>smatra da posmatrač mora da vodi računa o ograničenju svoje uloge, i da svaku emotivnu reakciju mora da sačuva za sebe. Zbog toga Miler pravi razliku između dva aspekta učesničkog posmatranja:</a:t>
            </a:r>
          </a:p>
          <a:p>
            <a:pPr algn="just"/>
            <a:endParaRPr lang="sr-Latn-RS"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učestvovanje kao aktivnost, odnosno obavljanje uloge u istraživačkoj sredini- </a:t>
            </a:r>
            <a:r>
              <a:rPr lang="sr-Latn-RS" dirty="0">
                <a:solidFill>
                  <a:schemeClr val="bg1"/>
                </a:solidFill>
                <a:latin typeface="Times New Roman" panose="02020603050405020304" pitchFamily="18" charset="0"/>
                <a:cs typeface="Times New Roman" panose="02020603050405020304" pitchFamily="18" charset="0"/>
              </a:rPr>
              <a:t>pasivni učesnik- posmatrač</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afektivno učešće u kojem istraživač emotivno odgovara na situaciju- </a:t>
            </a:r>
            <a:r>
              <a:rPr lang="sr-Latn-RS" dirty="0">
                <a:solidFill>
                  <a:schemeClr val="bg1"/>
                </a:solidFill>
                <a:latin typeface="Times New Roman" panose="02020603050405020304" pitchFamily="18" charset="0"/>
                <a:cs typeface="Times New Roman" panose="02020603050405020304" pitchFamily="18" charset="0"/>
              </a:rPr>
              <a:t>aktivni učesnik- posmatrač</a:t>
            </a:r>
          </a:p>
          <a:p>
            <a:pPr algn="just"/>
            <a:endParaRPr lang="sr-Latn-RS" dirty="0">
              <a:solidFill>
                <a:schemeClr val="bg1"/>
              </a:solidFill>
              <a:latin typeface="Times New Roman" panose="02020603050405020304" pitchFamily="18" charset="0"/>
              <a:cs typeface="Times New Roman" panose="02020603050405020304" pitchFamily="18" charset="0"/>
            </a:endParaRPr>
          </a:p>
          <a:p>
            <a:pPr algn="just"/>
            <a:r>
              <a:rPr lang="sr-Latn-RS" dirty="0">
                <a:latin typeface="Times New Roman" panose="02020603050405020304" pitchFamily="18" charset="0"/>
                <a:cs typeface="Times New Roman" panose="02020603050405020304" pitchFamily="18" charset="0"/>
              </a:rPr>
              <a:t>Specifičnost druge uloge, prema Mileru, ogleda se u maksimiranju posmatračevog učestvovanja i pokušaja da integriše svoju ulogu sa drugim ulogama u proučavanoj socijalnoj situaciji.</a:t>
            </a:r>
          </a:p>
          <a:p>
            <a:pPr algn="just"/>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41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85004" y="655608"/>
            <a:ext cx="9014604" cy="4154984"/>
          </a:xfrm>
          <a:prstGeom prst="rect">
            <a:avLst/>
          </a:prstGeom>
          <a:noFill/>
        </p:spPr>
        <p:txBody>
          <a:bodyPr wrap="square" rtlCol="0">
            <a:spAutoFit/>
          </a:bodyPr>
          <a:lstStyle/>
          <a:p>
            <a:pPr algn="ctr"/>
            <a:r>
              <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Kontinuitet i razlike kroz shvatanja o (ne)učesničkom posmatranju</a:t>
            </a:r>
          </a:p>
          <a:p>
            <a:pPr algn="ctr"/>
            <a:endParaRPr lang="sr-Latn-RS" sz="24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sr-Latn-RS" i="1" dirty="0">
                <a:latin typeface="Times New Roman" panose="02020603050405020304" pitchFamily="18" charset="0"/>
                <a:cs typeface="Times New Roman" panose="02020603050405020304" pitchFamily="18" charset="0"/>
              </a:rPr>
              <a:t>Denzin- Linkolnovo </a:t>
            </a:r>
            <a:r>
              <a:rPr lang="sr-Latn-RS" dirty="0">
                <a:latin typeface="Times New Roman" panose="02020603050405020304" pitchFamily="18" charset="0"/>
                <a:cs typeface="Times New Roman" panose="02020603050405020304" pitchFamily="18" charset="0"/>
              </a:rPr>
              <a:t>temeljno prihvatanje stare Gold- Junkerove tipologije, zapazio je </a:t>
            </a:r>
            <a:r>
              <a:rPr lang="sr-Latn-RS" dirty="0">
                <a:solidFill>
                  <a:srgbClr val="C00000"/>
                </a:solidFill>
                <a:latin typeface="Times New Roman" panose="02020603050405020304" pitchFamily="18" charset="0"/>
                <a:cs typeface="Times New Roman" panose="02020603050405020304" pitchFamily="18" charset="0"/>
              </a:rPr>
              <a:t>W. L. Nauman</a:t>
            </a:r>
            <a:r>
              <a:rPr lang="sr-Latn-RS" dirty="0">
                <a:latin typeface="Times New Roman" panose="02020603050405020304" pitchFamily="18" charset="0"/>
                <a:cs typeface="Times New Roman" panose="02020603050405020304" pitchFamily="18" charset="0"/>
              </a:rPr>
              <a:t>, nastojeći da je dopuni podelom </a:t>
            </a:r>
            <a:r>
              <a:rPr lang="sr-Latn-RS" i="1" dirty="0">
                <a:latin typeface="Times New Roman" panose="02020603050405020304" pitchFamily="18" charset="0"/>
                <a:cs typeface="Times New Roman" panose="02020603050405020304" pitchFamily="18" charset="0"/>
              </a:rPr>
              <a:t>P. A. Adler </a:t>
            </a:r>
            <a:r>
              <a:rPr lang="sr-Latn-RS" dirty="0">
                <a:latin typeface="Times New Roman" panose="02020603050405020304" pitchFamily="18" charset="0"/>
                <a:cs typeface="Times New Roman" panose="02020603050405020304" pitchFamily="18" charset="0"/>
              </a:rPr>
              <a:t>i</a:t>
            </a:r>
            <a:r>
              <a:rPr lang="sr-Latn-RS" i="1" dirty="0">
                <a:latin typeface="Times New Roman" panose="02020603050405020304" pitchFamily="18" charset="0"/>
                <a:cs typeface="Times New Roman" panose="02020603050405020304" pitchFamily="18" charset="0"/>
              </a:rPr>
              <a:t> P. Adlera</a:t>
            </a:r>
            <a:r>
              <a:rPr lang="sr-Latn-RS" dirty="0">
                <a:latin typeface="Times New Roman" panose="02020603050405020304" pitchFamily="18" charset="0"/>
                <a:cs typeface="Times New Roman" panose="02020603050405020304" pitchFamily="18" charset="0"/>
              </a:rPr>
              <a:t>. Nauman piše da oni uvode podelu na tri uloge:</a:t>
            </a:r>
          </a:p>
          <a:p>
            <a:pPr algn="just"/>
            <a:endParaRPr lang="sr-Latn-RS"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
            </a:pPr>
            <a:r>
              <a:rPr lang="sr-Latn-RS" b="1" dirty="0">
                <a:solidFill>
                  <a:schemeClr val="bg1"/>
                </a:solidFill>
                <a:latin typeface="Times New Roman" panose="02020603050405020304" pitchFamily="18" charset="0"/>
                <a:cs typeface="Times New Roman" panose="02020603050405020304" pitchFamily="18" charset="0"/>
              </a:rPr>
              <a:t>periferalno članstvo- </a:t>
            </a:r>
            <a:r>
              <a:rPr lang="sr-Latn-RS" dirty="0">
                <a:latin typeface="Times New Roman" panose="02020603050405020304" pitchFamily="18" charset="0"/>
                <a:cs typeface="Times New Roman" panose="02020603050405020304" pitchFamily="18" charset="0"/>
              </a:rPr>
              <a:t>ono podrazumeva održavanje distance između sebe i onih koji se posmatraju</a:t>
            </a:r>
          </a:p>
          <a:p>
            <a:pPr marL="285750" indent="-285750" algn="just">
              <a:buFont typeface="Wingdings" panose="05000000000000000000" pitchFamily="2" charset="2"/>
              <a:buChar char="§"/>
            </a:pPr>
            <a:r>
              <a:rPr lang="sr-Latn-RS" b="1" dirty="0">
                <a:solidFill>
                  <a:schemeClr val="bg1"/>
                </a:solidFill>
                <a:latin typeface="Times New Roman" panose="02020603050405020304" pitchFamily="18" charset="0"/>
                <a:cs typeface="Times New Roman" panose="02020603050405020304" pitchFamily="18" charset="0"/>
              </a:rPr>
              <a:t>aktivno članstvo- </a:t>
            </a:r>
            <a:r>
              <a:rPr lang="sr-Latn-RS" dirty="0">
                <a:latin typeface="Times New Roman" panose="02020603050405020304" pitchFamily="18" charset="0"/>
                <a:cs typeface="Times New Roman" panose="02020603050405020304" pitchFamily="18" charset="0"/>
              </a:rPr>
              <a:t>ovde je reč o članstvu u kojem istraživač pretpostavlja ulogu članstva, i prolazi isto učlanjavanje kao i sam član. On uživa veliko poverenje među posmatranima, pa povremeno, ukoliko ima potrebe za tim, može da odsustvuje sa terena</a:t>
            </a:r>
          </a:p>
          <a:p>
            <a:pPr marL="285750" indent="-285750" algn="just">
              <a:buFont typeface="Wingdings" panose="05000000000000000000" pitchFamily="2" charset="2"/>
              <a:buChar char="§"/>
            </a:pPr>
            <a:r>
              <a:rPr lang="sr-Latn-RS" b="1" dirty="0">
                <a:solidFill>
                  <a:schemeClr val="bg1"/>
                </a:solidFill>
                <a:latin typeface="Times New Roman" panose="02020603050405020304" pitchFamily="18" charset="0"/>
                <a:cs typeface="Times New Roman" panose="02020603050405020304" pitchFamily="18" charset="0"/>
              </a:rPr>
              <a:t>kompletno članstvo</a:t>
            </a:r>
            <a:r>
              <a:rPr lang="sr-Latn-RS" dirty="0">
                <a:latin typeface="Times New Roman" panose="02020603050405020304" pitchFamily="18" charset="0"/>
                <a:cs typeface="Times New Roman" panose="02020603050405020304" pitchFamily="18" charset="0"/>
              </a:rPr>
              <a:t>- je ono članstvo kada dolazi do preobraženja istraživača, i on postaje domorodac. Istraživač postaje potpuno posvećen član, doživljava iste emocije kao i drugi, i biva mu jako teško da se vrati u svoju prethodnu ulogu posmatrača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8292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3906" y="1854192"/>
            <a:ext cx="5246894" cy="3416548"/>
          </a:xfrm>
        </p:spPr>
        <p:txBody>
          <a:bodyPr>
            <a:noAutofit/>
          </a:bodyPr>
          <a:lstStyle/>
          <a:p>
            <a:r>
              <a:rPr lang="sr-Latn-RS" sz="1800" dirty="0">
                <a:solidFill>
                  <a:srgbClr val="C00000"/>
                </a:solidFill>
                <a:latin typeface="Times New Roman" panose="02020603050405020304" pitchFamily="18" charset="0"/>
                <a:cs typeface="Times New Roman" panose="02020603050405020304" pitchFamily="18" charset="0"/>
              </a:rPr>
              <a:t>A. Brajman </a:t>
            </a:r>
            <a:r>
              <a:rPr lang="sr-Latn-RS" sz="1800" dirty="0">
                <a:solidFill>
                  <a:schemeClr val="tx1"/>
                </a:solidFill>
                <a:latin typeface="Times New Roman" panose="02020603050405020304" pitchFamily="18" charset="0"/>
                <a:cs typeface="Times New Roman" panose="02020603050405020304" pitchFamily="18" charset="0"/>
              </a:rPr>
              <a:t>pravi oštru razliku između učesničkog i strukturisanog, odnosno sistematskog posmatranja. On poistovećuje učesničko ponašanje sa etnografijom i razlikuje šest uloga etnografa u skladu sa njihovom participacijom u posmatranoj sredini:</a:t>
            </a:r>
            <a:br>
              <a:rPr lang="sr-Latn-RS" sz="1800" dirty="0">
                <a:solidFill>
                  <a:schemeClr val="tx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1.</a:t>
            </a:r>
            <a:r>
              <a:rPr lang="sr-Latn-RS" sz="1800" dirty="0">
                <a:solidFill>
                  <a:schemeClr val="bg1"/>
                </a:solidFill>
                <a:latin typeface="Times New Roman" panose="02020603050405020304" pitchFamily="18" charset="0"/>
                <a:cs typeface="Times New Roman" panose="02020603050405020304" pitchFamily="18" charset="0"/>
              </a:rPr>
              <a:t>prikriveni potpuni član</a:t>
            </a:r>
            <a:br>
              <a:rPr lang="sr-Latn-RS" sz="1800" dirty="0">
                <a:solidFill>
                  <a:schemeClr val="bg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2.</a:t>
            </a:r>
            <a:r>
              <a:rPr lang="sr-Latn-RS" sz="1800" dirty="0">
                <a:solidFill>
                  <a:schemeClr val="bg1"/>
                </a:solidFill>
                <a:latin typeface="Times New Roman" panose="02020603050405020304" pitchFamily="18" charset="0"/>
                <a:cs typeface="Times New Roman" panose="02020603050405020304" pitchFamily="18" charset="0"/>
              </a:rPr>
              <a:t>otvoreni potpuni član</a:t>
            </a:r>
            <a:br>
              <a:rPr lang="sr-Latn-RS" sz="1800" dirty="0">
                <a:solidFill>
                  <a:schemeClr val="bg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3.</a:t>
            </a:r>
            <a:r>
              <a:rPr lang="sr-Latn-RS" sz="1800" dirty="0">
                <a:solidFill>
                  <a:schemeClr val="bg1"/>
                </a:solidFill>
                <a:latin typeface="Times New Roman" panose="02020603050405020304" pitchFamily="18" charset="0"/>
                <a:cs typeface="Times New Roman" panose="02020603050405020304" pitchFamily="18" charset="0"/>
              </a:rPr>
              <a:t>posmatrač- učesnik</a:t>
            </a:r>
            <a:br>
              <a:rPr lang="sr-Latn-RS" sz="1800" dirty="0">
                <a:solidFill>
                  <a:schemeClr val="tx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4.</a:t>
            </a:r>
            <a:r>
              <a:rPr lang="sr-Latn-RS" sz="1800" dirty="0">
                <a:solidFill>
                  <a:schemeClr val="bg1"/>
                </a:solidFill>
                <a:latin typeface="Times New Roman" panose="02020603050405020304" pitchFamily="18" charset="0"/>
                <a:cs typeface="Times New Roman" panose="02020603050405020304" pitchFamily="18" charset="0"/>
              </a:rPr>
              <a:t>posmatrač- delimični učesnik</a:t>
            </a:r>
            <a:br>
              <a:rPr lang="sr-Latn-RS" sz="1800" dirty="0">
                <a:solidFill>
                  <a:schemeClr val="tx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5.</a:t>
            </a:r>
            <a:r>
              <a:rPr lang="sr-Latn-RS" sz="1800" dirty="0">
                <a:solidFill>
                  <a:schemeClr val="bg1"/>
                </a:solidFill>
                <a:latin typeface="Times New Roman" panose="02020603050405020304" pitchFamily="18" charset="0"/>
                <a:cs typeface="Times New Roman" panose="02020603050405020304" pitchFamily="18" charset="0"/>
              </a:rPr>
              <a:t>posmatrač- minimalni učesnik</a:t>
            </a:r>
            <a:br>
              <a:rPr lang="sr-Latn-RS" sz="1800" dirty="0">
                <a:solidFill>
                  <a:schemeClr val="bg1"/>
                </a:solidFill>
                <a:latin typeface="Times New Roman" panose="02020603050405020304" pitchFamily="18" charset="0"/>
                <a:cs typeface="Times New Roman" panose="02020603050405020304" pitchFamily="18" charset="0"/>
              </a:rPr>
            </a:br>
            <a:r>
              <a:rPr lang="sr-Latn-RS" sz="1800" dirty="0">
                <a:solidFill>
                  <a:schemeClr val="tx1"/>
                </a:solidFill>
                <a:latin typeface="Times New Roman" panose="02020603050405020304" pitchFamily="18" charset="0"/>
                <a:cs typeface="Times New Roman" panose="02020603050405020304" pitchFamily="18" charset="0"/>
              </a:rPr>
              <a:t>6.</a:t>
            </a:r>
            <a:r>
              <a:rPr lang="sr-Latn-RS" sz="1800" dirty="0">
                <a:solidFill>
                  <a:schemeClr val="bg1"/>
                </a:solidFill>
                <a:latin typeface="Times New Roman" panose="02020603050405020304" pitchFamily="18" charset="0"/>
                <a:cs typeface="Times New Roman" panose="02020603050405020304" pitchFamily="18" charset="0"/>
              </a:rPr>
              <a:t>posmatrač- neučesnik s interakcijom</a:t>
            </a:r>
            <a:br>
              <a:rPr lang="sr-Latn-RS" sz="1800" dirty="0">
                <a:solidFill>
                  <a:schemeClr val="tx1"/>
                </a:solidFill>
                <a:latin typeface="Times New Roman" panose="02020603050405020304" pitchFamily="18" charset="0"/>
                <a:cs typeface="Times New Roman" panose="02020603050405020304" pitchFamily="18" charset="0"/>
              </a:rPr>
            </a:br>
            <a:br>
              <a:rPr lang="sr-Latn-RS" sz="1800" dirty="0">
                <a:solidFill>
                  <a:schemeClr val="tx1"/>
                </a:solidFill>
                <a:latin typeface="Times New Roman" panose="02020603050405020304" pitchFamily="18" charset="0"/>
                <a:cs typeface="Times New Roman" panose="02020603050405020304" pitchFamily="18" charset="0"/>
              </a:rPr>
            </a:br>
            <a:endParaRPr lang="en-US" sz="1800" dirty="0">
              <a:solidFill>
                <a:schemeClr val="tx1"/>
              </a:solidFill>
              <a:latin typeface="Times New Roman" panose="02020603050405020304" pitchFamily="18" charset="0"/>
              <a:cs typeface="Times New Roman" panose="02020603050405020304" pitchFamily="18" charset="0"/>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29611" r="29611"/>
          <a:stretch>
            <a:fillRect/>
          </a:stretch>
        </p:blipFill>
        <p:spPr>
          <a:xfrm>
            <a:off x="6949546" y="1699405"/>
            <a:ext cx="2901820" cy="2924354"/>
          </a:xfrm>
        </p:spPr>
      </p:pic>
    </p:spTree>
    <p:extLst>
      <p:ext uri="{BB962C8B-B14F-4D97-AF65-F5344CB8AC3E}">
        <p14:creationId xmlns:p14="http://schemas.microsoft.com/office/powerpoint/2010/main" val="3500583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24618" y="1604513"/>
            <a:ext cx="9549441" cy="3416320"/>
          </a:xfrm>
          <a:prstGeom prst="rect">
            <a:avLst/>
          </a:prstGeom>
          <a:noFill/>
        </p:spPr>
        <p:txBody>
          <a:bodyPr wrap="square" rtlCol="0">
            <a:spAutoFit/>
          </a:bodyPr>
          <a:lstStyle/>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Druga uloga, koju navodi Brajman, je etički prihvatljivija od prve, i ona bi u Gold- Junkerovoj tipologiji, odgovarala ulozi učesnika- posmatrača. </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Kada je reč o Brajmanovoj ulozi posmatrača- učesnika, on je shvata u širem kontekstu od onog koji daju Gold i Junker u svojoj tipologiji.</a:t>
            </a:r>
          </a:p>
          <a:p>
            <a:pPr marL="285750" indent="-285750" algn="just">
              <a:buFont typeface="Wingdings" panose="05000000000000000000" pitchFamily="2" charset="2"/>
              <a:buChar char="§"/>
            </a:pPr>
            <a:r>
              <a:rPr lang="sr-Latn-RS" dirty="0">
                <a:latin typeface="Times New Roman" panose="02020603050405020304" pitchFamily="18" charset="0"/>
                <a:cs typeface="Times New Roman" panose="02020603050405020304" pitchFamily="18" charset="0"/>
              </a:rPr>
              <a:t>Preostale tri uloge, otprilike pokrivaju ono što Gold i Junker nazivaju ulogom posmatrač- učesnik:</a:t>
            </a:r>
          </a:p>
          <a:p>
            <a:pPr marL="285750" indent="-285750" algn="just">
              <a:buFont typeface="Arial" panose="020B0604020202020204" pitchFamily="34" charset="0"/>
              <a:buChar char="•"/>
            </a:pPr>
            <a:r>
              <a:rPr lang="sr-Latn-RS" dirty="0">
                <a:latin typeface="Times New Roman" panose="02020603050405020304" pitchFamily="18" charset="0"/>
                <a:cs typeface="Times New Roman" panose="02020603050405020304" pitchFamily="18" charset="0"/>
              </a:rPr>
              <a:t>     Kod uloge posmatrač- delimični učesnik, posmatranje nije nužno jedini izvor obaveštenja, već to mogu biti i razgovori.</a:t>
            </a:r>
          </a:p>
          <a:p>
            <a:pPr marL="285750" indent="-285750" algn="just">
              <a:buFont typeface="Arial" panose="020B0604020202020204" pitchFamily="34" charset="0"/>
              <a:buChar char="•"/>
            </a:pPr>
            <a:r>
              <a:rPr lang="sr-Latn-RS" dirty="0">
                <a:latin typeface="Times New Roman" panose="02020603050405020304" pitchFamily="18" charset="0"/>
                <a:cs typeface="Times New Roman" panose="02020603050405020304" pitchFamily="18" charset="0"/>
              </a:rPr>
              <a:t>     Kada je reč o ulozi posmatrač- minimalni učesnik, posmatranje može, a i ne mora da bude glavni izvor podataka, pri čemu istraživač minimalno učestvuje u aktivnostima grupe.</a:t>
            </a:r>
          </a:p>
          <a:p>
            <a:pPr marL="285750" indent="-285750" algn="just">
              <a:buFont typeface="Arial" panose="020B0604020202020204" pitchFamily="34" charset="0"/>
              <a:buChar char="•"/>
            </a:pPr>
            <a:r>
              <a:rPr lang="sr-Latn-RS" dirty="0">
                <a:latin typeface="Times New Roman" panose="02020603050405020304" pitchFamily="18" charset="0"/>
                <a:cs typeface="Times New Roman" panose="02020603050405020304" pitchFamily="18" charset="0"/>
              </a:rPr>
              <a:t>    I na kraju, kod uloge posmatrač- neučesnik s interakcijom, održava se minimalna doza interakcije sa članovima grupe, ali se istraživač  više oslanja na intervjue i dokumente kao glavne izvore podataka</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87682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344</TotalTime>
  <Words>2368</Words>
  <Application>Microsoft Office PowerPoint</Application>
  <PresentationFormat>Widescreen</PresentationFormat>
  <Paragraphs>75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Century Gothic</vt:lpstr>
      <vt:lpstr>Times New Roman</vt:lpstr>
      <vt:lpstr>Wingdings</vt:lpstr>
      <vt:lpstr>Wingdings 3</vt:lpstr>
      <vt:lpstr>Ion</vt:lpstr>
      <vt:lpstr>PowerPoint Presentation</vt:lpstr>
      <vt:lpstr>Često se susrećemo sa pravljenjem razlike između učesničkog i neposrednog, odnosno, strukturalnog posmatranja. Međutim, ova podela se ne može u potpunosti prihvatiti jer učesničko posmatranje, često, istovremeno, ume da bude i neposredno posmatranje. Kada je reč o ova dva posmatranja, S. Fajgelj se pozabavio opisom mogućih razlika između njih.</vt:lpstr>
      <vt:lpstr>Prvi put je termin učesničkog posmatranja  upotrebio Eduard C. Lindeman 1924. godine u okviru svoje knjige Social discovery, kritikujući metod upitnika, smatravši da ukoliko zaista želimo da saznamo nešto o nekoj osobi, moramo da je posmatramo.</vt:lpstr>
      <vt:lpstr>PowerPoint Presentation</vt:lpstr>
      <vt:lpstr>PowerPoint Presentation</vt:lpstr>
      <vt:lpstr>PowerPoint Presentation</vt:lpstr>
      <vt:lpstr>PowerPoint Presentation</vt:lpstr>
      <vt:lpstr>A. Brajman pravi oštru razliku između učesničkog i strukturisanog, odnosno sistematskog posmatranja. On poistovećuje učesničko ponašanje sa etnografijom i razlikuje šest uloga etnografa u skladu sa njihovom participacijom u posmatranoj sredini: 1.prikriveni potpuni član 2.otvoreni potpuni član 3.posmatrač- učesnik 4.posmatrač- delimični učesnik 5.posmatrač- minimalni učesnik 6.posmatrač- neučesnik s interakcijom  </vt:lpstr>
      <vt:lpstr>PowerPoint Presentation</vt:lpstr>
      <vt:lpstr>PowerPoint Presentation</vt:lpstr>
      <vt:lpstr>PowerPoint Presentation</vt:lpstr>
      <vt:lpstr>PowerPoint Presentation</vt:lpstr>
      <vt:lpstr>PowerPoint Presentation</vt:lpstr>
      <vt:lpstr>Danas se učesničko i neučesničko posmatranje oštro razlikuje. Međutim, to razbijanje posmatranja se i nije pokazalo tako loše i nekorisno, ono je zapravo omogućilo detaljnu razradu metodoloških problema vezanih za planiranje i primenu pojedinih uloga posmatrača, zatim je osvetlilo istraživački postupak kao svojevrstan odnos moći, i pridonelo je samorazumevanju posmatrača i shvatanju posmatranja kao društvenog odnosa. Ali, u epistemološkom smislu, ova podela nije prihvatljiva. Smatra se da sociologija ima jednu metodologiju bez obzira da li se služi podacima u kvantitativnoj ili kvalitativnoj formi.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jelena</dc:creator>
  <cp:lastModifiedBy>Zeljka Manic</cp:lastModifiedBy>
  <cp:revision>38</cp:revision>
  <dcterms:created xsi:type="dcterms:W3CDTF">2020-04-06T17:00:22Z</dcterms:created>
  <dcterms:modified xsi:type="dcterms:W3CDTF">2020-04-08T16:36:16Z</dcterms:modified>
</cp:coreProperties>
</file>