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5" r:id="rId8"/>
    <p:sldId id="268" r:id="rId9"/>
    <p:sldId id="266" r:id="rId10"/>
    <p:sldId id="261" r:id="rId11"/>
    <p:sldId id="267" r:id="rId12"/>
    <p:sldId id="26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D4CB18-D737-47F3-A80E-C02BAA637F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1143000"/>
          </a:xfrm>
        </p:spPr>
        <p:txBody>
          <a:bodyPr/>
          <a:lstStyle/>
          <a:p>
            <a:r>
              <a:rPr lang="sr-Latn-RS" sz="2600" dirty="0" smtClean="0"/>
              <a:t>Kulturna istorija srednjeg veka 1000-1500. godine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/>
                </a:solidFill>
              </a:rPr>
              <a:t>Razvoj </a:t>
            </a:r>
            <a:r>
              <a:rPr lang="sr-Latn-RS" dirty="0" smtClean="0">
                <a:solidFill>
                  <a:schemeClr val="accent2"/>
                </a:solidFill>
              </a:rPr>
              <a:t>urbane </a:t>
            </a:r>
            <a:r>
              <a:rPr lang="sr-Latn-RS" dirty="0" smtClean="0">
                <a:solidFill>
                  <a:schemeClr val="accent2"/>
                </a:solidFill>
              </a:rPr>
              <a:t>kulture na poznosrednjovekovnom Zapadu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Organi </a:t>
            </a:r>
            <a:r>
              <a:rPr lang="sr-Latn-RS" dirty="0"/>
              <a:t>gradske vlasti prethode organima moderne pravne države; po pravilu, oni su sastavljeni od velikog veća (koje predstavlja najvažnije privatne interese), malog veća (koje funkcioniše kao izvršni odbor) i izvesnog broja izabranih i žrebom određenih magistrata; sa druge strane nalaze se udruženja, građanske korporacije (cehovi i gilde); pored gradskih, postoje i predstavnici crkvenih vlasti (biskupi i manastirski redovi sa sedištem u </a:t>
            </a:r>
            <a:r>
              <a:rPr lang="sr-Latn-RS" dirty="0" smtClean="0"/>
              <a:t>gradu).</a:t>
            </a:r>
          </a:p>
          <a:p>
            <a:pPr lvl="0"/>
            <a:r>
              <a:rPr lang="sr-Latn-RS" dirty="0"/>
              <a:t>Struktura javnog gradskog prostora rezultat je ravnoteže različitih moći – biskupije, gradske vlasti, verskih redova, korporacija; svaki grad podeljen je na kvartove (gradske četvrti), koji imaju vlastitu organizaciju, simbole; kao sekundarni centri tokom 13.veka počinju da funkcionišu samostani prosjačkih redova koji svoju misiju obavljaju u gradu.</a:t>
            </a:r>
            <a:endParaRPr lang="en-US" dirty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138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Skladišta za žito, Gent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Izdvaja </a:t>
            </a:r>
            <a:r>
              <a:rPr lang="sr-Latn-RS" dirty="0"/>
              <a:t>se nekoliko oblasti: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sr-Latn-RS" dirty="0" smtClean="0"/>
              <a:t>U </a:t>
            </a:r>
            <a:r>
              <a:rPr lang="sr-Latn-RS" dirty="0"/>
              <a:t>Sredozemnoj oblasti (severna i centralna Italija, jug Francuske), urbanizovanoj već u klasično doba, gotovo svi gradovi se razvijaju na osnovu već postoječe rimske </a:t>
            </a:r>
            <a:r>
              <a:rPr lang="sr-Latn-RS" dirty="0" smtClean="0"/>
              <a:t>šeme.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Oblast Južne Italije i Španije – arapski i vizantijski </a:t>
            </a:r>
            <a:r>
              <a:rPr lang="sr-Latn-RS" dirty="0" smtClean="0"/>
              <a:t>uticaji.</a:t>
            </a:r>
          </a:p>
          <a:p>
            <a:pPr marL="514350" lvl="0" indent="-514350">
              <a:buFont typeface="+mj-lt"/>
              <a:buAutoNum type="arabicPeriod"/>
            </a:pPr>
            <a:r>
              <a:rPr lang="sr-Latn-RS" dirty="0"/>
              <a:t>Oblast između Loare i Rajne, Nemačka, Engleska, skndinavske i slovenske zemlje, gde su tragovi rimskih struktura retki ili ne postoje, gradovi se većinom razvijaju po originalnim </a:t>
            </a:r>
            <a:r>
              <a:rPr lang="sr-Latn-RS" dirty="0" smtClean="0"/>
              <a:t>nacrtima.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8" y="1524000"/>
            <a:ext cx="313333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Prizori iz gradskog života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7632"/>
            <a:ext cx="3948158" cy="439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259" y="6183868"/>
            <a:ext cx="556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accent2"/>
                </a:solidFill>
              </a:rPr>
              <a:t>Verska procesija				Opsada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dirty="0"/>
              <a:t>N</a:t>
            </a:r>
            <a:r>
              <a:rPr lang="sr-Latn-RS" dirty="0" smtClean="0"/>
              <a:t>astanak </a:t>
            </a:r>
            <a:r>
              <a:rPr lang="sr-Latn-RS" dirty="0"/>
              <a:t>gradova u Zapadnoj Evropi: period između 1050. i 1350. godine smatra se u Evropi dobom formiranja srednjovekovnih </a:t>
            </a:r>
            <a:r>
              <a:rPr lang="sr-Latn-RS" dirty="0" smtClean="0"/>
              <a:t>gradova.</a:t>
            </a:r>
          </a:p>
          <a:p>
            <a:r>
              <a:rPr lang="sr-Latn-RS" dirty="0"/>
              <a:t>P</a:t>
            </a:r>
            <a:r>
              <a:rPr lang="sr-Latn-RS" dirty="0" smtClean="0"/>
              <a:t>roces </a:t>
            </a:r>
            <a:r>
              <a:rPr lang="sr-Latn-RS" dirty="0"/>
              <a:t>dekadencije romanizovanih gradova i početak urbanizacije oblasti van nekadašnjih granica Rimskog carstva praćen je postepenom seobom centara moći  sa </a:t>
            </a:r>
            <a:r>
              <a:rPr lang="sr-Latn-RS" dirty="0" smtClean="0"/>
              <a:t>Mediterana ka severu.</a:t>
            </a:r>
          </a:p>
          <a:p>
            <a:pPr lvl="0"/>
            <a:r>
              <a:rPr lang="sr-Latn-RS" dirty="0"/>
              <a:t>G</a:t>
            </a:r>
            <a:r>
              <a:rPr lang="sr-Latn-RS" dirty="0" smtClean="0"/>
              <a:t>radska </a:t>
            </a:r>
            <a:r>
              <a:rPr lang="sr-Latn-RS" dirty="0"/>
              <a:t>središta varvarskih kraljeva (Ravena, Verona, Pavija, Bordo, Tuluz, Barselona, Toledo, Ahen, Vorms) suštinski predstavljaju </a:t>
            </a:r>
            <a:r>
              <a:rPr lang="sr-Latn-RS" b="1" dirty="0"/>
              <a:t>dvorove</a:t>
            </a:r>
            <a:r>
              <a:rPr lang="sr-Latn-RS" dirty="0"/>
              <a:t> nastale podražavanjem antičkih palata (ponekad je reč o doslovnom, materijalnom korišćenju istih prostora poput antičke palate namesnika provincije u Kelnu koja postaje dvorac merovinških kraljeva</a:t>
            </a:r>
            <a:r>
              <a:rPr lang="sr-Latn-RS" dirty="0" smtClean="0"/>
              <a:t>).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dirty="0"/>
              <a:t>S</a:t>
            </a:r>
            <a:r>
              <a:rPr lang="sr-Latn-RS" dirty="0" smtClean="0"/>
              <a:t>a </a:t>
            </a:r>
            <a:r>
              <a:rPr lang="sr-Latn-RS" dirty="0"/>
              <a:t>prestankom varvarskih invazija prema evropskom Zapadu  (Arapa, Normana, Mađara) tokom druge polovine 10</a:t>
            </a:r>
            <a:r>
              <a:rPr lang="sr-Latn-RS" dirty="0" smtClean="0"/>
              <a:t>. veka </a:t>
            </a:r>
            <a:r>
              <a:rPr lang="sr-Latn-RS" dirty="0"/>
              <a:t>počinje demografski i proizvodni porast sa uzlaznom linijom sve do sredine </a:t>
            </a:r>
            <a:r>
              <a:rPr lang="sr-Latn-RS" dirty="0" smtClean="0"/>
              <a:t>14.veka.</a:t>
            </a:r>
          </a:p>
          <a:p>
            <a:r>
              <a:rPr lang="sr-Latn-RS" dirty="0"/>
              <a:t>O</a:t>
            </a:r>
            <a:r>
              <a:rPr lang="sr-Latn-RS" dirty="0" smtClean="0"/>
              <a:t>d </a:t>
            </a:r>
            <a:r>
              <a:rPr lang="sr-Latn-RS" dirty="0"/>
              <a:t>11.veka mnogi gradovi zadobijaju autonomiju i neki od njih se uspešno nose sa slabim i dalekim moćima države; središta specijalizovanih delatnosti, neretko su okružena poljoprivrednim posedima, postajući centri trgovačkih, industrijskih finansijskih i kulturnih poduhvata; gradovi skromnih razmera, prilagođeni odbrambenoj funkciji (utvrđeni grad – Burg; gradske zidine, sa širenjem grada opasuju jezgro u vidu koncentričnih krugova</a:t>
            </a:r>
            <a:r>
              <a:rPr lang="sr-Latn-RS" dirty="0" smtClean="0"/>
              <a:t>).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78" y="1456691"/>
            <a:ext cx="6357822" cy="49441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Gradski prizor, XV vek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8684"/>
            <a:ext cx="6477000" cy="50121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Plan srednjovekovnog Pariza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172200"/>
          </a:xfrm>
        </p:spPr>
        <p:txBody>
          <a:bodyPr>
            <a:normAutofit/>
          </a:bodyPr>
          <a:lstStyle/>
          <a:p>
            <a:pPr lvl="0"/>
            <a:r>
              <a:rPr lang="sr-Latn-RS" dirty="0"/>
              <a:t>U gradu se nastanjuju zanatlije i trgovci, koji teže da dobiju autonomiju u odnosu na feudalni politički sistem i da time osiguraju uslove za svoju ekonomsku aktivnost, administrativnu i pravosudnu nezavisnost, sistem poreza proporcionalnih prihodima i namenjenih javnim dobrima, posebno za izgradnju odbrambenih utvrđenja i za naoružavanje; autonomna organizacija važi samo za područje grada i ne širi se na selo; nova gradska organizacije probražava se od privatne u javnu kroz borbu za autonomiju sa biskupima i vladarima; to je zajednička vlast (komuna</a:t>
            </a:r>
            <a:r>
              <a:rPr lang="sr-Latn-RS" dirty="0" smtClean="0"/>
              <a:t>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373100" cy="50222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32" y="838200"/>
            <a:ext cx="3642014" cy="4856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867400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accent2"/>
                </a:solidFill>
              </a:rPr>
              <a:t>Prikaz trgovačke ulice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802868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accent2"/>
                </a:solidFill>
              </a:rPr>
              <a:t>Gradska kuća, Gent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Gradska kuća iz XIV veka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accent2"/>
                </a:solidFill>
              </a:rPr>
              <a:t>Gilda pomoraca, Gent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4">
      <a:dk1>
        <a:srgbClr val="2F2B20"/>
      </a:dk1>
      <a:lt1>
        <a:srgbClr val="6D5125"/>
      </a:lt1>
      <a:dk2>
        <a:srgbClr val="675E47"/>
      </a:dk2>
      <a:lt2>
        <a:srgbClr val="DFDCB7"/>
      </a:lt2>
      <a:accent1>
        <a:srgbClr val="A9A57C"/>
      </a:accent1>
      <a:accent2>
        <a:srgbClr val="A47A37"/>
      </a:accent2>
      <a:accent3>
        <a:srgbClr val="D2CB6C"/>
      </a:accent3>
      <a:accent4>
        <a:srgbClr val="C89F5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</TotalTime>
  <Words>548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Razvoj urbane kulture na poznosrednjovekovnom Zapadu</vt:lpstr>
      <vt:lpstr>PowerPoint Presentation</vt:lpstr>
      <vt:lpstr>PowerPoint Presentation</vt:lpstr>
      <vt:lpstr>Gradski prizor, XV vek</vt:lpstr>
      <vt:lpstr>Plan srednjovekovnog Pariza</vt:lpstr>
      <vt:lpstr>PowerPoint Presentation</vt:lpstr>
      <vt:lpstr>PowerPoint Presentation</vt:lpstr>
      <vt:lpstr>Gradska kuća iz XIV veka</vt:lpstr>
      <vt:lpstr>Gilda pomoraca, Gent</vt:lpstr>
      <vt:lpstr>PowerPoint Presentation</vt:lpstr>
      <vt:lpstr>Skladišta za žito, Gent</vt:lpstr>
      <vt:lpstr>PowerPoint Presentation</vt:lpstr>
      <vt:lpstr>Prizori iz gradskog života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Reprezentativna kultura i simboli epohe</dc:title>
  <dc:creator>A. Z. Savic</dc:creator>
  <cp:lastModifiedBy>A. Z. Savic</cp:lastModifiedBy>
  <cp:revision>16</cp:revision>
  <dcterms:created xsi:type="dcterms:W3CDTF">2020-04-23T12:22:25Z</dcterms:created>
  <dcterms:modified xsi:type="dcterms:W3CDTF">2020-04-25T21:17:00Z</dcterms:modified>
</cp:coreProperties>
</file>