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27" r:id="rId2"/>
    <p:sldId id="258" r:id="rId3"/>
    <p:sldId id="259" r:id="rId4"/>
    <p:sldId id="260" r:id="rId5"/>
    <p:sldId id="321" r:id="rId6"/>
    <p:sldId id="261" r:id="rId7"/>
    <p:sldId id="262" r:id="rId8"/>
    <p:sldId id="323" r:id="rId9"/>
    <p:sldId id="322" r:id="rId10"/>
    <p:sldId id="264" r:id="rId11"/>
    <p:sldId id="265" r:id="rId12"/>
    <p:sldId id="266" r:id="rId13"/>
    <p:sldId id="267" r:id="rId14"/>
    <p:sldId id="325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21DE0-1BB4-43BE-826D-0EB7D9C10C2B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313FF-E30A-4D50-A6F4-BF5AF8283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313FF-E30A-4D50-A6F4-BF5AF828393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FA890-F85F-4973-83BA-986255D827D7}" type="slidenum">
              <a:rPr lang="en-US"/>
              <a:pPr/>
              <a:t>27</a:t>
            </a:fld>
            <a:endParaRPr lang="en-US"/>
          </a:p>
        </p:txBody>
      </p:sp>
      <p:sp>
        <p:nvSpPr>
          <p:cNvPr id="28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8676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1BF1CC3-9AF6-452E-BBE3-A9E80A1BE67D}" type="slidenum">
              <a:rPr lang="en-GB" sz="1200">
                <a:latin typeface="Calibri" pitchFamily="34" charset="0"/>
              </a:rPr>
              <a:pPr algn="r"/>
              <a:t>27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3A832-C490-46B2-8FC8-E093C42F3D71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63CF9-BAC3-4D0E-B815-1984D8849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95400"/>
            <a:ext cx="7772400" cy="2152651"/>
          </a:xfrm>
        </p:spPr>
        <p:txBody>
          <a:bodyPr>
            <a:normAutofit/>
          </a:bodyPr>
          <a:lstStyle/>
          <a:p>
            <a:r>
              <a:rPr lang="sr-Latn-CS" sz="2800" dirty="0" smtClean="0"/>
              <a:t>Konstruktivizam</a:t>
            </a:r>
            <a:r>
              <a:rPr lang="sr-Latn-RS" sz="2800" dirty="0" smtClean="0"/>
              <a:t/>
            </a:r>
            <a:br>
              <a:rPr lang="sr-Latn-RS" sz="2800" dirty="0" smtClean="0"/>
            </a:br>
            <a:r>
              <a:rPr lang="sr-Latn-RS" sz="2800" dirty="0" smtClean="0"/>
              <a:t>(“danas se slavi više zbog onog što nije stvorio, nego zbog onoga što jeste” John Bolt)</a:t>
            </a:r>
            <a:br>
              <a:rPr lang="sr-Latn-RS" sz="2800" dirty="0" smtClean="0"/>
            </a:br>
            <a:r>
              <a:rPr lang="sr-Latn-CS" sz="2800" dirty="0" smtClean="0"/>
              <a:t> (1913/1915) 1921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038600"/>
            <a:ext cx="6400800" cy="17526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L</a:t>
            </a:r>
            <a:r>
              <a:rPr lang="sr-Latn-RS" dirty="0" smtClean="0"/>
              <a:t>iteratura:</a:t>
            </a:r>
          </a:p>
          <a:p>
            <a:r>
              <a:rPr lang="sr-Latn-RS" dirty="0" smtClean="0"/>
              <a:t>1. S. Mijušković, </a:t>
            </a:r>
            <a:r>
              <a:rPr lang="sr-Latn-RS" i="1" dirty="0" smtClean="0"/>
              <a:t>Od samodovoljnosti do smrti slikarstva</a:t>
            </a:r>
            <a:r>
              <a:rPr lang="sr-Latn-RS" dirty="0" smtClean="0"/>
              <a:t>, Beograd 1998, 205-230;</a:t>
            </a:r>
          </a:p>
          <a:p>
            <a:r>
              <a:rPr lang="sr-Latn-RS" dirty="0" smtClean="0"/>
              <a:t>2. S. Mijušković (prir), </a:t>
            </a:r>
            <a:r>
              <a:rPr lang="sr-Latn-RS" i="1" dirty="0" smtClean="0"/>
              <a:t>Dokumenti za razumevanje ruske avangarde</a:t>
            </a:r>
            <a:r>
              <a:rPr lang="sr-Latn-RS" dirty="0" smtClean="0"/>
              <a:t>, Beograd 2003, 177; 206-211: 238-242-95;</a:t>
            </a:r>
          </a:p>
          <a:p>
            <a:r>
              <a:rPr lang="sr-Latn-RS" dirty="0" smtClean="0"/>
              <a:t>3. K. Grej, </a:t>
            </a:r>
            <a:r>
              <a:rPr lang="sr-Latn-RS" i="1" dirty="0" smtClean="0"/>
              <a:t>Ruski umetnički eksperiment</a:t>
            </a:r>
            <a:r>
              <a:rPr lang="sr-Latn-RS" dirty="0" smtClean="0"/>
              <a:t>, Beograd 1978, 166-183; </a:t>
            </a:r>
          </a:p>
          <a:p>
            <a:r>
              <a:rPr lang="sr-Latn-RS" dirty="0" smtClean="0"/>
              <a:t>4. A. Schaff, “Constructivism”, u: Stangos (ed), </a:t>
            </a:r>
            <a:r>
              <a:rPr lang="sr-Latn-RS" i="1" dirty="0" smtClean="0"/>
              <a:t>Concepts of Modern Art,</a:t>
            </a:r>
            <a:r>
              <a:rPr lang="sr-Latn-RS" dirty="0" smtClean="0"/>
              <a:t> 160-168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http://www.russianartandbooks.com/cgi-bin/russianart/items/00050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25" y="0"/>
            <a:ext cx="44608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52400" y="152400"/>
            <a:ext cx="4114800" cy="640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r-Latn-CS" b="1" dirty="0">
                <a:latin typeface="Calibri" pitchFamily="34" charset="0"/>
              </a:rPr>
              <a:t>TERMIN</a:t>
            </a:r>
          </a:p>
          <a:p>
            <a:pPr>
              <a:lnSpc>
                <a:spcPct val="120000"/>
              </a:lnSpc>
            </a:pPr>
            <a:r>
              <a:rPr lang="sr-Latn-CS" dirty="0">
                <a:latin typeface="Calibri" pitchFamily="34" charset="0"/>
              </a:rPr>
              <a:t>Iako se pojmovi konstrukcija i konstruktivizam koriste i ranije, KONSTRUKTIVIZAM kao naziv za avangardni pokret postaje tek u Rusiji 20-ih godina: tim imenom sebe označava Radna grupa </a:t>
            </a:r>
            <a:r>
              <a:rPr lang="sr-Latn-CS" dirty="0" smtClean="0">
                <a:latin typeface="Calibri" pitchFamily="34" charset="0"/>
              </a:rPr>
              <a:t>za objektivnu analizu </a:t>
            </a:r>
            <a:r>
              <a:rPr lang="sr-Latn-CS" dirty="0">
                <a:latin typeface="Calibri" pitchFamily="34" charset="0"/>
              </a:rPr>
              <a:t>(Aleksej Gan, Aleksandar Rodčenko, Varvara Stepanova, braća Georgij i Vladimir Štenberg, Joganson, Medunetski) osnovana 18.03.1921. na moskovskom Institutu likovne kulture (INhUK) čiji je član Aleksej Gan</a:t>
            </a:r>
            <a:r>
              <a:rPr lang="sr-Latn-CS" b="1" dirty="0">
                <a:latin typeface="Calibri" pitchFamily="34" charset="0"/>
              </a:rPr>
              <a:t> (1922) </a:t>
            </a:r>
            <a:r>
              <a:rPr lang="sr-Latn-CS" dirty="0">
                <a:latin typeface="Calibri" pitchFamily="34" charset="0"/>
              </a:rPr>
              <a:t>objavio programski tekst pod nazivom </a:t>
            </a:r>
            <a:r>
              <a:rPr lang="sr-Latn-CS" i="1" dirty="0">
                <a:latin typeface="Calibri" pitchFamily="34" charset="0"/>
              </a:rPr>
              <a:t>Konstruktivizam</a:t>
            </a:r>
            <a:r>
              <a:rPr lang="sr-Latn-CS" dirty="0">
                <a:latin typeface="Calibri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sr-Latn-CS" dirty="0" smtClean="0">
                <a:latin typeface="Calibri" pitchFamily="34" charset="0"/>
              </a:rPr>
              <a:t>RETROAKTIVNO tremin počinje da se odnosi na Tatljinov opus i na </a:t>
            </a:r>
            <a:r>
              <a:rPr lang="sr-Latn-CS" dirty="0">
                <a:latin typeface="Calibri" pitchFamily="34" charset="0"/>
              </a:rPr>
              <a:t>internacionalni konstruktivizam (Bauhaus, De Stijl)</a:t>
            </a: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4495800" y="5410200"/>
            <a:ext cx="441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b="1" dirty="0" smtClean="0">
                <a:latin typeface="Calibri" pitchFamily="34" charset="0"/>
              </a:rPr>
              <a:t>Aleksej Gan, </a:t>
            </a:r>
            <a:r>
              <a:rPr lang="en-US" b="1" dirty="0" smtClean="0">
                <a:latin typeface="Calibri" pitchFamily="34" charset="0"/>
              </a:rPr>
              <a:t>KONSTRUKTIVIZM</a:t>
            </a:r>
            <a:r>
              <a:rPr lang="sr-Latn-RS" b="1" dirty="0" smtClean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1922, prvo izdanje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e Artist, Producer, and Publisher Alexei Gan, 1924 -by Alexander Rodchenko&#10;[Alexei Gan (1889-1942) was a founding member of the First Working Group of Constructivists; he wrote &amp;#8216;Constructivism' in 1922.A good ref.: Stephen Bann, The Tradition of constructivism (1990)]&#10;via art:sens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981200"/>
            <a:ext cx="34004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5638800" y="152400"/>
            <a:ext cx="3352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ksej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Gan</a:t>
            </a:r>
            <a:r>
              <a:rPr lang="en-US" dirty="0">
                <a:latin typeface="Calibri" pitchFamily="34" charset="0"/>
              </a:rPr>
              <a:t>, 1924 </a:t>
            </a:r>
            <a:r>
              <a:rPr lang="sr-Latn-RS" dirty="0" smtClean="0">
                <a:latin typeface="Calibri" pitchFamily="34" charset="0"/>
              </a:rPr>
              <a:t>foto:</a:t>
            </a:r>
            <a:r>
              <a:rPr lang="en-US" dirty="0">
                <a:latin typeface="Calibri" pitchFamily="34" charset="0"/>
              </a:rPr>
              <a:t> </a:t>
            </a:r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err="1" smtClean="0">
                <a:latin typeface="Calibri" pitchFamily="34" charset="0"/>
              </a:rPr>
              <a:t>ander</a:t>
            </a:r>
            <a:r>
              <a:rPr lang="en-US" dirty="0" smtClean="0">
                <a:latin typeface="Calibri" pitchFamily="34" charset="0"/>
              </a:rPr>
              <a:t>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e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Gan</a:t>
            </a:r>
            <a:r>
              <a:rPr lang="en-US" dirty="0">
                <a:latin typeface="Calibri" pitchFamily="34" charset="0"/>
              </a:rPr>
              <a:t> (1889-1942) </a:t>
            </a:r>
            <a:r>
              <a:rPr lang="sr-Latn-CS" dirty="0">
                <a:latin typeface="Calibri" pitchFamily="34" charset="0"/>
              </a:rPr>
              <a:t>jedan od osnivača Prve radne grupe konstruktivista i jedan od teoretičara </a:t>
            </a:r>
            <a:r>
              <a:rPr lang="sr-Latn-CS" dirty="0" smtClean="0">
                <a:latin typeface="Calibri" pitchFamily="34" charset="0"/>
              </a:rPr>
              <a:t>pokreta]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52400" y="228600"/>
            <a:ext cx="495300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“Konstruktivizam je fenomen našeg doba. Javlja se 1920. usred ‘masovnih akcija’ levo orijentisanih slikara i ideologa. OBJAVLJUJEMO UMETNOSTI BESPOŠTEDNI RAT! NEKA ŽIVI KOMUNISTIČKI IZRAZ MATERIJALNIH KONSTRUKCIJA!”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pod umetnošću Gan podrazumeva predrevolucionarno slikarstvo, za koje kaže da je “nerazdvojivo povezano sa teologijom, metafizikom i mistikom”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propagira konstruktivizam kao stvaralaštvo koje je revolucija oslobodila </a:t>
            </a:r>
            <a:r>
              <a:rPr lang="sr-Latn-CS" dirty="0" smtClean="0">
                <a:latin typeface="Calibri" pitchFamily="34" charset="0"/>
              </a:rPr>
              <a:t>za koji kaže da je “divno </a:t>
            </a:r>
            <a:r>
              <a:rPr lang="sr-Latn-CS" dirty="0">
                <a:latin typeface="Calibri" pitchFamily="34" charset="0"/>
              </a:rPr>
              <a:t>dete industrijske kulture”;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propagira umetnost koja ne funkcioniše autonomno nego nastoji da odgovori potrebama novog socijalističkog društva</a:t>
            </a:r>
          </a:p>
          <a:p>
            <a:r>
              <a:rPr lang="sr-Latn-CS" dirty="0">
                <a:latin typeface="Calibri" pitchFamily="34" charset="0"/>
              </a:rPr>
              <a:t>Stvaranje objekata za onovo okruženje</a:t>
            </a:r>
          </a:p>
          <a:p>
            <a:r>
              <a:rPr lang="sr-Latn-CS" dirty="0">
                <a:latin typeface="Calibri" pitchFamily="34" charset="0"/>
              </a:rPr>
              <a:t>teži </a:t>
            </a:r>
            <a:r>
              <a:rPr lang="sr-Latn-CS" b="1" dirty="0">
                <a:latin typeface="Calibri" pitchFamily="34" charset="0"/>
              </a:rPr>
              <a:t>ukidanju podela između umetnosti i industrije </a:t>
            </a:r>
            <a:r>
              <a:rPr lang="sr-Latn-CS" dirty="0">
                <a:latin typeface="Calibri" pitchFamily="34" charset="0"/>
              </a:rPr>
              <a:t>– smatra da je sam umetnost industrijska aktivnost i da treba da predstavlja novu PROIZVODNU UMETNOST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sr-Latn-CS" sz="2800">
                <a:latin typeface="Calibri" pitchFamily="34" charset="0"/>
              </a:rPr>
              <a:t>GAN, KONSTUKTIVIZAM, 1922.</a:t>
            </a:r>
            <a:endParaRPr lang="en-US" sz="280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sr-Latn-CS" sz="2400" dirty="0">
                <a:latin typeface="Calibri" pitchFamily="34" charset="0"/>
              </a:rPr>
              <a:t>Aleksej Gan je pisao da oni “ne žele da prave apstraktne projekte, već da uzmu konkretne probleme za svoja polazišta”.</a:t>
            </a:r>
          </a:p>
          <a:p>
            <a:r>
              <a:rPr lang="sr-Latn-CS" sz="2400" dirty="0">
                <a:latin typeface="Calibri" pitchFamily="34" charset="0"/>
              </a:rPr>
              <a:t>TARABUKIN: “sam proces produkcije ... Postaje cilj konstruktivističke aktivnosti”</a:t>
            </a:r>
          </a:p>
          <a:p>
            <a:r>
              <a:rPr lang="sr-Latn-CS" sz="2400" dirty="0">
                <a:latin typeface="Calibri" pitchFamily="34" charset="0"/>
              </a:rPr>
              <a:t>prvi principi konstruktivizma: </a:t>
            </a:r>
            <a:r>
              <a:rPr lang="sr-Latn-CS" sz="2400" dirty="0" smtClean="0">
                <a:latin typeface="Calibri" pitchFamily="34" charset="0"/>
              </a:rPr>
              <a:t>a)društvena svrsishodnost </a:t>
            </a:r>
            <a:r>
              <a:rPr lang="sr-Latn-CS" sz="2400" dirty="0">
                <a:latin typeface="Calibri" pitchFamily="34" charset="0"/>
              </a:rPr>
              <a:t>i utilitarno značenje</a:t>
            </a:r>
            <a:r>
              <a:rPr lang="sr-Latn-CS" sz="2400" dirty="0" smtClean="0">
                <a:latin typeface="Calibri" pitchFamily="34" charset="0"/>
              </a:rPr>
              <a:t>, b) </a:t>
            </a:r>
            <a:r>
              <a:rPr lang="sr-Latn-CS" sz="2400" dirty="0">
                <a:latin typeface="Calibri" pitchFamily="34" charset="0"/>
              </a:rPr>
              <a:t>produkcija zasnovana na nauci i </a:t>
            </a:r>
            <a:r>
              <a:rPr lang="sr-Latn-CS" sz="2400" dirty="0" smtClean="0">
                <a:latin typeface="Calibri" pitchFamily="34" charset="0"/>
              </a:rPr>
              <a:t>tehnici</a:t>
            </a:r>
            <a:endParaRPr lang="sr-Latn-CS" sz="2400" dirty="0">
              <a:latin typeface="Calibri" pitchFamily="34" charset="0"/>
            </a:endParaRPr>
          </a:p>
          <a:p>
            <a:r>
              <a:rPr lang="sr-Latn-CS" sz="2400" dirty="0">
                <a:latin typeface="Calibri" pitchFamily="34" charset="0"/>
              </a:rPr>
              <a:t>uverenje da će novi društveni red nužno doneti u život novu formu izražavanja = komunizam zasnovan na organizovanom radu i primeni intelekta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28600" y="152400"/>
            <a:ext cx="891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>
                <a:latin typeface="Calibri" pitchFamily="34" charset="0"/>
              </a:rPr>
              <a:t>Prva konstruktivistička izložba</a:t>
            </a:r>
            <a:r>
              <a:rPr lang="en-US" dirty="0">
                <a:latin typeface="Calibri" pitchFamily="34" charset="0"/>
              </a:rPr>
              <a:t>,</a:t>
            </a:r>
            <a:r>
              <a:rPr lang="sr-Latn-CS" dirty="0">
                <a:latin typeface="Calibri" pitchFamily="34" charset="0"/>
              </a:rPr>
              <a:t> Kafe pesnika,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januar </a:t>
            </a:r>
            <a:r>
              <a:rPr lang="en-US" dirty="0" smtClean="0">
                <a:latin typeface="Calibri" pitchFamily="34" charset="0"/>
              </a:rPr>
              <a:t>192</a:t>
            </a:r>
            <a:r>
              <a:rPr lang="sr-Latn-RS" dirty="0" smtClean="0">
                <a:latin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</a:rPr>
              <a:t>.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organizatori: Medunecki i braća Stenberg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762000"/>
            <a:ext cx="7856538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676400"/>
          </a:xfrm>
        </p:spPr>
        <p:txBody>
          <a:bodyPr>
            <a:noAutofit/>
          </a:bodyPr>
          <a:lstStyle/>
          <a:p>
            <a:r>
              <a:rPr lang="sr-Latn-CS" sz="3600" dirty="0" smtClean="0">
                <a:latin typeface="Calibri" pitchFamily="34" charset="0"/>
              </a:rPr>
              <a:t>neutilitarni konstruktivizam/’protokonstruktivizam’ (1913/1915)</a:t>
            </a:r>
            <a:endParaRPr lang="en-US"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endParaRPr lang="en-US" sz="2400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762000"/>
            <a:ext cx="8229600" cy="5943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sr-Latn-CS" sz="2000" dirty="0">
                <a:latin typeface="Calibri" pitchFamily="34" charset="0"/>
              </a:rPr>
              <a:t>Konstruktivizam kao teorija i kao </a:t>
            </a:r>
            <a:r>
              <a:rPr lang="sr-Latn-CS" sz="2000" dirty="0" smtClean="0">
                <a:latin typeface="Calibri" pitchFamily="34" charset="0"/>
              </a:rPr>
              <a:t>praksa bio je </a:t>
            </a:r>
            <a:r>
              <a:rPr lang="sr-Latn-CS" sz="2000" dirty="0">
                <a:latin typeface="Calibri" pitchFamily="34" charset="0"/>
              </a:rPr>
              <a:t>oformljena pojava pre javne promocije termina i pre nego što je pod tim imenom počeo da postoji pokret (1922)</a:t>
            </a:r>
          </a:p>
          <a:p>
            <a:pPr>
              <a:lnSpc>
                <a:spcPct val="120000"/>
              </a:lnSpc>
            </a:pPr>
            <a:r>
              <a:rPr lang="sr-Latn-CS" sz="2000" dirty="0">
                <a:latin typeface="Calibri" pitchFamily="34" charset="0"/>
              </a:rPr>
              <a:t>Dve faze, odvojene revolucijom: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sr-Latn-CS" sz="2000" b="1" dirty="0">
                <a:latin typeface="Calibri" pitchFamily="34" charset="0"/>
              </a:rPr>
              <a:t>‘protokonstruktivistička</a:t>
            </a:r>
            <a:r>
              <a:rPr lang="sr-Latn-CS" sz="2000" dirty="0">
                <a:latin typeface="Calibri" pitchFamily="34" charset="0"/>
              </a:rPr>
              <a:t>’ označena istraživanjima u okviru modela tzv ‘neutilitarnih (trodimenzionalnih) konstrukcija’, čisto </a:t>
            </a:r>
            <a:r>
              <a:rPr lang="sr-Latn-CS" sz="2000" dirty="0" smtClean="0">
                <a:latin typeface="Calibri" pitchFamily="34" charset="0"/>
              </a:rPr>
              <a:t>umetničkih predmeta </a:t>
            </a:r>
            <a:r>
              <a:rPr lang="sr-Latn-CS" sz="2000" dirty="0">
                <a:latin typeface="Calibri" pitchFamily="34" charset="0"/>
              </a:rPr>
              <a:t>oslobođenih bilo kakvih utilitarnih komponenti i društvenih imperativa; niz plastičkih i oblikovnih rešenja koji će formirati matricu kasnijeg, postoktobarskog konstruktivističkog idioma (Tatljin, Rodčenko, Naum Gabo, Antoan Pevsner, Ivan Kljun, Ivan Puni)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sr-Latn-CS" sz="2000" dirty="0">
                <a:latin typeface="Calibri" pitchFamily="34" charset="0"/>
              </a:rPr>
              <a:t>nakon revolucije prodiru društvenopolitički i ideološki argumenti u razmišljanju i diskusije o prirodi i ulozi umetnosti = formulacija jedne nove umetničko-teorijske paradigme utemeljene na ideji društveno konotirane </a:t>
            </a:r>
            <a:r>
              <a:rPr lang="sr-Latn-CS" sz="2000" b="1" dirty="0">
                <a:latin typeface="Calibri" pitchFamily="34" charset="0"/>
              </a:rPr>
              <a:t>funkcionalnosti i utilitarnosti</a:t>
            </a:r>
            <a:r>
              <a:rPr lang="sr-Latn-CS" sz="2000" dirty="0">
                <a:latin typeface="Calibri" pitchFamily="34" charset="0"/>
              </a:rPr>
              <a:t> umetničkog stvaralaštva – konstrukcije komunističkog društva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sr-Latn-CS" sz="3200" dirty="0"/>
              <a:t>neutilitarni konstruktivizam/vladimir tatljin (</a:t>
            </a:r>
            <a:r>
              <a:rPr lang="en-US" sz="3200" dirty="0"/>
              <a:t>1885 –1953</a:t>
            </a:r>
            <a:r>
              <a:rPr lang="sr-Latn-CS" sz="3200" dirty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486400"/>
          </a:xfrm>
        </p:spPr>
        <p:txBody>
          <a:bodyPr>
            <a:normAutofit/>
          </a:bodyPr>
          <a:lstStyle/>
          <a:p>
            <a:r>
              <a:rPr lang="sr-Latn-CS" sz="2000" dirty="0" smtClean="0">
                <a:cs typeface="Arial" charset="0"/>
              </a:rPr>
              <a:t>Tatljin nije </a:t>
            </a:r>
            <a:r>
              <a:rPr lang="sr-Latn-CS" sz="2000" dirty="0">
                <a:cs typeface="Arial" charset="0"/>
              </a:rPr>
              <a:t>bio preterano sklon teoretizaciji, paralelnoj, kontinuiranoj i sistematičnoj verbalizaciji svoje prakse poput Maljeviča, niti </a:t>
            </a:r>
            <a:r>
              <a:rPr lang="sr-Latn-CS" sz="2000" dirty="0" smtClean="0">
                <a:cs typeface="Arial" charset="0"/>
              </a:rPr>
              <a:t>je bio aktivan učesnik </a:t>
            </a:r>
            <a:r>
              <a:rPr lang="sr-Latn-CS" sz="2000" dirty="0">
                <a:cs typeface="Arial" charset="0"/>
              </a:rPr>
              <a:t>u vođenim debatama</a:t>
            </a:r>
          </a:p>
          <a:p>
            <a:r>
              <a:rPr lang="sr-Latn-CS" sz="2000" dirty="0">
                <a:cs typeface="Arial" charset="0"/>
              </a:rPr>
              <a:t>osnovna problemska i idejna rešenja svog rada artikulisao je jezgrovito </a:t>
            </a:r>
            <a:r>
              <a:rPr lang="sr-Latn-CS" sz="2000" dirty="0" smtClean="0">
                <a:cs typeface="Arial" charset="0"/>
              </a:rPr>
              <a:t>u formi izjava </a:t>
            </a:r>
            <a:r>
              <a:rPr lang="sr-Latn-CS" sz="2000" dirty="0">
                <a:cs typeface="Arial" charset="0"/>
              </a:rPr>
              <a:t>ili </a:t>
            </a:r>
            <a:r>
              <a:rPr lang="sr-Latn-CS" sz="2000" dirty="0" smtClean="0">
                <a:cs typeface="Arial" charset="0"/>
              </a:rPr>
              <a:t>slogana </a:t>
            </a:r>
            <a:r>
              <a:rPr lang="sr-Latn-CS" sz="2000" dirty="0">
                <a:cs typeface="Arial" charset="0"/>
              </a:rPr>
              <a:t>ili </a:t>
            </a:r>
            <a:r>
              <a:rPr lang="sr-Latn-CS" sz="2000" dirty="0" smtClean="0">
                <a:cs typeface="Arial" charset="0"/>
              </a:rPr>
              <a:t>pojmova </a:t>
            </a:r>
            <a:r>
              <a:rPr lang="sr-Latn-CS" sz="2000" dirty="0">
                <a:cs typeface="Arial" charset="0"/>
              </a:rPr>
              <a:t>koje je koristio u imenovanju svojih radova poput:</a:t>
            </a:r>
          </a:p>
          <a:p>
            <a:pPr>
              <a:buFontTx/>
              <a:buAutoNum type="arabicPeriod"/>
            </a:pPr>
            <a:r>
              <a:rPr lang="sr-Latn-CS" sz="2000" dirty="0">
                <a:cs typeface="Arial" charset="0"/>
              </a:rPr>
              <a:t>“Objavljujem nepoverenje oku”</a:t>
            </a:r>
          </a:p>
          <a:p>
            <a:pPr>
              <a:buFontTx/>
              <a:buAutoNum type="arabicPeriod"/>
            </a:pPr>
            <a:r>
              <a:rPr lang="sr-Latn-CS" sz="2000" dirty="0">
                <a:cs typeface="Arial" charset="0"/>
              </a:rPr>
              <a:t>“Stavljam oko pod kontrolu čula pipanja”</a:t>
            </a:r>
          </a:p>
          <a:p>
            <a:pPr>
              <a:buFontTx/>
              <a:buAutoNum type="arabicPeriod"/>
            </a:pPr>
            <a:r>
              <a:rPr lang="sr-Latn-CS" sz="2000" dirty="0">
                <a:cs typeface="Arial" charset="0"/>
              </a:rPr>
              <a:t>“Sintetićko-statična kompozicija”</a:t>
            </a:r>
          </a:p>
          <a:p>
            <a:pPr>
              <a:buFontTx/>
              <a:buAutoNum type="arabicPeriod"/>
            </a:pPr>
            <a:r>
              <a:rPr lang="sr-Latn-CS" sz="2000" dirty="0">
                <a:cs typeface="Arial" charset="0"/>
              </a:rPr>
              <a:t>“Slikarski reljef”</a:t>
            </a:r>
          </a:p>
          <a:p>
            <a:pPr>
              <a:buFontTx/>
              <a:buAutoNum type="arabicPeriod"/>
            </a:pPr>
            <a:r>
              <a:rPr lang="sr-Latn-CS" sz="2000" dirty="0">
                <a:cs typeface="Arial" charset="0"/>
              </a:rPr>
              <a:t>“Izbor materijala”</a:t>
            </a:r>
          </a:p>
          <a:p>
            <a:pPr>
              <a:buFontTx/>
              <a:buAutoNum type="arabicPeriod"/>
            </a:pPr>
            <a:r>
              <a:rPr lang="sr-Latn-CS" sz="2000" dirty="0">
                <a:cs typeface="Arial" charset="0"/>
              </a:rPr>
              <a:t>“Kontrareljef”</a:t>
            </a:r>
          </a:p>
          <a:p>
            <a:pPr>
              <a:buFontTx/>
              <a:buAutoNum type="arabicPeriod"/>
            </a:pPr>
            <a:r>
              <a:rPr lang="sr-Latn-CS" sz="2000" dirty="0">
                <a:cs typeface="Arial" charset="0"/>
              </a:rPr>
              <a:t>“Centralni kontrareljef”</a:t>
            </a:r>
          </a:p>
          <a:p>
            <a:pPr>
              <a:buFontTx/>
              <a:buAutoNum type="arabicPeriod"/>
            </a:pPr>
            <a:r>
              <a:rPr lang="sr-Latn-CS" sz="2000" dirty="0">
                <a:cs typeface="Arial" charset="0"/>
              </a:rPr>
              <a:t>“Kultura materijala”</a:t>
            </a:r>
          </a:p>
          <a:p>
            <a:pPr>
              <a:buFontTx/>
              <a:buAutoNum type="arabicPeriod"/>
            </a:pPr>
            <a:r>
              <a:rPr lang="sr-Latn-CS" sz="2000" dirty="0">
                <a:cs typeface="Arial" charset="0"/>
              </a:rPr>
              <a:t>“Konstrukcija materijala”</a:t>
            </a:r>
          </a:p>
          <a:p>
            <a:pPr>
              <a:lnSpc>
                <a:spcPct val="80000"/>
              </a:lnSpc>
            </a:pPr>
            <a:endParaRPr lang="en-US" sz="1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"/>
            <a:ext cx="55626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8600" y="4416425"/>
            <a:ext cx="86106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r-Latn-CS" dirty="0"/>
              <a:t>relacija sa </a:t>
            </a:r>
            <a:r>
              <a:rPr lang="sr-Latn-CS" b="1" dirty="0"/>
              <a:t>kolažnim kubizmom </a:t>
            </a:r>
            <a:r>
              <a:rPr lang="sr-Latn-CS" dirty="0"/>
              <a:t>– tehnika i metod kolaža otvorili na nov način problem materijala: </a:t>
            </a:r>
            <a:r>
              <a:rPr lang="sr-Latn-CS" u="sng" dirty="0"/>
              <a:t>vrednost i uloga materijalnih elemenata</a:t>
            </a:r>
            <a:r>
              <a:rPr lang="sr-Latn-CS" dirty="0"/>
              <a:t> u konstituciji umetničkog dela i doprineli daljoj redukciji/problematizovanju iluzionističkog predstavljanja</a:t>
            </a:r>
          </a:p>
          <a:p>
            <a:endParaRPr lang="sr-Latn-CS" dirty="0"/>
          </a:p>
          <a:p>
            <a:r>
              <a:rPr lang="sr-Latn-CS" b="1" dirty="0"/>
              <a:t>Kubistički kolaži</a:t>
            </a:r>
            <a:r>
              <a:rPr lang="sr-Latn-CS" dirty="0"/>
              <a:t> – i pored radikalne inovacije ipak sadrže izvesne tradicionalne slikarske elemente: dvodimenzionalna podloga platna, upotreba bojenog pigmenta/postupak slikanja, izvesni tematski i kompozicioni principi...)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152400"/>
            <a:ext cx="778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dirty="0" smtClean="0"/>
              <a:t>Pikaso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62800" y="152400"/>
            <a:ext cx="746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dirty="0" smtClean="0"/>
              <a:t>Tatljin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htmlimg4.scribdassets.com/5t7unqsiww2hq8by/images/8-2eafe252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838200"/>
            <a:ext cx="33909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5562600" y="152400"/>
            <a:ext cx="32766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Boca </a:t>
            </a:r>
            <a:r>
              <a:rPr lang="sr-Latn-CS" dirty="0"/>
              <a:t>(Slikarski reljef), 1913</a:t>
            </a:r>
          </a:p>
          <a:p>
            <a:pPr>
              <a:spcBef>
                <a:spcPct val="20000"/>
              </a:spcBef>
            </a:pPr>
            <a:r>
              <a:rPr lang="sr-Latn-CS" sz="1200" dirty="0"/>
              <a:t>Drvo, metal, staklo, tapete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228600" y="898525"/>
            <a:ext cx="495300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2000" b="1" dirty="0">
                <a:latin typeface="Calibri" pitchFamily="34" charset="0"/>
              </a:rPr>
              <a:t>Tatljinov razvoj </a:t>
            </a:r>
            <a:r>
              <a:rPr lang="sr-Latn-CS" sz="2000" dirty="0">
                <a:latin typeface="Calibri" pitchFamily="34" charset="0"/>
              </a:rPr>
              <a:t>od prvih slikarskih reljefa do ugaonih i centralnih kontrareljefa odvijao se u pravcu prevaladavanja ambivalencija kubističkih kolaža i uspostavljanje nove formule, nove paradigme u okviru skulptorske tradicije</a:t>
            </a:r>
            <a:endParaRPr lang="en-US" sz="2000" dirty="0">
              <a:latin typeface="Calibri" pitchFamily="34" charset="0"/>
            </a:endParaRPr>
          </a:p>
          <a:p>
            <a:endParaRPr lang="sr-Latn-CS" sz="2000" b="1" dirty="0">
              <a:latin typeface="Calibri" pitchFamily="34" charset="0"/>
            </a:endParaRPr>
          </a:p>
          <a:p>
            <a:endParaRPr lang="sr-Latn-CS" sz="2000" b="1" dirty="0">
              <a:latin typeface="Calibri" pitchFamily="34" charset="0"/>
            </a:endParaRPr>
          </a:p>
          <a:p>
            <a:r>
              <a:rPr lang="sr-Latn-CS" sz="2000" b="1" dirty="0">
                <a:latin typeface="Calibri" pitchFamily="34" charset="0"/>
              </a:rPr>
              <a:t>KULTURA MATERIJALA</a:t>
            </a:r>
            <a:r>
              <a:rPr lang="sr-Latn-CS" sz="2000" dirty="0">
                <a:latin typeface="Calibri" pitchFamily="34" charset="0"/>
              </a:rPr>
              <a:t>– podrazumeva fakturna svojstva (materijala) kao jednu od glavnih komponenti/jezik materijala/ Maljevičev ‘slikarski realizam’/Tatljinov ‘realizam materijala</a:t>
            </a:r>
            <a:r>
              <a:rPr lang="sr-Latn-CS" dirty="0">
                <a:latin typeface="Calibri" pitchFamily="34" charset="0"/>
              </a:rPr>
              <a:t>’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8763" y="0"/>
            <a:ext cx="5075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4495800" y="152400"/>
            <a:ext cx="434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sz="2000" dirty="0" smtClean="0">
                <a:solidFill>
                  <a:schemeClr val="bg1"/>
                </a:solidFill>
                <a:latin typeface="Calibri" pitchFamily="34" charset="0"/>
              </a:rPr>
              <a:t>Tatljin,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Sintet</a:t>
            </a:r>
            <a:r>
              <a:rPr lang="sr-Latn-CS" sz="2000" dirty="0">
                <a:solidFill>
                  <a:schemeClr val="bg1"/>
                </a:solidFill>
                <a:latin typeface="Calibri" pitchFamily="34" charset="0"/>
              </a:rPr>
              <a:t>ičko-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stati</a:t>
            </a:r>
            <a:r>
              <a:rPr lang="sr-Latn-CS" sz="2000" dirty="0">
                <a:solidFill>
                  <a:schemeClr val="bg1"/>
                </a:solidFill>
                <a:latin typeface="Calibri" pitchFamily="34" charset="0"/>
              </a:rPr>
              <a:t>čko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kompozicija</a:t>
            </a:r>
            <a:endParaRPr lang="sr-Latn-CS" sz="2000" dirty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r>
              <a:rPr lang="sr-Latn-CS" sz="2000" dirty="0">
                <a:solidFill>
                  <a:schemeClr val="bg1"/>
                </a:solidFill>
                <a:latin typeface="Calibri" pitchFamily="34" charset="0"/>
              </a:rPr>
              <a:t>19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14-15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28600" y="1752600"/>
            <a:ext cx="3810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KLJUČNI KONCEPTUALNI POMAK odigrava se </a:t>
            </a:r>
            <a:r>
              <a:rPr lang="sr-Latn-CS" dirty="0" smtClean="0">
                <a:latin typeface="Calibri" pitchFamily="34" charset="0"/>
              </a:rPr>
              <a:t>na planu postupka ili radnog procesa </a:t>
            </a:r>
            <a:r>
              <a:rPr lang="sr-Latn-CS" dirty="0">
                <a:latin typeface="Calibri" pitchFamily="34" charset="0"/>
              </a:rPr>
              <a:t>i odnosi se na Tatljinov pristup materijalu:</a:t>
            </a:r>
            <a:r>
              <a:rPr lang="sr-Latn-CS" b="1" dirty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Tatljin svoj </a:t>
            </a:r>
            <a:r>
              <a:rPr lang="sr-Latn-CS" dirty="0">
                <a:latin typeface="Calibri" pitchFamily="34" charset="0"/>
              </a:rPr>
              <a:t>pristup temelji na postavci o neophodnosti uvažavanja i afirmacije integriteta i identiteta materijala, njegovih autonomnih svojstava, njegove fizičke supstancijalnosti</a:t>
            </a:r>
            <a:r>
              <a:rPr lang="sr-Latn-CS" dirty="0" smtClean="0">
                <a:latin typeface="Calibri" pitchFamily="34" charset="0"/>
              </a:rPr>
              <a:t>:</a:t>
            </a:r>
          </a:p>
          <a:p>
            <a:r>
              <a:rPr lang="sr-Latn-CS" dirty="0" smtClean="0">
                <a:latin typeface="Calibri" pitchFamily="34" charset="0"/>
              </a:rPr>
              <a:t>REALIZAM </a:t>
            </a:r>
            <a:r>
              <a:rPr lang="sr-Latn-CS" dirty="0">
                <a:latin typeface="Calibri" pitchFamily="34" charset="0"/>
              </a:rPr>
              <a:t>MATERIJALA/JEZIK MATERIJALA – da materijal govori sopstvenim autentičnim jezikom, jezikom vlastite prirode</a:t>
            </a:r>
          </a:p>
          <a:p>
            <a:endParaRPr lang="sr-Latn-CS" dirty="0">
              <a:latin typeface="Calibri" pitchFamily="34" charset="0"/>
            </a:endParaRP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Postupak /</a:t>
            </a:r>
          </a:p>
          <a:p>
            <a:r>
              <a:rPr lang="sr-Latn-CS" dirty="0">
                <a:latin typeface="Calibri" pitchFamily="34" charset="0"/>
              </a:rPr>
              <a:t>/ Realni materijali u realnom prostoru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rts.muohio.edu/faculty/benson/RussianConstructivism/49.Tatlin3rdIntStudyCo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34623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810000" y="0"/>
            <a:ext cx="5181600" cy="689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r-Latn-CS" sz="1700" b="1" dirty="0">
                <a:latin typeface="Calibri" pitchFamily="34" charset="0"/>
              </a:rPr>
              <a:t>Konstruktivizam</a:t>
            </a:r>
            <a:r>
              <a:rPr lang="sr-Latn-CS" sz="1700" dirty="0">
                <a:latin typeface="Calibri" pitchFamily="34" charset="0"/>
              </a:rPr>
              <a:t> – razvijan je u grupama koje su težile prevladavanju granica slikarstva i skulpture uvođenjem konstruktivnog metoda oblikovanja u industriju, dizajn i arhitekturi</a:t>
            </a:r>
          </a:p>
          <a:p>
            <a:endParaRPr lang="sr-Latn-CS" sz="1700" dirty="0">
              <a:latin typeface="Calibri" pitchFamily="34" charset="0"/>
            </a:endParaRPr>
          </a:p>
          <a:p>
            <a:r>
              <a:rPr lang="sr-Latn-CS" sz="1700" dirty="0">
                <a:latin typeface="Calibri" pitchFamily="34" charset="0"/>
              </a:rPr>
              <a:t>delo je strukturisano saglasno pravilima preciznog konstruisanja uglavnom utemeljenog u matematičkim proračunima ili saglasno procedurama konstruisanja ustanovljenim u arhitekturi, građevinskoj i mašinskoj </a:t>
            </a:r>
            <a:r>
              <a:rPr lang="sr-Latn-CS" sz="1700" dirty="0" smtClean="0">
                <a:latin typeface="Calibri" pitchFamily="34" charset="0"/>
              </a:rPr>
              <a:t>tehnici;</a:t>
            </a:r>
          </a:p>
          <a:p>
            <a:r>
              <a:rPr lang="sr-Latn-CS" sz="1700" dirty="0">
                <a:latin typeface="Calibri" pitchFamily="34" charset="0"/>
              </a:rPr>
              <a:t>r</a:t>
            </a:r>
            <a:r>
              <a:rPr lang="sr-Latn-CS" sz="1700" dirty="0" smtClean="0">
                <a:latin typeface="Calibri" pitchFamily="34" charset="0"/>
              </a:rPr>
              <a:t>eč je o umetnosti koja je karakteristično geometrizovana i apstraktna, u kojoj preciznost i matematički kvaliteti forme upućuju na inženjersko projektovanje i tehnologju kao što asociraju na progresivne društvene i naučne vrednosti.</a:t>
            </a:r>
            <a:endParaRPr lang="sr-Latn-CS" sz="1700" dirty="0">
              <a:latin typeface="Calibri" pitchFamily="34" charset="0"/>
            </a:endParaRPr>
          </a:p>
          <a:p>
            <a:endParaRPr lang="sr-Latn-CS" sz="1700" dirty="0">
              <a:latin typeface="Calibri" pitchFamily="34" charset="0"/>
            </a:endParaRPr>
          </a:p>
          <a:p>
            <a:r>
              <a:rPr lang="sr-Latn-CS" sz="1700" dirty="0">
                <a:latin typeface="Calibri" pitchFamily="34" charset="0"/>
              </a:rPr>
              <a:t>isticanje prednosti projektovanja funkcionalnih konstrukcija koje mogu biti korisne nastajućoj sovjetskoj državi</a:t>
            </a:r>
          </a:p>
          <a:p>
            <a:r>
              <a:rPr lang="sr-Latn-CS" sz="1700" dirty="0">
                <a:latin typeface="Calibri" pitchFamily="34" charset="0"/>
              </a:rPr>
              <a:t>upuštanje u produkciju predmeta neophodnih novoj Rusiji (karamika, odeća, posteri ili arhitektura</a:t>
            </a:r>
            <a:r>
              <a:rPr lang="sr-Latn-CS" sz="1700" dirty="0" smtClean="0">
                <a:latin typeface="Calibri" pitchFamily="34" charset="0"/>
              </a:rPr>
              <a:t>)</a:t>
            </a:r>
          </a:p>
          <a:p>
            <a:endParaRPr lang="sr-Latn-CS" sz="1700" dirty="0" smtClean="0">
              <a:latin typeface="Calibri" pitchFamily="34" charset="0"/>
            </a:endParaRPr>
          </a:p>
          <a:p>
            <a:r>
              <a:rPr lang="sr-Latn-CS" sz="1700" dirty="0" smtClean="0">
                <a:latin typeface="Calibri" pitchFamily="34" charset="0"/>
              </a:rPr>
              <a:t>Takođe, reč je pokretu u okviru kojeg je razvijana specifična teorijska praksa i pokret koji je bio u bliskoj vezi sa utopijskim idealima ruske revolucije iz 1917. godine.</a:t>
            </a:r>
            <a:endParaRPr lang="en-US" sz="17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-9525"/>
            <a:ext cx="42672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81000" y="152400"/>
            <a:ext cx="42893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dirty="0" smtClean="0"/>
              <a:t>Tatljin, Izbor </a:t>
            </a:r>
            <a:r>
              <a:rPr lang="sr-Latn-CS" dirty="0"/>
              <a:t>materijala: Slikarski reljef, 1914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228600" y="2057400"/>
            <a:ext cx="4572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/>
              <a:t>POSTUPAK GRAĐENJA FORME čuva svojstva konstitutivnih materijala; ne temelji se na tradicionalnim tehnikama modelovanja/oblikovanja jedinstvene, kompaktne mase, </a:t>
            </a:r>
            <a:r>
              <a:rPr lang="sr-Latn-CS" dirty="0" smtClean="0"/>
              <a:t>već </a:t>
            </a:r>
            <a:r>
              <a:rPr lang="sr-Latn-CS" dirty="0"/>
              <a:t>na spajanju odvojenih jedinica, fragmenata u celinu koja nije prethodno zadata u ikonografsko-tematskom smislu:</a:t>
            </a:r>
          </a:p>
          <a:p>
            <a:endParaRPr lang="sr-Latn-CS" dirty="0"/>
          </a:p>
          <a:p>
            <a:r>
              <a:rPr lang="sr-Latn-CS" dirty="0"/>
              <a:t>CELINA PROIZLAZI IZ UNUTRAŠNJE LOGIKE SAMOG POSTUPKA KOJI SLEDI IDEJU AFIRMACIJE PRIRODE MATERIJALA (NJEGOVIH FAKTURNIH I </a:t>
            </a:r>
            <a:r>
              <a:rPr lang="sr-Latn-CS" dirty="0" smtClean="0"/>
              <a:t>DR. </a:t>
            </a:r>
            <a:r>
              <a:rPr lang="sr-Latn-CS" dirty="0"/>
              <a:t>KVALITETA)</a:t>
            </a:r>
          </a:p>
          <a:p>
            <a:endParaRPr lang="sr-Latn-CS" dirty="0"/>
          </a:p>
          <a:p>
            <a:r>
              <a:rPr lang="sr-Latn-CS" sz="2000" dirty="0">
                <a:latin typeface="Calibri" pitchFamily="34" charset="0"/>
              </a:rPr>
              <a:t>Konstrukcija/konstruisanje / Montaža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598488"/>
            <a:ext cx="3505200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5486400" y="152400"/>
            <a:ext cx="2994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Tatljin, </a:t>
            </a:r>
            <a:r>
              <a:rPr lang="en-US" dirty="0" err="1" smtClean="0">
                <a:latin typeface="Calibri" pitchFamily="34" charset="0"/>
              </a:rPr>
              <a:t>Plavi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kontrareljef</a:t>
            </a:r>
            <a:r>
              <a:rPr lang="sr-Latn-CS" dirty="0">
                <a:latin typeface="Calibri" pitchFamily="34" charset="0"/>
              </a:rPr>
              <a:t>, 19</a:t>
            </a:r>
            <a:r>
              <a:rPr lang="en-US" dirty="0">
                <a:latin typeface="Calibri" pitchFamily="34" charset="0"/>
              </a:rPr>
              <a:t>14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31829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457200" y="152400"/>
            <a:ext cx="30083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Tatljin, </a:t>
            </a:r>
            <a:r>
              <a:rPr lang="en-US" dirty="0" err="1" smtClean="0">
                <a:latin typeface="Calibri" pitchFamily="34" charset="0"/>
              </a:rPr>
              <a:t>Slik</a:t>
            </a:r>
            <a:r>
              <a:rPr lang="sr-Latn-CS" dirty="0">
                <a:latin typeface="Calibri" pitchFamily="34" charset="0"/>
              </a:rPr>
              <a:t>arski </a:t>
            </a:r>
            <a:r>
              <a:rPr lang="en-US" dirty="0" err="1">
                <a:latin typeface="Calibri" pitchFamily="34" charset="0"/>
              </a:rPr>
              <a:t>reljef</a:t>
            </a:r>
            <a:r>
              <a:rPr lang="sr-Latn-CS" dirty="0">
                <a:latin typeface="Calibri" pitchFamily="34" charset="0"/>
              </a:rPr>
              <a:t>, 19</a:t>
            </a:r>
            <a:r>
              <a:rPr lang="en-US" dirty="0">
                <a:latin typeface="Calibri" pitchFamily="34" charset="0"/>
              </a:rPr>
              <a:t>13-14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4300" y="0"/>
            <a:ext cx="3949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676400" y="152400"/>
            <a:ext cx="33300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sz="2000" dirty="0" smtClean="0">
                <a:latin typeface="Calibri" pitchFamily="34" charset="0"/>
              </a:rPr>
              <a:t>Tatljin, </a:t>
            </a:r>
            <a:r>
              <a:rPr lang="en-US" sz="2000" dirty="0" err="1" smtClean="0">
                <a:latin typeface="Calibri" pitchFamily="34" charset="0"/>
              </a:rPr>
              <a:t>Slika</a:t>
            </a:r>
            <a:r>
              <a:rPr lang="sr-Latn-CS" sz="2000" dirty="0">
                <a:latin typeface="Calibri" pitchFamily="34" charset="0"/>
              </a:rPr>
              <a:t>rski </a:t>
            </a:r>
            <a:r>
              <a:rPr lang="en-US" sz="2000" dirty="0" err="1">
                <a:latin typeface="Calibri" pitchFamily="34" charset="0"/>
              </a:rPr>
              <a:t>reljef</a:t>
            </a:r>
            <a:r>
              <a:rPr lang="sr-Latn-CS" sz="2000" dirty="0">
                <a:latin typeface="Calibri" pitchFamily="34" charset="0"/>
              </a:rPr>
              <a:t>, 19</a:t>
            </a:r>
            <a:r>
              <a:rPr lang="en-US" sz="2000" dirty="0">
                <a:latin typeface="Calibri" pitchFamily="34" charset="0"/>
              </a:rPr>
              <a:t>13-14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228600" y="26670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latin typeface="Calibri" pitchFamily="34" charset="0"/>
              </a:rPr>
              <a:t>Slikarski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reljef</a:t>
            </a:r>
            <a:endParaRPr lang="en-U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Materijal / </a:t>
            </a:r>
            <a:r>
              <a:rPr lang="en-US" dirty="0">
                <a:latin typeface="Calibri" pitchFamily="34" charset="0"/>
              </a:rPr>
              <a:t>I</a:t>
            </a:r>
            <a:r>
              <a:rPr lang="sr-Latn-CS" dirty="0">
                <a:latin typeface="Calibri" pitchFamily="34" charset="0"/>
              </a:rPr>
              <a:t>zbor materijala</a:t>
            </a:r>
          </a:p>
          <a:p>
            <a:r>
              <a:rPr lang="sr-Latn-CS" dirty="0">
                <a:latin typeface="Calibri" pitchFamily="34" charset="0"/>
              </a:rPr>
              <a:t>Faktura/</a:t>
            </a:r>
          </a:p>
          <a:p>
            <a:r>
              <a:rPr lang="sr-Latn-CS" dirty="0">
                <a:latin typeface="Calibri" pitchFamily="34" charset="0"/>
              </a:rPr>
              <a:t>Kultura materijala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152400" y="4419600"/>
            <a:ext cx="457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/>
              <a:t>Tatljinove kompozicije zbog doslednog realizma materijala </a:t>
            </a:r>
            <a:r>
              <a:rPr lang="sr-Latn-CS" dirty="0" smtClean="0"/>
              <a:t>ne </a:t>
            </a:r>
            <a:r>
              <a:rPr lang="sr-Latn-CS" dirty="0"/>
              <a:t>predstavljaju niti asociraju na nešto drugo;</a:t>
            </a:r>
          </a:p>
          <a:p>
            <a:endParaRPr lang="sr-Latn-CS" dirty="0"/>
          </a:p>
          <a:p>
            <a:r>
              <a:rPr lang="sr-Latn-CS" dirty="0"/>
              <a:t>one su potpuno bespredmetne a istovremeno poseduju sopstvenu predmetnu realnost i konkretnost </a:t>
            </a:r>
            <a:r>
              <a:rPr lang="sr-Latn-CS" dirty="0" smtClean="0"/>
              <a:t>a to je ralnost i konkretnost materijala</a:t>
            </a:r>
            <a:endParaRPr lang="sr-Latn-C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9144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33400" y="152400"/>
            <a:ext cx="8077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CS" sz="1700" dirty="0" smtClean="0"/>
              <a:t>Tatljin, Izbor </a:t>
            </a:r>
            <a:r>
              <a:rPr lang="sr-Latn-CS" sz="1700" dirty="0"/>
              <a:t>materijala: Slikarski reljef, 1914, drvo, gips, katran, metal</a:t>
            </a:r>
            <a:r>
              <a:rPr lang="en-US" sz="1700" dirty="0">
                <a:latin typeface="Calibri" pitchFamily="34" charset="0"/>
              </a:rPr>
              <a:t>, 110 x 85 cm [</a:t>
            </a:r>
            <a:r>
              <a:rPr lang="sr-Latn-CS" sz="1700" dirty="0">
                <a:latin typeface="Calibri" pitchFamily="34" charset="0"/>
              </a:rPr>
              <a:t>rad nestao</a:t>
            </a:r>
            <a:r>
              <a:rPr lang="en-US" sz="1700" dirty="0">
                <a:latin typeface="Calibri" pitchFamily="34" charset="0"/>
              </a:rPr>
              <a:t>]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09625"/>
            <a:ext cx="8304213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76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 smtClean="0"/>
              <a:t>Tatljin, Izbor </a:t>
            </a:r>
            <a:r>
              <a:rPr lang="sr-Latn-CS" dirty="0"/>
              <a:t>materijala: Kontra-reljef, 1916</a:t>
            </a:r>
            <a:r>
              <a:rPr lang="sr-Latn-CS" dirty="0">
                <a:latin typeface="Calibri" pitchFamily="34" charset="0"/>
              </a:rPr>
              <a:t>, drvo</a:t>
            </a:r>
            <a:r>
              <a:rPr lang="en-US" dirty="0">
                <a:latin typeface="Calibri" pitchFamily="34" charset="0"/>
              </a:rPr>
              <a:t>, metal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100 х 64,5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Tretjakovska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galerija</a:t>
            </a:r>
            <a:r>
              <a:rPr lang="sr-Latn-RS" dirty="0" smtClean="0">
                <a:latin typeface="Calibri" pitchFamily="34" charset="0"/>
              </a:rPr>
              <a:t>, Moskva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2925" y="0"/>
            <a:ext cx="4791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914400" y="152400"/>
            <a:ext cx="327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Tatljin, </a:t>
            </a:r>
            <a:r>
              <a:rPr lang="en-US" dirty="0" err="1" smtClean="0">
                <a:latin typeface="Calibri" pitchFamily="34" charset="0"/>
              </a:rPr>
              <a:t>Centralni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kontrareljef</a:t>
            </a:r>
            <a:r>
              <a:rPr lang="sr-Latn-CS" dirty="0">
                <a:latin typeface="Calibri" pitchFamily="34" charset="0"/>
              </a:rPr>
              <a:t>, 19</a:t>
            </a:r>
            <a:r>
              <a:rPr lang="en-US" dirty="0">
                <a:latin typeface="Calibri" pitchFamily="34" charset="0"/>
              </a:rPr>
              <a:t>14-</a:t>
            </a:r>
            <a:r>
              <a:rPr lang="sr-Latn-CS" dirty="0">
                <a:latin typeface="Calibri" pitchFamily="34" charset="0"/>
              </a:rPr>
              <a:t>19</a:t>
            </a:r>
            <a:r>
              <a:rPr lang="en-US" dirty="0">
                <a:latin typeface="Calibri" pitchFamily="34" charset="0"/>
              </a:rPr>
              <a:t>15</a:t>
            </a:r>
            <a:endParaRPr lang="sr-Latn-CS" dirty="0">
              <a:latin typeface="Calibri" pitchFamily="34" charset="0"/>
            </a:endParaRP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304800" y="2895600"/>
            <a:ext cx="3810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sz="2000" dirty="0">
                <a:latin typeface="Calibri" pitchFamily="34" charset="0"/>
              </a:rPr>
              <a:t>Tatljinovi novi, izvorni, neestetski materijali sa njihovim autentičnim strukturnim, fakturnim, hromatskim i drugim kvalitetima isticali su u prvi plan MATERIJALNU, PREDMETNU, NEPREDSTAVLJAČKU dimenziju </a:t>
            </a:r>
          </a:p>
          <a:p>
            <a:endParaRPr lang="sr-Latn-CS" sz="2000" dirty="0">
              <a:latin typeface="Calibri" pitchFamily="34" charset="0"/>
            </a:endParaRPr>
          </a:p>
          <a:p>
            <a:r>
              <a:rPr lang="sr-Latn-CS" sz="2000" dirty="0">
                <a:latin typeface="Calibri" pitchFamily="34" charset="0"/>
              </a:rPr>
              <a:t>Rad nije više iluzija spoljašnje realnosti sveta već KONKRETAN PREDMET koji pokazuje svoju sopstvenu REALNOST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monoskop.org/images/1/16/0.10_The_Last_Futurist_Exhibition_of_Pictures_catalogu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0" y="6350"/>
            <a:ext cx="53975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6" descr="http://4.bp.blogspot.com/_Li_FSeq6ARE/TS0iSuMBZmI/AAAAAAAAAy4/drocaX659TM/s1600/0%252C10_exhibit_posterjp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268413"/>
            <a:ext cx="34385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htmlimg4.scribdassets.com/5t7unqsiww2hq8by/images/3-ef1a26c9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533400"/>
            <a:ext cx="399097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304800" y="228600"/>
            <a:ext cx="419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Fotografija postavke Tatljinovih </a:t>
            </a:r>
            <a:r>
              <a:rPr lang="sr-Latn-RS" i="1" dirty="0" smtClean="0">
                <a:latin typeface="Calibri" pitchFamily="34" charset="0"/>
              </a:rPr>
              <a:t>Kontrareljefa</a:t>
            </a:r>
            <a:r>
              <a:rPr lang="sr-Latn-RS" dirty="0" smtClean="0">
                <a:latin typeface="Calibri" pitchFamily="34" charset="0"/>
              </a:rPr>
              <a:t> i </a:t>
            </a:r>
            <a:r>
              <a:rPr lang="sr-Latn-RS" i="1" dirty="0" smtClean="0">
                <a:latin typeface="Calibri" pitchFamily="34" charset="0"/>
              </a:rPr>
              <a:t>K</a:t>
            </a:r>
            <a:r>
              <a:rPr lang="en-US" i="1" dirty="0" smtClean="0">
                <a:latin typeface="Calibri" pitchFamily="34" charset="0"/>
              </a:rPr>
              <a:t>o</a:t>
            </a:r>
            <a:r>
              <a:rPr lang="sr-Latn-RS" i="1" dirty="0" smtClean="0">
                <a:latin typeface="Calibri" pitchFamily="34" charset="0"/>
              </a:rPr>
              <a:t>ntrareljefa sa nogom stolice </a:t>
            </a:r>
            <a:r>
              <a:rPr lang="sr-Latn-RS" dirty="0" smtClean="0">
                <a:latin typeface="Calibri" pitchFamily="34" charset="0"/>
              </a:rPr>
              <a:t>na izložbi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0,10</a:t>
            </a:r>
            <a:r>
              <a:rPr lang="sr-Latn-CS" dirty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 1915</a:t>
            </a:r>
            <a:r>
              <a:rPr lang="en-US" dirty="0" smtClean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228600" y="3124200"/>
            <a:ext cx="4267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sz="1900" dirty="0">
                <a:latin typeface="Calibri" pitchFamily="34" charset="0"/>
                <a:cs typeface="Arial" charset="0"/>
              </a:rPr>
              <a:t>Konstruiše reljefne skulpture koristeći različite materijale poput lima, stakla, drveta i gipsa</a:t>
            </a:r>
          </a:p>
          <a:p>
            <a:endParaRPr lang="sr-Latn-CS" sz="1900" dirty="0">
              <a:latin typeface="Calibri" pitchFamily="34" charset="0"/>
              <a:cs typeface="Arial" charset="0"/>
            </a:endParaRPr>
          </a:p>
          <a:p>
            <a:r>
              <a:rPr lang="sr-Latn-CS" sz="1900" dirty="0">
                <a:latin typeface="Calibri" pitchFamily="34" charset="0"/>
                <a:cs typeface="Arial" charset="0"/>
              </a:rPr>
              <a:t>Kombinuje materijale putem pažljive konstrukcije,  STVARNI PROSTOR između materijala tretira kao ravnoprani elemenat = njihov međusobni odnos važan u estetskom smislu = MATERIJAL+(PROSTOR+ZID) = aktivni činioci plastičke artikulacije (integralni plastički elementi rada)</a:t>
            </a:r>
            <a:endParaRPr lang="en-US" sz="19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Izlozba 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304800"/>
            <a:ext cx="5265738" cy="616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228600" y="381000"/>
            <a:ext cx="29718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2000" dirty="0">
                <a:latin typeface="Calibri" pitchFamily="34" charset="0"/>
              </a:rPr>
              <a:t>(</a:t>
            </a:r>
            <a:r>
              <a:rPr lang="en-US" sz="2000" dirty="0" err="1">
                <a:latin typeface="Calibri" pitchFamily="34" charset="0"/>
              </a:rPr>
              <a:t>Slikarski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reljef</a:t>
            </a:r>
            <a:r>
              <a:rPr lang="sr-Latn-CS" sz="2000" dirty="0">
                <a:latin typeface="Calibri" pitchFamily="34" charset="0"/>
              </a:rPr>
              <a:t>)</a:t>
            </a:r>
            <a:endParaRPr lang="en-US" sz="2000" dirty="0">
              <a:latin typeface="Calibri" pitchFamily="34" charset="0"/>
            </a:endParaRPr>
          </a:p>
          <a:p>
            <a:r>
              <a:rPr lang="sr-Latn-CS" sz="2000" dirty="0">
                <a:latin typeface="Calibri" pitchFamily="34" charset="0"/>
              </a:rPr>
              <a:t>Materijal / </a:t>
            </a:r>
            <a:r>
              <a:rPr lang="en-US" sz="2000" dirty="0">
                <a:latin typeface="Calibri" pitchFamily="34" charset="0"/>
              </a:rPr>
              <a:t>I</a:t>
            </a:r>
            <a:r>
              <a:rPr lang="sr-Latn-CS" sz="2000" dirty="0">
                <a:latin typeface="Calibri" pitchFamily="34" charset="0"/>
              </a:rPr>
              <a:t>zbor materijala</a:t>
            </a:r>
          </a:p>
          <a:p>
            <a:r>
              <a:rPr lang="sr-Latn-CS" sz="2000" dirty="0">
                <a:latin typeface="Calibri" pitchFamily="34" charset="0"/>
              </a:rPr>
              <a:t>Faktura</a:t>
            </a:r>
          </a:p>
          <a:p>
            <a:r>
              <a:rPr lang="sr-Latn-CS" sz="2000" dirty="0">
                <a:latin typeface="Calibri" pitchFamily="34" charset="0"/>
              </a:rPr>
              <a:t>Kontra-reljef / Ugaoni kontra-reljef</a:t>
            </a:r>
          </a:p>
          <a:p>
            <a:r>
              <a:rPr lang="sr-Latn-CS" sz="2000" dirty="0">
                <a:latin typeface="Calibri" pitchFamily="34" charset="0"/>
              </a:rPr>
              <a:t>Kultura materijala</a:t>
            </a:r>
          </a:p>
          <a:p>
            <a:r>
              <a:rPr lang="sr-Latn-CS" sz="2000" dirty="0">
                <a:latin typeface="Calibri" pitchFamily="34" charset="0"/>
              </a:rPr>
              <a:t>Konstrukcija/konstruisanje / Postupak / Montaža</a:t>
            </a:r>
          </a:p>
          <a:p>
            <a:r>
              <a:rPr lang="sr-Latn-CS" sz="2000" dirty="0">
                <a:latin typeface="Calibri" pitchFamily="34" charset="0"/>
              </a:rPr>
              <a:t>Prostor / Realni materijali u realnom prostoru</a:t>
            </a:r>
            <a:endParaRPr lang="en-US" sz="2000" dirty="0">
              <a:latin typeface="Calibri" pitchFamily="34" charset="0"/>
            </a:endParaRPr>
          </a:p>
          <a:p>
            <a:endParaRPr lang="en-US" sz="2000" b="1" dirty="0">
              <a:latin typeface="Calibri" pitchFamily="34" charset="0"/>
            </a:endParaRPr>
          </a:p>
          <a:p>
            <a:r>
              <a:rPr lang="sr-Latn-CS" sz="2000" b="1" dirty="0">
                <a:latin typeface="Calibri" pitchFamily="34" charset="0"/>
              </a:rPr>
              <a:t>“Objavljujem nepoverenje oku” / “Stavljam oko pod kontrolu čula pipanja”</a:t>
            </a:r>
          </a:p>
          <a:p>
            <a:endParaRPr lang="sr-Latn-CS" sz="2000" b="1" dirty="0">
              <a:latin typeface="Calibri" pitchFamily="34" charset="0"/>
            </a:endParaRPr>
          </a:p>
          <a:p>
            <a:r>
              <a:rPr lang="sr-Latn-CS" sz="2000" dirty="0">
                <a:latin typeface="Calibri" pitchFamily="34" charset="0"/>
              </a:rPr>
              <a:t>(razlika u odnosu na Dišana koji </a:t>
            </a:r>
            <a:r>
              <a:rPr lang="sr-Latn-CS" sz="2000" dirty="0" smtClean="0">
                <a:latin typeface="Calibri" pitchFamily="34" charset="0"/>
              </a:rPr>
              <a:t>oko stavlja </a:t>
            </a:r>
            <a:r>
              <a:rPr lang="sr-Latn-CS" sz="2000" dirty="0">
                <a:latin typeface="Calibri" pitchFamily="34" charset="0"/>
              </a:rPr>
              <a:t>pod kontrolu intelekta)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leksandrodchenko.files.wordpress.com/2009/11/tmp12c.jpg?w=4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352800"/>
            <a:ext cx="220186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 descr="http://uploads0.wikipaintings.org/images/lyubov-popova/production-clothing-for-actor-no-5-in-fernand-crommelynck-s-play-the-magnanimous-cucko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9025" y="0"/>
            <a:ext cx="2974975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52400" y="152400"/>
            <a:ext cx="35814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r-Latn-CS" sz="2000" dirty="0">
                <a:latin typeface="Calibri" pitchFamily="34" charset="0"/>
              </a:rPr>
              <a:t>U svojoj suštini, konstruktivizam je bio prvi i glavni izraz duboko motivisanog ubeđenja da umetnik može da doprinese unapređenim fizičkim i intelektualnim potrebama celog društva ulazeći direktno u odnos sa mašinskom proizvodnjom, arhitektonskim inženjerstvom i grafičkim i fotografskim sredstvima komunikacije.</a:t>
            </a:r>
          </a:p>
          <a:p>
            <a:endParaRPr lang="sr-Latn-CS" sz="2000" dirty="0">
              <a:latin typeface="Calibri" pitchFamily="34" charset="0"/>
            </a:endParaRPr>
          </a:p>
          <a:p>
            <a:r>
              <a:rPr lang="sr-Latn-CS" sz="2000" dirty="0">
                <a:latin typeface="Calibri" pitchFamily="34" charset="0"/>
              </a:rPr>
              <a:t>CILJ: izlaženje u susret </a:t>
            </a:r>
            <a:r>
              <a:rPr lang="sr-Latn-CS" sz="2000" b="1" dirty="0">
                <a:latin typeface="Calibri" pitchFamily="34" charset="0"/>
              </a:rPr>
              <a:t>materijalnim potrebama </a:t>
            </a:r>
            <a:r>
              <a:rPr lang="sr-Latn-CS" sz="2000" dirty="0">
                <a:latin typeface="Calibri" pitchFamily="34" charset="0"/>
              </a:rPr>
              <a:t>revolucionarnog proleterijata, adekvatno izražavanje njegovih aspiracija, organizovanje i sistematizovanje osećanja proleterijata: ne politička umetnost, već </a:t>
            </a:r>
            <a:r>
              <a:rPr lang="sr-Latn-CS" sz="2000" dirty="0" smtClean="0">
                <a:latin typeface="Calibri" pitchFamily="34" charset="0"/>
              </a:rPr>
              <a:t>podruštvljavanje </a:t>
            </a:r>
            <a:r>
              <a:rPr lang="sr-Latn-CS" sz="2000" dirty="0">
                <a:latin typeface="Calibri" pitchFamily="34" charset="0"/>
              </a:rPr>
              <a:t>umetnosti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0" y="0"/>
            <a:ext cx="5238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152400" y="152400"/>
            <a:ext cx="36576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sz="2000" dirty="0" smtClean="0">
                <a:latin typeface="Calibri" pitchFamily="34" charset="0"/>
              </a:rPr>
              <a:t>Tatljin, </a:t>
            </a:r>
            <a:r>
              <a:rPr lang="en-US" sz="2000" i="1" dirty="0" err="1" smtClean="0">
                <a:latin typeface="Calibri" pitchFamily="34" charset="0"/>
              </a:rPr>
              <a:t>Ugaoni</a:t>
            </a:r>
            <a:r>
              <a:rPr lang="en-US" sz="2000" i="1" dirty="0" smtClean="0">
                <a:latin typeface="Calibri" pitchFamily="34" charset="0"/>
              </a:rPr>
              <a:t> </a:t>
            </a:r>
            <a:r>
              <a:rPr lang="en-US" sz="2000" i="1" dirty="0" err="1">
                <a:latin typeface="Calibri" pitchFamily="34" charset="0"/>
              </a:rPr>
              <a:t>kontra</a:t>
            </a:r>
            <a:r>
              <a:rPr lang="sr-Latn-CS" sz="2000" i="1" dirty="0">
                <a:latin typeface="Calibri" pitchFamily="34" charset="0"/>
              </a:rPr>
              <a:t>-</a:t>
            </a:r>
            <a:r>
              <a:rPr lang="en-US" sz="2000" i="1" dirty="0" err="1">
                <a:latin typeface="Calibri" pitchFamily="34" charset="0"/>
              </a:rPr>
              <a:t>reljefreljef</a:t>
            </a:r>
            <a:r>
              <a:rPr lang="sr-Latn-CS" sz="2000" dirty="0">
                <a:latin typeface="Calibri" pitchFamily="34" charset="0"/>
              </a:rPr>
              <a:t>, </a:t>
            </a:r>
            <a:r>
              <a:rPr lang="en-US" sz="2000" dirty="0">
                <a:latin typeface="Calibri" pitchFamily="34" charset="0"/>
              </a:rPr>
              <a:t>1</a:t>
            </a:r>
            <a:r>
              <a:rPr lang="sr-Latn-CS" sz="2000" dirty="0">
                <a:latin typeface="Calibri" pitchFamily="34" charset="0"/>
              </a:rPr>
              <a:t>91</a:t>
            </a:r>
            <a:r>
              <a:rPr lang="en-US" sz="2000" dirty="0">
                <a:latin typeface="Calibri" pitchFamily="34" charset="0"/>
              </a:rPr>
              <a:t>5</a:t>
            </a:r>
            <a:endParaRPr lang="sr-Latn-CS" sz="2000" dirty="0">
              <a:latin typeface="Calibri" pitchFamily="34" charset="0"/>
            </a:endParaRPr>
          </a:p>
          <a:p>
            <a:endParaRPr lang="sr-Latn-CS" sz="2000" dirty="0">
              <a:latin typeface="Calibri" pitchFamily="34" charset="0"/>
            </a:endParaRPr>
          </a:p>
          <a:p>
            <a:r>
              <a:rPr lang="sr-Latn-CS" sz="2000" dirty="0">
                <a:latin typeface="Calibri" pitchFamily="34" charset="0"/>
              </a:rPr>
              <a:t>Nikolaj Tarabukin, kasniji oštri kritičar neutilitarnog konstruktivizma, u ovo vreme je za Tatljina govorio kako Tatljin radi sa materijalima </a:t>
            </a:r>
            <a:r>
              <a:rPr lang="sr-Latn-CS" sz="2000" b="1" dirty="0">
                <a:latin typeface="Calibri" pitchFamily="34" charset="0"/>
              </a:rPr>
              <a:t>radi samih materijala</a:t>
            </a:r>
            <a:r>
              <a:rPr lang="sr-Latn-CS" sz="2000" dirty="0">
                <a:latin typeface="Calibri" pitchFamily="34" charset="0"/>
              </a:rPr>
              <a:t>, da on </a:t>
            </a:r>
            <a:r>
              <a:rPr lang="sr-Latn-CS" sz="2000" b="1" dirty="0">
                <a:latin typeface="Calibri" pitchFamily="34" charset="0"/>
              </a:rPr>
              <a:t>stvara “izvorno realni predmet”</a:t>
            </a:r>
            <a:r>
              <a:rPr lang="sr-Latn-CS" sz="2000" dirty="0">
                <a:latin typeface="Calibri" pitchFamily="34" charset="0"/>
              </a:rPr>
              <a:t> tj predmet koji “od početka do kraja umetnik </a:t>
            </a:r>
            <a:r>
              <a:rPr lang="sr-Latn-CS" sz="2000" b="1" dirty="0">
                <a:latin typeface="Calibri" pitchFamily="34" charset="0"/>
              </a:rPr>
              <a:t>konstruiše</a:t>
            </a:r>
            <a:r>
              <a:rPr lang="sr-Latn-CS" sz="2000" dirty="0">
                <a:latin typeface="Calibri" pitchFamily="34" charset="0"/>
              </a:rPr>
              <a:t> izvan projekcionih linija koje bi do njega mogle biti povučene od stvarnosti.”</a:t>
            </a:r>
          </a:p>
          <a:p>
            <a:endParaRPr lang="sr-Latn-CS" sz="2000" b="1" dirty="0">
              <a:latin typeface="Calibri" pitchFamily="34" charset="0"/>
            </a:endParaRPr>
          </a:p>
          <a:p>
            <a:r>
              <a:rPr lang="sr-Latn-CS" sz="2000" dirty="0">
                <a:latin typeface="Calibri" pitchFamily="34" charset="0"/>
              </a:rPr>
              <a:t>Po Tarabukinu u okviru težnji ka realizmu bio je logičan i nužan “prelaz slikara od plošnosti platna na kontrareljef” tj na rad sa izvornim i realnim materijalima.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0"/>
            <a:ext cx="4953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8838"/>
            <a:ext cx="4191000" cy="599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76200" y="115669"/>
            <a:ext cx="403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Tatljin, </a:t>
            </a:r>
            <a:r>
              <a:rPr lang="en-US" i="1" dirty="0" err="1" smtClean="0">
                <a:latin typeface="Calibri" pitchFamily="34" charset="0"/>
              </a:rPr>
              <a:t>Kontrareljef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sa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nogom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stolice</a:t>
            </a:r>
            <a:r>
              <a:rPr lang="sr-Latn-CS" dirty="0">
                <a:latin typeface="Calibri" pitchFamily="34" charset="0"/>
              </a:rPr>
              <a:t>, 19</a:t>
            </a:r>
            <a:r>
              <a:rPr lang="en-US" dirty="0">
                <a:latin typeface="Calibri" pitchFamily="34" charset="0"/>
              </a:rPr>
              <a:t>15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667000" y="2286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Tatljin, </a:t>
            </a:r>
            <a:r>
              <a:rPr lang="sr-Latn-RS" i="1" dirty="0" smtClean="0">
                <a:latin typeface="Calibri" pitchFamily="34" charset="0"/>
              </a:rPr>
              <a:t>Ugaoni kontrareljef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1915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379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85800"/>
            <a:ext cx="74660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yubov Popova Design for slogan 'Long Live the Dictatorship of the Proletariat' for the play 'Earth in Turmoil', by Sergei Tretiakov 1922-19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0788" y="0"/>
            <a:ext cx="4113212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295400" y="0"/>
            <a:ext cx="3733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 dirty="0" smtClean="0">
                <a:latin typeface="Calibri" pitchFamily="34" charset="0"/>
              </a:rPr>
              <a:t>L</a:t>
            </a:r>
            <a:r>
              <a:rPr lang="sr-Latn-RS" b="1" dirty="0" smtClean="0">
                <a:latin typeface="Calibri" pitchFamily="34" charset="0"/>
              </a:rPr>
              <a:t>j</a:t>
            </a:r>
            <a:r>
              <a:rPr lang="en-US" b="1" dirty="0" err="1" smtClean="0">
                <a:latin typeface="Calibri" pitchFamily="34" charset="0"/>
              </a:rPr>
              <a:t>ubov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Popova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grafičko rešenje s</a:t>
            </a:r>
            <a:r>
              <a:rPr lang="en-US" dirty="0" err="1" smtClean="0">
                <a:latin typeface="Calibri" pitchFamily="34" charset="0"/>
              </a:rPr>
              <a:t>logan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Živela diktatura proleterijata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za potrebe predstave </a:t>
            </a:r>
            <a:r>
              <a:rPr lang="sr-Latn-RS" i="1" dirty="0" smtClean="0">
                <a:latin typeface="Calibri" pitchFamily="34" charset="0"/>
              </a:rPr>
              <a:t>Zemlja u previranju</a:t>
            </a:r>
            <a:r>
              <a:rPr lang="en-US" dirty="0" smtClean="0">
                <a:latin typeface="Calibri" pitchFamily="34" charset="0"/>
              </a:rPr>
              <a:t> Serge</a:t>
            </a:r>
            <a:r>
              <a:rPr lang="sr-Latn-RS" dirty="0" smtClean="0">
                <a:latin typeface="Calibri" pitchFamily="34" charset="0"/>
              </a:rPr>
              <a:t>ja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Tret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err="1" smtClean="0">
                <a:latin typeface="Calibri" pitchFamily="34" charset="0"/>
              </a:rPr>
              <a:t>akov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1922–3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19250"/>
            <a:ext cx="3532188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3886200" y="4267200"/>
            <a:ext cx="50292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sr-Latn-CS" dirty="0">
                <a:cs typeface="Arial" charset="0"/>
              </a:rPr>
              <a:t>zainteresovanost za trenutnu primenu u stvaranju nove civilizacije u SSSR-u - umetnost postaje pogonsko gorivo </a:t>
            </a:r>
            <a:r>
              <a:rPr lang="sr-Latn-CS" b="1" dirty="0">
                <a:cs typeface="Arial" charset="0"/>
              </a:rPr>
              <a:t>propagandne mašinerije - </a:t>
            </a:r>
            <a:r>
              <a:rPr lang="sr-Latn-CS" dirty="0">
                <a:cs typeface="Arial" charset="0"/>
              </a:rPr>
              <a:t>novi svet je bio rođen i konstruktivisti su verovali da umetnik, ili, još bolje, </a:t>
            </a:r>
            <a:r>
              <a:rPr lang="sr-Latn-CS" u="sng" dirty="0">
                <a:cs typeface="Arial" charset="0"/>
              </a:rPr>
              <a:t>kreativni projektant/konstruktor </a:t>
            </a:r>
            <a:r>
              <a:rPr lang="sr-Latn-CS" dirty="0">
                <a:cs typeface="Arial" charset="0"/>
              </a:rPr>
              <a:t>treba da zauzme mesto pored naučnika i inženjera</a:t>
            </a:r>
            <a:endParaRPr lang="sr-Latn-CS" b="1" dirty="0">
              <a:cs typeface="Arial" charset="0"/>
            </a:endParaRP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3581400" y="3429000"/>
            <a:ext cx="23994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Rodčenko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radnički klub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yubov Popova. Photograph of design for the staging from ‘Earth in Turmoil’ the V. Meyerhold State Theatre. &#10;1923. RGAL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4914900" cy="40957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5105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L</a:t>
            </a:r>
            <a:r>
              <a:rPr lang="sr-Latn-RS" dirty="0" smtClean="0"/>
              <a:t>ju</a:t>
            </a:r>
            <a:r>
              <a:rPr lang="en-US" dirty="0" err="1" smtClean="0"/>
              <a:t>bov</a:t>
            </a:r>
            <a:r>
              <a:rPr lang="en-US" dirty="0" smtClean="0"/>
              <a:t> </a:t>
            </a:r>
            <a:r>
              <a:rPr lang="en-US" dirty="0" err="1" smtClean="0"/>
              <a:t>Popova</a:t>
            </a:r>
            <a:r>
              <a:rPr lang="sr-Latn-RS" dirty="0" smtClean="0"/>
              <a:t>, scenografija predstavu </a:t>
            </a:r>
            <a:r>
              <a:rPr lang="sr-Latn-RS" i="1" dirty="0" smtClean="0"/>
              <a:t>Zemlja u previranju </a:t>
            </a:r>
            <a:r>
              <a:rPr lang="sr-Latn-RS" dirty="0" smtClean="0"/>
              <a:t>postavljenu u Mejerholjdovom teatru</a:t>
            </a:r>
            <a:r>
              <a:rPr lang="sr-Latn-RS" i="1" dirty="0" smtClean="0"/>
              <a:t>, </a:t>
            </a:r>
            <a:r>
              <a:rPr lang="en-US" dirty="0" smtClean="0"/>
              <a:t>1923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410200" y="609600"/>
            <a:ext cx="3581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dirty="0" smtClean="0"/>
              <a:t>Ruski konstruktivizam predstavlja novi način angažovanja u kreativnim aktivnostima unutar novog (post)revolucionarnog društva.</a:t>
            </a:r>
          </a:p>
          <a:p>
            <a:r>
              <a:rPr lang="sr-Latn-CS" dirty="0" smtClean="0"/>
              <a:t>Konstruktivisti su  svoje predrevolucionarne eksperimente stavili u službu ‘konstruisanja’ komunističke utopije odnosno ‘napustili’ umetnost shvaćenu kao aktivnost stvaranja estetskih predmeta da bi učestvovali u stvaranju objekata za novo okruženje i ovo razlikuje unekoliko sovjetski konstruktivizam od internacionalnog.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1550" y="0"/>
            <a:ext cx="5632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28600" y="614363"/>
            <a:ext cx="29718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r-Latn-CS" sz="2200">
                <a:latin typeface="Calibri" pitchFamily="34" charset="0"/>
              </a:rPr>
              <a:t>“svi novi pristupi umetnosti nastaju iz tehnologije i inženjerskog pristupa i kreću se ka organizaciji i konstrukciji” a “prava konstrukcija je utilitarna nužnost”</a:t>
            </a:r>
          </a:p>
          <a:p>
            <a:endParaRPr lang="sr-Latn-CS" sz="2200">
              <a:latin typeface="Calibri" pitchFamily="34" charset="0"/>
            </a:endParaRPr>
          </a:p>
          <a:p>
            <a:r>
              <a:rPr lang="sr-Latn-CS" sz="2200">
                <a:latin typeface="Calibri" pitchFamily="34" charset="0"/>
              </a:rPr>
              <a:t>“naučni komunizam je izgrađen na teoriji istorijskog materijalizma” te konstruktivisti nameravaju da dostignu “komunistički izraz materijalnih struktura”</a:t>
            </a:r>
            <a:endParaRPr lang="en-US" sz="22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0"/>
            <a:ext cx="5486400" cy="4021138"/>
          </a:xfrm>
          <a:prstGeom prst="rect">
            <a:avLst/>
          </a:prstGeom>
          <a:noFill/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28600" y="152400"/>
            <a:ext cx="32004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sr-Latn-RS" dirty="0" smtClean="0"/>
              <a:t>R</a:t>
            </a:r>
            <a:r>
              <a:rPr lang="en-US" dirty="0" err="1" smtClean="0"/>
              <a:t>od</a:t>
            </a:r>
            <a:r>
              <a:rPr lang="sr-Latn-RS" dirty="0" smtClean="0"/>
              <a:t>č</a:t>
            </a:r>
            <a:r>
              <a:rPr lang="en-US" dirty="0" err="1" smtClean="0"/>
              <a:t>enko</a:t>
            </a:r>
            <a:r>
              <a:rPr lang="en-US" dirty="0" smtClean="0"/>
              <a:t>,</a:t>
            </a:r>
            <a:r>
              <a:rPr lang="sr-Latn-RS" dirty="0" smtClean="0"/>
              <a:t> Šuhovljev radijski toranj</a:t>
            </a:r>
            <a:r>
              <a:rPr lang="en-US" dirty="0" smtClean="0"/>
              <a:t>,</a:t>
            </a:r>
            <a:r>
              <a:rPr lang="sr-Latn-RS" dirty="0" smtClean="0"/>
              <a:t> fotografija</a:t>
            </a:r>
            <a:r>
              <a:rPr lang="en-US" dirty="0" smtClean="0"/>
              <a:t> 1919</a:t>
            </a:r>
            <a:r>
              <a:rPr lang="sr-Latn-RS" dirty="0" smtClean="0"/>
              <a:t>-1920</a:t>
            </a:r>
            <a:endParaRPr lang="sr-Latn-CS" dirty="0"/>
          </a:p>
          <a:p>
            <a:pPr algn="r"/>
            <a:endParaRPr lang="sr-Latn-CS" dirty="0"/>
          </a:p>
          <a:p>
            <a:pPr algn="r"/>
            <a:endParaRPr lang="sr-Latn-CS" dirty="0"/>
          </a:p>
          <a:p>
            <a:pPr algn="r"/>
            <a:endParaRPr lang="sr-Latn-CS" dirty="0"/>
          </a:p>
          <a:p>
            <a:pPr algn="r"/>
            <a:endParaRPr lang="sr-Latn-CS" dirty="0"/>
          </a:p>
          <a:p>
            <a:pPr algn="r"/>
            <a:endParaRPr lang="sr-Latn-CS" dirty="0"/>
          </a:p>
          <a:p>
            <a:pPr algn="r"/>
            <a:endParaRPr lang="sr-Latn-CS" dirty="0"/>
          </a:p>
          <a:p>
            <a:r>
              <a:rPr lang="sr-Latn-CS" b="1" dirty="0"/>
              <a:t>Konstruktivisti su verovali da suštinski uslovi mašine i svesti čoveka neizbežno stvaraju estetiku sa kojom reflektuju svoje vreme</a:t>
            </a:r>
            <a:r>
              <a:rPr lang="sr-Latn-CS" dirty="0"/>
              <a:t>.</a:t>
            </a:r>
            <a:r>
              <a:rPr lang="en-US" dirty="0"/>
              <a:t> 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28600" y="4141788"/>
            <a:ext cx="87630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r-Latn-CS"/>
              <a:t>Tri principa koje su konstruktivistički teoretičari izdvojili u dijalektičnom procesu stvaranja:</a:t>
            </a:r>
          </a:p>
          <a:p>
            <a:r>
              <a:rPr lang="sr-Latn-CS" u="sng"/>
              <a:t>tektonika</a:t>
            </a:r>
            <a:r>
              <a:rPr lang="sr-Latn-CS"/>
              <a:t> – funkcionalno, društveno i politički primerena upotreba industrijskih materijala;</a:t>
            </a:r>
          </a:p>
          <a:p>
            <a:r>
              <a:rPr lang="sr-Latn-CS" u="sng"/>
              <a:t>konstrukcija</a:t>
            </a:r>
            <a:r>
              <a:rPr lang="sr-Latn-CS"/>
              <a:t> - organizacija ovih materijala u pravcu realizovanja postavljenog cilja/svrhe</a:t>
            </a:r>
          </a:p>
          <a:p>
            <a:r>
              <a:rPr lang="sr-Latn-CS"/>
              <a:t> i </a:t>
            </a:r>
            <a:r>
              <a:rPr lang="sr-Latn-CS" u="sng"/>
              <a:t>faktura</a:t>
            </a:r>
            <a:r>
              <a:rPr lang="sr-Latn-CS"/>
              <a:t> - realizacija prirodnih sklonosti samih materijala, njihovi specifični uslovi tokom proizvodnje, njihova transformacija, svesno rukovanje i manipulacija izabranim materijalima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nde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458200" cy="506263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" y="54102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J</a:t>
            </a:r>
            <a:r>
              <a:rPr lang="sr-Latn-RS" dirty="0" smtClean="0"/>
              <a:t>edna od radionica u </a:t>
            </a:r>
            <a:r>
              <a:rPr lang="sr-Latn-RS" b="1" dirty="0" smtClean="0"/>
              <a:t>Višoj umetničko-tehničkoj radionici </a:t>
            </a:r>
            <a:r>
              <a:rPr lang="sr-Latn-RS" dirty="0" smtClean="0"/>
              <a:t>(</a:t>
            </a:r>
            <a:r>
              <a:rPr lang="en-US" dirty="0" err="1" smtClean="0"/>
              <a:t>Vkhutemas</a:t>
            </a:r>
            <a:r>
              <a:rPr lang="sr-Latn-RS" dirty="0" smtClean="0"/>
              <a:t> zapravo državne umetničke i tehničke škole osnovane u Moskvi 1920. godine na kojoj su predavali Ljubov Popova, Rodčenko, Ivan Kljun, Nadežda Udaltsova; Vkhutemas je 1926. reorganizovan i menja svoj naziv u </a:t>
            </a:r>
            <a:r>
              <a:rPr lang="sr-Latn-RS" b="1" dirty="0" smtClean="0"/>
              <a:t>Viši umetničko-tehnički institut </a:t>
            </a:r>
            <a:r>
              <a:rPr lang="sr-Latn-RS" dirty="0" smtClean="0"/>
              <a:t>(</a:t>
            </a:r>
            <a:r>
              <a:rPr lang="en-US" dirty="0" err="1" smtClean="0"/>
              <a:t>Vkhutein</a:t>
            </a:r>
            <a:r>
              <a:rPr lang="sr-Latn-RS" dirty="0" smtClean="0"/>
              <a:t>))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6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5878" y="0"/>
            <a:ext cx="5528122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152400"/>
            <a:ext cx="274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3352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CS" b="1" dirty="0" smtClean="0"/>
              <a:t>metod i materijali</a:t>
            </a:r>
            <a:endParaRPr lang="sr-Latn-CS" dirty="0" smtClean="0">
              <a:cs typeface="Arial" charset="0"/>
            </a:endParaRPr>
          </a:p>
          <a:p>
            <a:r>
              <a:rPr lang="sr-Latn-CS" dirty="0" smtClean="0">
                <a:cs typeface="Arial" charset="0"/>
              </a:rPr>
              <a:t>Umetnici koriste najrazličitije materijale (tako da izgleda kao da je sve moguće):</a:t>
            </a:r>
            <a:r>
              <a:rPr lang="en-US" dirty="0" smtClean="0">
                <a:cs typeface="Arial" charset="0"/>
              </a:rPr>
              <a:t> </a:t>
            </a:r>
            <a:r>
              <a:rPr lang="sr-Latn-CS" dirty="0" smtClean="0">
                <a:cs typeface="Arial" charset="0"/>
              </a:rPr>
              <a:t>drvo, celuliod, najlon, pleksiglas, lim, karton i ranu plastiku, aluminijum, elektronske komponente, galvanizirani hrom i primenom različitih konstruktorskih metoda od lepljenja do zavarivanja od ovih materijala stvaraju ‘konstrukcije’ odnosno objekte za potrebe novog društva, za novo okruženje;</a:t>
            </a:r>
            <a:endParaRPr lang="sr-Latn-CS" dirty="0"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5715000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A</a:t>
            </a:r>
            <a:r>
              <a:rPr lang="en-US" dirty="0" smtClean="0"/>
              <a:t>le</a:t>
            </a:r>
            <a:r>
              <a:rPr lang="sr-Latn-RS" dirty="0" smtClean="0"/>
              <a:t>ks</a:t>
            </a:r>
            <a:r>
              <a:rPr lang="en-US" dirty="0" smtClean="0"/>
              <a:t>and</a:t>
            </a:r>
            <a:r>
              <a:rPr lang="sr-Latn-RS" dirty="0" smtClean="0"/>
              <a:t>a</a:t>
            </a:r>
            <a:r>
              <a:rPr lang="en-US" dirty="0" smtClean="0"/>
              <a:t>r Rod</a:t>
            </a:r>
            <a:r>
              <a:rPr lang="sr-Latn-RS" dirty="0" smtClean="0"/>
              <a:t>č</a:t>
            </a:r>
            <a:r>
              <a:rPr lang="en-US" dirty="0" err="1" smtClean="0"/>
              <a:t>enko</a:t>
            </a:r>
            <a:r>
              <a:rPr lang="sr-Latn-RS" dirty="0" smtClean="0"/>
              <a:t>,</a:t>
            </a:r>
            <a:r>
              <a:rPr lang="en-US" dirty="0" smtClean="0"/>
              <a:t> </a:t>
            </a:r>
            <a:r>
              <a:rPr lang="sr-Latn-RS" i="1" dirty="0" smtClean="0"/>
              <a:t>Prostorna konstrukcija </a:t>
            </a:r>
            <a:r>
              <a:rPr lang="en-US" i="1" dirty="0" smtClean="0"/>
              <a:t>No 5</a:t>
            </a:r>
            <a:r>
              <a:rPr lang="en-US" dirty="0" smtClean="0"/>
              <a:t> (1918, </a:t>
            </a:r>
            <a:r>
              <a:rPr lang="sr-Latn-RS" dirty="0" smtClean="0"/>
              <a:t>rekonstrukcija iz</a:t>
            </a:r>
            <a:r>
              <a:rPr lang="en-US" dirty="0" smtClean="0"/>
              <a:t> 1982)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1945</Words>
  <Application>Microsoft Office PowerPoint</Application>
  <PresentationFormat>On-screen Show (4:3)</PresentationFormat>
  <Paragraphs>148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Konstruktivizam (“danas se slavi više zbog onog što nije stvorio, nego zbog onoga što jeste” John Bolt)  (1913/1915) 1921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GAN, KONSTUKTIVIZAM, 1922.</vt:lpstr>
      <vt:lpstr>Slide 13</vt:lpstr>
      <vt:lpstr>neutilitarni konstruktivizam/’protokonstruktivizam’ (1913/1915)</vt:lpstr>
      <vt:lpstr>Slide 15</vt:lpstr>
      <vt:lpstr>neutilitarni konstruktivizam/vladimir tatljin (1885 –1953)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Konstruktivizam (“danas se slavi više zbog onog što nije stvorio, nego zbog onoga što jeste” John Bolt)</dc:title>
  <dc:creator>User</dc:creator>
  <cp:lastModifiedBy>User</cp:lastModifiedBy>
  <cp:revision>44</cp:revision>
  <dcterms:created xsi:type="dcterms:W3CDTF">2020-04-27T15:37:11Z</dcterms:created>
  <dcterms:modified xsi:type="dcterms:W3CDTF">2020-04-28T11:13:40Z</dcterms:modified>
</cp:coreProperties>
</file>