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1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68C3C-F48D-4988-9E2D-16437D1647DE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8F2C6-1C66-46E8-9199-383B1749D8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23124-1FB8-48DE-9292-E685E58C77BD}" type="slidenum">
              <a:rPr lang="en-US"/>
              <a:pPr/>
              <a:t>5</a:t>
            </a:fld>
            <a:endParaRPr lang="en-US"/>
          </a:p>
        </p:txBody>
      </p:sp>
      <p:sp>
        <p:nvSpPr>
          <p:cNvPr id="3891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38916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5B83B2C-5CD1-4905-8268-7342F2D7B7B7}" type="slidenum">
              <a:rPr lang="en-GB" sz="1200"/>
              <a:pPr algn="r"/>
              <a:t>5</a:t>
            </a:fld>
            <a:endParaRPr lang="en-GB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7E460E-CDF7-4906-A79F-8DC7CEB13AA5}" type="slidenum">
              <a:rPr lang="en-US"/>
              <a:pPr/>
              <a:t>9</a:t>
            </a:fld>
            <a:endParaRPr lang="en-US"/>
          </a:p>
        </p:txBody>
      </p:sp>
      <p:sp>
        <p:nvSpPr>
          <p:cNvPr id="4505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4506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DB5624C-4277-4F15-9999-D417AF5C0739}" type="slidenum">
              <a:rPr lang="en-GB" sz="1200"/>
              <a:pPr algn="r"/>
              <a:t>9</a:t>
            </a:fld>
            <a:endParaRPr lang="en-GB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0AFDA-D5C3-4444-81C8-680297A670F1}" type="slidenum">
              <a:rPr lang="en-US"/>
              <a:pPr/>
              <a:t>40</a:t>
            </a:fld>
            <a:endParaRPr lang="en-US"/>
          </a:p>
        </p:txBody>
      </p:sp>
      <p:sp>
        <p:nvSpPr>
          <p:cNvPr id="8601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 b="1"/>
          </a:p>
        </p:txBody>
      </p:sp>
      <p:sp>
        <p:nvSpPr>
          <p:cNvPr id="8602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CFB5500-8916-470F-B063-BAE5A052CF3F}" type="slidenum">
              <a:rPr lang="en-GB" sz="1200"/>
              <a:pPr algn="r"/>
              <a:t>40</a:t>
            </a:fld>
            <a:endParaRPr lang="en-GB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B8133A-8E44-4053-B9E0-A21FEA562584}" type="slidenum">
              <a:rPr lang="en-US"/>
              <a:pPr/>
              <a:t>43</a:t>
            </a:fld>
            <a:endParaRPr lang="en-US"/>
          </a:p>
        </p:txBody>
      </p:sp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l-PL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7193CE2-5625-417C-9D3C-A19CB2093D90}" type="slidenum">
              <a:rPr lang="en-GB" sz="1200"/>
              <a:pPr algn="r"/>
              <a:t>43</a:t>
            </a:fld>
            <a:endParaRPr lang="en-GB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7B0C8-9A3F-40F6-85AE-F334E5F98399}" type="slidenum">
              <a:rPr lang="en-US"/>
              <a:pPr/>
              <a:t>45</a:t>
            </a:fld>
            <a:endParaRPr lang="en-US"/>
          </a:p>
        </p:txBody>
      </p:sp>
      <p:sp>
        <p:nvSpPr>
          <p:cNvPr id="9523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95236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BCD7ED4-92FB-45DE-B976-91C0D8B70584}" type="slidenum">
              <a:rPr lang="en-GB" sz="1200"/>
              <a:pPr algn="r"/>
              <a:t>45</a:t>
            </a:fld>
            <a:endParaRPr lang="en-GB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1B05-1FA9-41DE-B224-92F5F0663EE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C591-2B9F-48E1-8CD8-3E3B7D6A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1B05-1FA9-41DE-B224-92F5F0663EE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C591-2B9F-48E1-8CD8-3E3B7D6A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1B05-1FA9-41DE-B224-92F5F0663EE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C591-2B9F-48E1-8CD8-3E3B7D6A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1B05-1FA9-41DE-B224-92F5F0663EE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C591-2B9F-48E1-8CD8-3E3B7D6A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1B05-1FA9-41DE-B224-92F5F0663EE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C591-2B9F-48E1-8CD8-3E3B7D6A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1B05-1FA9-41DE-B224-92F5F0663EE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C591-2B9F-48E1-8CD8-3E3B7D6A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1B05-1FA9-41DE-B224-92F5F0663EE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C591-2B9F-48E1-8CD8-3E3B7D6A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1B05-1FA9-41DE-B224-92F5F0663EE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C591-2B9F-48E1-8CD8-3E3B7D6A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1B05-1FA9-41DE-B224-92F5F0663EE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C591-2B9F-48E1-8CD8-3E3B7D6A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1B05-1FA9-41DE-B224-92F5F0663EE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C591-2B9F-48E1-8CD8-3E3B7D6A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1B05-1FA9-41DE-B224-92F5F0663EE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C591-2B9F-48E1-8CD8-3E3B7D6A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61B05-1FA9-41DE-B224-92F5F0663EE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DC591-2B9F-48E1-8CD8-3E3B7D6AAE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ma.org/documents/moma_catalogue_328_300063008.pdf" TargetMode="External"/><Relationship Id="rId2" Type="http://schemas.openxmlformats.org/officeDocument/2006/relationships/hyperlink" Target="https://museum.wales/art/online/?action=show_item&amp;item=65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ggenheim.org/artwork/3493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ggenheim.org/artwork/2598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moma.org/collection/works/80380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virtual.rusmuseumvrm.ru/benois_wing/pano.php?onstart=loadpano(hotspots/75_2.xml)" TargetMode="External"/><Relationship Id="rId2" Type="http://schemas.openxmlformats.org/officeDocument/2006/relationships/hyperlink" Target="http://virtual.rusmuseumvrm.ru/benois_wing/pano.php?onstart=loadpano(hotspots/74.xml);st_pos(-238);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virtual.rusmuseumvrm.ru/benois_wing/pano.php?onstart=loadpano(hotspots/75_1.xml);st_pos(-105);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Latn-CS" sz="3600" dirty="0" smtClean="0"/>
              <a:t>kubizam i futurizam : lučizam i kubofuturizam (1912-1915)_nastavak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err="1" smtClean="0"/>
              <a:t>Literatura</a:t>
            </a:r>
            <a:r>
              <a:rPr lang="sr-Latn-RS" dirty="0" smtClean="0"/>
              <a:t>:</a:t>
            </a:r>
          </a:p>
          <a:p>
            <a:r>
              <a:rPr lang="sr-Latn-RS" dirty="0" smtClean="0"/>
              <a:t>S. Mijušković, </a:t>
            </a:r>
            <a:r>
              <a:rPr lang="sr-Latn-RS" i="1" dirty="0" smtClean="0"/>
              <a:t>Od samodovoljnosti do smrti slikarstva</a:t>
            </a:r>
            <a:r>
              <a:rPr lang="sr-Latn-RS" dirty="0" smtClean="0"/>
              <a:t>, Beograd 1998, 73-111;</a:t>
            </a:r>
          </a:p>
          <a:p>
            <a:r>
              <a:rPr lang="sr-Latn-RS" dirty="0" smtClean="0"/>
              <a:t>S. Mijušković (prir), </a:t>
            </a:r>
            <a:r>
              <a:rPr lang="sr-Latn-RS" i="1" dirty="0" smtClean="0"/>
              <a:t>Dokumenti za razumevanje ruske avangarde</a:t>
            </a:r>
            <a:r>
              <a:rPr lang="sr-Latn-RS" dirty="0" smtClean="0"/>
              <a:t>, Beograd 2003, 77-95;</a:t>
            </a:r>
          </a:p>
          <a:p>
            <a:r>
              <a:rPr lang="sr-Latn-RS" dirty="0" smtClean="0"/>
              <a:t>K. Grej, </a:t>
            </a:r>
            <a:r>
              <a:rPr lang="sr-Latn-RS" i="1" dirty="0" smtClean="0"/>
              <a:t>Ruski umetnički eksperiment</a:t>
            </a:r>
            <a:r>
              <a:rPr lang="sr-Latn-RS" dirty="0" smtClean="0"/>
              <a:t>, Beograd 1978, 131-155 (uz oprez </a:t>
            </a:r>
            <a:r>
              <a:rPr lang="sr-Latn-RS" smtClean="0"/>
              <a:t>zbog datovanja pojedinih </a:t>
            </a:r>
            <a:r>
              <a:rPr lang="sr-Latn-RS" dirty="0" smtClean="0"/>
              <a:t>slika)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cultura.culturamix.com/blog/wp-content/gallery/nadezhda-udaltsova/nadezhda-udaltsova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143000"/>
            <a:ext cx="43910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Rectangle 2"/>
          <p:cNvSpPr>
            <a:spLocks noChangeArrowheads="1"/>
          </p:cNvSpPr>
          <p:nvPr/>
        </p:nvSpPr>
        <p:spPr bwMode="auto">
          <a:xfrm>
            <a:off x="5029200" y="152400"/>
            <a:ext cx="396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sz="1600" dirty="0" smtClean="0">
                <a:latin typeface="Calibri" pitchFamily="34" charset="0"/>
              </a:rPr>
              <a:t>Ljubov Popova</a:t>
            </a:r>
            <a:r>
              <a:rPr lang="sr-Latn-CS" sz="1600" dirty="0">
                <a:latin typeface="Calibri" pitchFamily="34" charset="0"/>
              </a:rPr>
              <a:t>, </a:t>
            </a:r>
            <a:r>
              <a:rPr lang="sr-Latn-CS" sz="1600" dirty="0" smtClean="0">
                <a:latin typeface="Calibri" pitchFamily="34" charset="0"/>
              </a:rPr>
              <a:t>Kompozicija sa figurama</a:t>
            </a:r>
            <a:r>
              <a:rPr lang="sr-Latn-CS" sz="1600" b="1" dirty="0" smtClean="0">
                <a:latin typeface="Calibri" pitchFamily="34" charset="0"/>
              </a:rPr>
              <a:t>, </a:t>
            </a:r>
            <a:r>
              <a:rPr lang="en-US" sz="1600" dirty="0" smtClean="0">
                <a:latin typeface="Calibri" pitchFamily="34" charset="0"/>
              </a:rPr>
              <a:t>1913</a:t>
            </a:r>
            <a:r>
              <a:rPr lang="sr-Latn-RS" sz="1600" dirty="0" smtClean="0">
                <a:latin typeface="Calibri" pitchFamily="34" charset="0"/>
              </a:rPr>
              <a:t>,</a:t>
            </a:r>
            <a:r>
              <a:rPr lang="sr-Latn-RS" sz="1600" dirty="0" smtClean="0">
                <a:latin typeface="Calibri" pitchFamily="34" charset="0"/>
                <a:cs typeface="Arial" charset="0"/>
              </a:rPr>
              <a:t> ulje na platnu</a:t>
            </a:r>
            <a:r>
              <a:rPr lang="sr-Latn-C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160 х 124,3</a:t>
            </a:r>
            <a:r>
              <a:rPr lang="sr-Latn-CS" sz="1600" dirty="0">
                <a:latin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</a:rPr>
              <a:t>Tretjakovska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galerija</a:t>
            </a:r>
            <a:r>
              <a:rPr lang="sr-Latn-RS" sz="1600" dirty="0" smtClean="0">
                <a:latin typeface="Calibri" pitchFamily="34" charset="0"/>
              </a:rPr>
              <a:t>, Moskva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228600" y="3810000"/>
            <a:ext cx="4343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sr-Latn-CS" sz="2200" dirty="0"/>
              <a:t>Većina umetnika: Maljevič, Popova, Rozanova, Tatlin, Gončarova, </a:t>
            </a:r>
            <a:r>
              <a:rPr lang="sr-Latn-CS" sz="2200" dirty="0" smtClean="0"/>
              <a:t>Ivan Kljun </a:t>
            </a:r>
            <a:r>
              <a:rPr lang="sr-Latn-CS" sz="2200" dirty="0"/>
              <a:t>prolazila je u ovom razdoblju kroz faze adaptacije i eksperimenata unutar polja pre svega </a:t>
            </a:r>
            <a:r>
              <a:rPr lang="sr-Latn-CS" sz="2200" dirty="0" smtClean="0"/>
              <a:t>kubističkih </a:t>
            </a:r>
            <a:r>
              <a:rPr lang="sr-Latn-CS" sz="2200" dirty="0"/>
              <a:t>(a potom i </a:t>
            </a:r>
            <a:r>
              <a:rPr lang="sr-Latn-CS" sz="2200" dirty="0" smtClean="0"/>
              <a:t>futurističkih) morfoloških artikulacija, </a:t>
            </a:r>
            <a:r>
              <a:rPr lang="sr-Latn-CS" sz="2200" dirty="0"/>
              <a:t>nastojeći da razviju svoje izražajne </a:t>
            </a:r>
            <a:r>
              <a:rPr lang="sr-Latn-CS" sz="2200" dirty="0" smtClean="0"/>
              <a:t>jezike</a:t>
            </a:r>
            <a:endParaRPr lang="sr-Latn-CS" sz="2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Airplane over train - Natalia Goncharo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4953000" y="152400"/>
            <a:ext cx="358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dirty="0" smtClean="0"/>
              <a:t>Gončarova, </a:t>
            </a:r>
            <a:r>
              <a:rPr lang="sr-Latn-CS" i="1" dirty="0" smtClean="0"/>
              <a:t>Avion preleće voz, </a:t>
            </a:r>
            <a:r>
              <a:rPr lang="sr-Latn-CS" dirty="0" smtClean="0"/>
              <a:t>1913</a:t>
            </a:r>
            <a:endParaRPr lang="en-US" dirty="0"/>
          </a:p>
        </p:txBody>
      </p:sp>
      <p:pic>
        <p:nvPicPr>
          <p:cNvPr id="48132" name="Picture 4" descr="The little station - Natalia Goncharo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3238500"/>
            <a:ext cx="47625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6096000" y="2514600"/>
            <a:ext cx="2819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CS" dirty="0" smtClean="0"/>
              <a:t>Goncharova, </a:t>
            </a:r>
            <a:r>
              <a:rPr lang="sr-Latn-RS" i="1" dirty="0" smtClean="0"/>
              <a:t>Mala stanica</a:t>
            </a:r>
            <a:r>
              <a:rPr lang="sr-Latn-CS" dirty="0" smtClean="0"/>
              <a:t>, 1911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/>
          </p:cNvSpPr>
          <p:nvPr/>
        </p:nvSpPr>
        <p:spPr bwMode="auto">
          <a:xfrm>
            <a:off x="2362200" y="57150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 smtClean="0">
                <a:latin typeface="Calibri" pitchFamily="34" charset="0"/>
              </a:rPr>
              <a:t>Gončarova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Biciklista</a:t>
            </a:r>
            <a:r>
              <a:rPr lang="sr-Latn-RS" dirty="0" smtClean="0">
                <a:latin typeface="Calibri" pitchFamily="34" charset="0"/>
              </a:rPr>
              <a:t>, 1</a:t>
            </a:r>
            <a:r>
              <a:rPr lang="en-US" dirty="0" smtClean="0">
                <a:latin typeface="Calibri" pitchFamily="34" charset="0"/>
              </a:rPr>
              <a:t>913</a:t>
            </a:r>
            <a:r>
              <a:rPr lang="sr-Latn-RS" b="1" dirty="0" smtClean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  <a:cs typeface="Arial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78x105 cm. </a:t>
            </a:r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9155" name="Picture 6" descr="http://2.bp.blogspot.com/_tX67zwzSiQU/S2XIVI5y0mI/AAAAAAAACQY/MtHsWs92YCc/s1600/Goncharova_cycli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066800"/>
            <a:ext cx="59150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artinvestment.ru/utils/imgresize3.php?img=/content/download/articles/20110627_31pi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42608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2" descr="http://artinvestment.ru/utils/imgresize3.php?img=/content/download/articles/20110627_33pi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04800"/>
            <a:ext cx="41148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ChangeArrowheads="1"/>
          </p:cNvSpPr>
          <p:nvPr/>
        </p:nvSpPr>
        <p:spPr bwMode="auto">
          <a:xfrm>
            <a:off x="533400" y="228600"/>
            <a:ext cx="398145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 smtClean="0"/>
              <a:t>Gončarova</a:t>
            </a:r>
            <a:r>
              <a:rPr lang="sr-Latn-CS" dirty="0"/>
              <a:t>,</a:t>
            </a:r>
          </a:p>
          <a:p>
            <a:pPr algn="r"/>
            <a:r>
              <a:rPr lang="sr-Latn-RS" dirty="0" smtClean="0"/>
              <a:t>Tkalja </a:t>
            </a:r>
            <a:r>
              <a:rPr lang="en-US" dirty="0" smtClean="0"/>
              <a:t>(</a:t>
            </a:r>
            <a:r>
              <a:rPr lang="sr-Latn-RS" dirty="0" smtClean="0"/>
              <a:t>razboj za tkanje</a:t>
            </a:r>
            <a:r>
              <a:rPr lang="en-US" dirty="0" smtClean="0"/>
              <a:t>+</a:t>
            </a:r>
            <a:r>
              <a:rPr lang="sr-Latn-RS" dirty="0" smtClean="0"/>
              <a:t>žena</a:t>
            </a:r>
            <a:r>
              <a:rPr lang="en-US" dirty="0" smtClean="0"/>
              <a:t>)</a:t>
            </a:r>
            <a:r>
              <a:rPr lang="sr-Latn-CS" dirty="0"/>
              <a:t>, 1913</a:t>
            </a:r>
          </a:p>
          <a:p>
            <a:pPr algn="r"/>
            <a:r>
              <a:rPr lang="pl-PL" dirty="0"/>
              <a:t>153,5 x 99 cm</a:t>
            </a:r>
          </a:p>
          <a:p>
            <a:pPr algn="r"/>
            <a:r>
              <a:rPr lang="pl-PL" dirty="0"/>
              <a:t>Cardiff, National Museum of </a:t>
            </a:r>
            <a:r>
              <a:rPr lang="pl-PL" dirty="0" smtClean="0"/>
              <a:t>Wales</a:t>
            </a:r>
          </a:p>
          <a:p>
            <a:pPr algn="r"/>
            <a:r>
              <a:rPr lang="pl-PL" dirty="0" smtClean="0"/>
              <a:t>Videti na:</a:t>
            </a:r>
          </a:p>
          <a:p>
            <a:pPr algn="r"/>
            <a:r>
              <a:rPr lang="en-US" dirty="0" smtClean="0">
                <a:hlinkClick r:id="rId2"/>
              </a:rPr>
              <a:t>https://museum.wales/art/online/?action=show_item&amp;item=653</a:t>
            </a:r>
            <a:endParaRPr lang="sr-Latn-RS" dirty="0" smtClean="0"/>
          </a:p>
          <a:p>
            <a:pPr algn="r"/>
            <a:endParaRPr lang="sr-Latn-RS" dirty="0" smtClean="0"/>
          </a:p>
          <a:p>
            <a:pPr algn="r"/>
            <a:r>
              <a:rPr lang="sr-Latn-RS" dirty="0" smtClean="0"/>
              <a:t>(</a:t>
            </a:r>
            <a:r>
              <a:rPr lang="en-US" dirty="0" smtClean="0"/>
              <a:t>O</a:t>
            </a:r>
            <a:r>
              <a:rPr lang="sr-Latn-RS" dirty="0" smtClean="0"/>
              <a:t> Popovoj, njenom kubističkom idiomu, odnosu prema francuskom sintetičkom kubizmu pogledati:</a:t>
            </a:r>
          </a:p>
          <a:p>
            <a:pPr algn="r"/>
            <a:r>
              <a:rPr lang="en-US" dirty="0" smtClean="0">
                <a:hlinkClick r:id="rId3"/>
              </a:rPr>
              <a:t>https://www.moma.org/documents/moma_catalogue_328_300063008.pdf</a:t>
            </a:r>
            <a:r>
              <a:rPr lang="sr-Latn-RS" dirty="0" smtClean="0"/>
              <a:t>)</a:t>
            </a:r>
            <a:endParaRPr lang="en-GB" dirty="0"/>
          </a:p>
        </p:txBody>
      </p:sp>
      <p:pic>
        <p:nvPicPr>
          <p:cNvPr id="51203" name="Picture 4" descr="Natalia Goncharova - The Weaver (Loom+Woman), 1912-19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0"/>
            <a:ext cx="434340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Jean Metzinger, Le goûter, Tea Time, 1911, 75.9 x 70.2 cm, Philadelphia Museum of A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28600"/>
            <a:ext cx="5886450" cy="6394450"/>
          </a:xfrm>
          <a:prstGeom prst="rect">
            <a:avLst/>
          </a:prstGeom>
          <a:noFill/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04800" y="304800"/>
            <a:ext cx="2438400" cy="14773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sr-Latn-CS" dirty="0">
                <a:latin typeface="Calibri" pitchFamily="34" charset="0"/>
              </a:rPr>
              <a:t>Jean </a:t>
            </a:r>
            <a:r>
              <a:rPr lang="en-US" dirty="0" err="1">
                <a:latin typeface="Calibri" pitchFamily="34" charset="0"/>
              </a:rPr>
              <a:t>Metzinger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RS" i="1" dirty="0" smtClean="0">
                <a:latin typeface="Calibri" pitchFamily="34" charset="0"/>
              </a:rPr>
              <a:t>Poslepodnevni čaj </a:t>
            </a:r>
            <a:r>
              <a:rPr lang="sr-Latn-RS" dirty="0" smtClean="0">
                <a:latin typeface="Calibri" pitchFamily="34" charset="0"/>
              </a:rPr>
              <a:t>(</a:t>
            </a:r>
            <a:r>
              <a:rPr lang="en-US" i="1" dirty="0" smtClean="0">
                <a:latin typeface="Calibri" pitchFamily="34" charset="0"/>
              </a:rPr>
              <a:t>Le </a:t>
            </a:r>
            <a:r>
              <a:rPr lang="en-US" i="1" dirty="0" err="1" smtClean="0">
                <a:latin typeface="Calibri" pitchFamily="34" charset="0"/>
              </a:rPr>
              <a:t>Goûter</a:t>
            </a:r>
            <a:r>
              <a:rPr lang="sr-Latn-RS" i="1" dirty="0" smtClean="0">
                <a:latin typeface="Calibri" pitchFamily="34" charset="0"/>
              </a:rPr>
              <a:t>)</a:t>
            </a:r>
            <a:r>
              <a:rPr lang="en-US" dirty="0" smtClean="0">
                <a:latin typeface="Calibri" pitchFamily="34" charset="0"/>
              </a:rPr>
              <a:t>,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ili </a:t>
            </a:r>
            <a:r>
              <a:rPr lang="sr-Latn-CS" i="1" dirty="0" smtClean="0">
                <a:latin typeface="Calibri" pitchFamily="34" charset="0"/>
              </a:rPr>
              <a:t>Žena sa kašičicom</a:t>
            </a:r>
            <a:r>
              <a:rPr lang="en-US" i="1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(</a:t>
            </a:r>
            <a:r>
              <a:rPr lang="en-US" i="1" dirty="0" smtClean="0">
                <a:latin typeface="Calibri" pitchFamily="34" charset="0"/>
              </a:rPr>
              <a:t>Femme </a:t>
            </a:r>
            <a:r>
              <a:rPr lang="en-US" i="1" dirty="0">
                <a:latin typeface="Calibri" pitchFamily="34" charset="0"/>
              </a:rPr>
              <a:t>à la </a:t>
            </a:r>
            <a:r>
              <a:rPr lang="en-US" i="1" dirty="0" err="1">
                <a:latin typeface="Calibri" pitchFamily="34" charset="0"/>
              </a:rPr>
              <a:t>Cuillère</a:t>
            </a:r>
            <a:r>
              <a:rPr lang="en-US" dirty="0">
                <a:latin typeface="Calibri" pitchFamily="34" charset="0"/>
              </a:rPr>
              <a:t> </a:t>
            </a:r>
            <a:r>
              <a:rPr lang="en-US" dirty="0" smtClean="0">
                <a:latin typeface="Calibri" pitchFamily="34" charset="0"/>
              </a:rPr>
              <a:t>)</a:t>
            </a:r>
            <a:r>
              <a:rPr lang="sr-Latn-CS" dirty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 1911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ile:1913 Popova Das Modell anagor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381000" y="152400"/>
            <a:ext cx="350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/>
              <a:t>Popova, </a:t>
            </a:r>
            <a:r>
              <a:rPr lang="sr-Latn-RS" dirty="0" smtClean="0"/>
              <a:t>Model; stojeća figura</a:t>
            </a:r>
            <a:r>
              <a:rPr lang="sr-Latn-CS" dirty="0" smtClean="0"/>
              <a:t>, </a:t>
            </a:r>
            <a:r>
              <a:rPr lang="sr-Latn-CS" dirty="0"/>
              <a:t>1913,</a:t>
            </a:r>
          </a:p>
          <a:p>
            <a:pPr algn="r"/>
            <a:r>
              <a:rPr lang="en-US" dirty="0" err="1" smtClean="0"/>
              <a:t>Tretjakovska</a:t>
            </a:r>
            <a:r>
              <a:rPr lang="en-US" dirty="0" smtClean="0"/>
              <a:t> </a:t>
            </a:r>
            <a:r>
              <a:rPr lang="en-US" dirty="0" err="1" smtClean="0"/>
              <a:t>galerija</a:t>
            </a:r>
            <a:r>
              <a:rPr lang="sr-Latn-RS" dirty="0" smtClean="0"/>
              <a:t>, Moskva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533400" y="228600"/>
            <a:ext cx="3352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/>
              <a:t>Popova, </a:t>
            </a:r>
            <a:r>
              <a:rPr lang="sr-Latn-RS" i="1" dirty="0" smtClean="0"/>
              <a:t>Krčag na stolu, plastička slika</a:t>
            </a:r>
            <a:endParaRPr lang="en-US" i="1" dirty="0"/>
          </a:p>
          <a:p>
            <a:pPr algn="r"/>
            <a:r>
              <a:rPr lang="en-US" dirty="0"/>
              <a:t>1915</a:t>
            </a:r>
            <a:br>
              <a:rPr lang="en-US" dirty="0"/>
            </a:br>
            <a:r>
              <a:rPr lang="sr-Latn-RS" dirty="0" smtClean="0"/>
              <a:t>ulje na kartonu, drvo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59,1 х 45,3</a:t>
            </a:r>
            <a:r>
              <a:rPr lang="sr-Latn-CS" dirty="0"/>
              <a:t>,</a:t>
            </a:r>
          </a:p>
          <a:p>
            <a:pPr algn="r"/>
            <a:r>
              <a:rPr lang="en-US" dirty="0" err="1" smtClean="0"/>
              <a:t>Tretjakovska</a:t>
            </a:r>
            <a:r>
              <a:rPr lang="en-US" dirty="0" smtClean="0"/>
              <a:t> </a:t>
            </a:r>
            <a:r>
              <a:rPr lang="en-US" dirty="0" err="1" smtClean="0"/>
              <a:t>galerija</a:t>
            </a:r>
            <a:r>
              <a:rPr lang="sr-Latn-RS" dirty="0" smtClean="0"/>
              <a:t>, Moskva</a:t>
            </a:r>
            <a:endParaRPr lang="en-US" dirty="0"/>
          </a:p>
        </p:txBody>
      </p:sp>
      <p:pic>
        <p:nvPicPr>
          <p:cNvPr id="44034" name="Picture 2" descr="https://thecharnelhouse.org/wp-content/uploads/2015/02/liubov-popova-jug-on-table-plastic-painting-1915-oil-on-cardboard-mounted-on-panel-59-1-x-45-3-c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565" y="0"/>
            <a:ext cx="512743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457200" y="152400"/>
            <a:ext cx="3200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/>
              <a:t>Popova</a:t>
            </a:r>
            <a:r>
              <a:rPr lang="en-US" dirty="0"/>
              <a:t> </a:t>
            </a:r>
            <a:r>
              <a:rPr lang="en-US" dirty="0" err="1"/>
              <a:t>Liubov</a:t>
            </a:r>
            <a:r>
              <a:rPr lang="en-US" dirty="0"/>
              <a:t>, </a:t>
            </a:r>
            <a:r>
              <a:rPr lang="en-US" dirty="0" smtClean="0"/>
              <a:t>“</a:t>
            </a:r>
            <a:r>
              <a:rPr lang="sr-Latn-RS" dirty="0" smtClean="0"/>
              <a:t>Žena koja putuje</a:t>
            </a:r>
            <a:r>
              <a:rPr lang="en-US" dirty="0" smtClean="0"/>
              <a:t>"</a:t>
            </a:r>
            <a:r>
              <a:rPr lang="en-US" dirty="0"/>
              <a:t> (1915)</a:t>
            </a:r>
            <a:r>
              <a:rPr lang="sr-Latn-CS" dirty="0"/>
              <a:t>, </a:t>
            </a:r>
            <a:r>
              <a:rPr lang="en-US" dirty="0"/>
              <a:t>123 x 158,5 cm</a:t>
            </a:r>
            <a:r>
              <a:rPr lang="sr-Latn-CS" dirty="0"/>
              <a:t>, </a:t>
            </a:r>
            <a:r>
              <a:rPr lang="sr-Latn-CS" dirty="0" smtClean="0"/>
              <a:t>kolekcija </a:t>
            </a:r>
            <a:r>
              <a:rPr lang="en-US" dirty="0" err="1" smtClean="0"/>
              <a:t>Costakis</a:t>
            </a:r>
            <a:r>
              <a:rPr lang="en-US" dirty="0"/>
              <a:t> </a:t>
            </a:r>
            <a:r>
              <a:rPr lang="sr-Latn-CS" dirty="0" smtClean="0"/>
              <a:t>, Državni muzej savremene umetnosti, Solun</a:t>
            </a:r>
            <a:endParaRPr lang="en-US" dirty="0"/>
          </a:p>
        </p:txBody>
      </p:sp>
      <p:pic>
        <p:nvPicPr>
          <p:cNvPr id="43010" name="Picture 2" descr="https://www.greekstatemuseum.com/kmst/cache/image/06eca0b37ce6ec87/101135.w.1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0114" y="0"/>
            <a:ext cx="537388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greekstatemuseum.com/kmst/cache/image/06eca0b37ce6ec87/101153.w.1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0"/>
            <a:ext cx="48006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152400" y="228600"/>
            <a:ext cx="3733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/>
              <a:t>Popova</a:t>
            </a:r>
            <a:r>
              <a:rPr lang="en-US" dirty="0"/>
              <a:t> </a:t>
            </a:r>
            <a:r>
              <a:rPr lang="en-US" dirty="0" err="1"/>
              <a:t>Liubov</a:t>
            </a:r>
            <a:r>
              <a:rPr lang="en-US" dirty="0"/>
              <a:t>, </a:t>
            </a:r>
            <a:r>
              <a:rPr lang="en-US" dirty="0" smtClean="0"/>
              <a:t>“</a:t>
            </a:r>
            <a:r>
              <a:rPr lang="sr-Latn-RS" dirty="0" smtClean="0"/>
              <a:t>Studija za portret</a:t>
            </a:r>
            <a:r>
              <a:rPr lang="en-US" dirty="0" smtClean="0"/>
              <a:t>"</a:t>
            </a:r>
            <a:r>
              <a:rPr lang="en-US" dirty="0"/>
              <a:t> (1915)</a:t>
            </a:r>
            <a:r>
              <a:rPr lang="sr-Latn-CS" dirty="0"/>
              <a:t>,</a:t>
            </a:r>
          </a:p>
          <a:p>
            <a:pPr algn="r"/>
            <a:r>
              <a:rPr lang="en-US" dirty="0"/>
              <a:t>41,6 x 59,5 cm</a:t>
            </a:r>
            <a:r>
              <a:rPr lang="sr-Latn-CS" dirty="0"/>
              <a:t>, </a:t>
            </a:r>
            <a:r>
              <a:rPr lang="sr-Latn-CS" dirty="0" smtClean="0"/>
              <a:t>kolekcija </a:t>
            </a:r>
            <a:r>
              <a:rPr lang="en-US" dirty="0" err="1" smtClean="0"/>
              <a:t>Costakis</a:t>
            </a:r>
            <a:r>
              <a:rPr lang="sr-Latn-CS" dirty="0" smtClean="0"/>
              <a:t>, Državni muzej savremene umetnosti, Solun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>
            <a:normAutofit fontScale="90000"/>
          </a:bodyPr>
          <a:lstStyle/>
          <a:p>
            <a:r>
              <a:rPr lang="sr-Latn-CS" sz="4000" b="1"/>
              <a:t>k</a:t>
            </a:r>
            <a:r>
              <a:rPr lang="en-US" sz="4000" b="1"/>
              <a:t>ubofuturizam/zaum/alogizam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066800"/>
            <a:ext cx="8610600" cy="5562600"/>
          </a:xfrm>
        </p:spPr>
        <p:txBody>
          <a:bodyPr>
            <a:noAutofit/>
          </a:bodyPr>
          <a:lstStyle/>
          <a:p>
            <a:r>
              <a:rPr lang="sr-Latn-CS" sz="2000" u="sng" dirty="0"/>
              <a:t>Futurizam</a:t>
            </a:r>
            <a:r>
              <a:rPr lang="sr-Latn-CS" sz="2000" dirty="0"/>
              <a:t> u Rusiji – heterogen avangardni pokret koji je od 1910-1930 imao velikog uticaja na rusku književnost i kulturu u celini </a:t>
            </a:r>
            <a:endParaRPr lang="sr-Latn-CS" sz="2000" dirty="0" smtClean="0"/>
          </a:p>
          <a:p>
            <a:r>
              <a:rPr lang="sr-Latn-CS" sz="2000" dirty="0" smtClean="0"/>
              <a:t>Izdvajaju se četiri </a:t>
            </a:r>
            <a:r>
              <a:rPr lang="sr-Latn-CS" sz="2000" dirty="0"/>
              <a:t>književne grupe</a:t>
            </a:r>
            <a:r>
              <a:rPr lang="sr-Latn-CS" sz="2000" dirty="0" smtClean="0"/>
              <a:t>:</a:t>
            </a:r>
            <a:endParaRPr lang="sr-Latn-CS" sz="2000" dirty="0"/>
          </a:p>
          <a:p>
            <a:pPr>
              <a:buFontTx/>
              <a:buAutoNum type="arabicPeriod"/>
            </a:pPr>
            <a:r>
              <a:rPr lang="sr-Latn-CS" sz="2000" dirty="0"/>
              <a:t>egofuturizam (1911; Sankt Peterburg; pod velikim uticajem italijanskog futurizma, </a:t>
            </a:r>
            <a:r>
              <a:rPr lang="sr-Latn-CS" sz="2000" dirty="0" smtClean="0"/>
              <a:t>okupljeni u ovoj grupi zalažu se za novi poetski jezik, primeren </a:t>
            </a:r>
            <a:r>
              <a:rPr lang="sr-Latn-CS" sz="2000" dirty="0"/>
              <a:t>životu u modernom dobu, njegovoj tehnologiji, agresivnosti i ‘lepoti brzine’)</a:t>
            </a:r>
          </a:p>
          <a:p>
            <a:pPr>
              <a:buFontTx/>
              <a:buAutoNum type="arabicPeriod"/>
            </a:pPr>
            <a:r>
              <a:rPr lang="sr-Latn-CS" sz="2000" i="1" dirty="0"/>
              <a:t>Mezanin poezije </a:t>
            </a:r>
            <a:r>
              <a:rPr lang="sr-Latn-CS" sz="2000" dirty="0"/>
              <a:t>(1913; Moskva</a:t>
            </a:r>
            <a:r>
              <a:rPr lang="sr-Latn-CS" sz="2000" dirty="0" smtClean="0"/>
              <a:t>; istražuju se </a:t>
            </a:r>
            <a:r>
              <a:rPr lang="sr-Latn-CS" sz="2000" dirty="0"/>
              <a:t>nova izražajna sredstva za savremeno </a:t>
            </a:r>
            <a:r>
              <a:rPr lang="sr-Latn-CS" sz="2000" dirty="0" smtClean="0"/>
              <a:t>mišljenje </a:t>
            </a:r>
            <a:r>
              <a:rPr lang="sr-Latn-CS" sz="2000" dirty="0"/>
              <a:t>i osećanje; kasnije će se povezati sa kubofuturizmom),</a:t>
            </a:r>
          </a:p>
          <a:p>
            <a:pPr>
              <a:buFontTx/>
              <a:buAutoNum type="arabicPeriod"/>
            </a:pPr>
            <a:r>
              <a:rPr lang="sr-Latn-CS" sz="2000" i="1" dirty="0"/>
              <a:t>Centrifuga </a:t>
            </a:r>
            <a:r>
              <a:rPr lang="sr-Latn-CS" sz="2000" dirty="0"/>
              <a:t>(1911, a 1914 priključuje se Boris Pasternak, manje sklon eksperimentisanju od ostalih futurista) i </a:t>
            </a:r>
          </a:p>
          <a:p>
            <a:pPr>
              <a:buFontTx/>
              <a:buAutoNum type="arabicPeriod"/>
            </a:pPr>
            <a:r>
              <a:rPr lang="sr-Latn-CS" sz="2000" dirty="0"/>
              <a:t>Kubofuturizam (najčešće se ruski futurizam poistovećuje sa </a:t>
            </a:r>
            <a:r>
              <a:rPr lang="sr-Latn-CS" sz="2000" dirty="0" smtClean="0"/>
              <a:t>kubofuturizmom) tokom 1912-1913; Budetljani i Hilejci; </a:t>
            </a:r>
            <a:r>
              <a:rPr lang="sr-Latn-CS" sz="2000" b="1" dirty="0" smtClean="0"/>
              <a:t>budetljani</a:t>
            </a:r>
            <a:r>
              <a:rPr lang="sr-Latn-CS" sz="2000" dirty="0" smtClean="0"/>
              <a:t> </a:t>
            </a:r>
            <a:r>
              <a:rPr lang="sr-Latn-CS" sz="2000" dirty="0"/>
              <a:t>(oni koji će tek doći, budućnjaci); 1910. Velimir Hlebnjikov, Vasilij Kamenski, David, Nikolaj i Vladimir Burljuk </a:t>
            </a:r>
            <a:r>
              <a:rPr lang="sr-Latn-CS" sz="2000" i="1" dirty="0"/>
              <a:t>Klopka za sudije</a:t>
            </a:r>
            <a:r>
              <a:rPr lang="sr-Latn-CS" sz="2000" dirty="0"/>
              <a:t>, zbirka pesama; </a:t>
            </a:r>
            <a:r>
              <a:rPr lang="en-US" sz="2000" b="1" dirty="0" err="1" smtClean="0"/>
              <a:t>Hilejci</a:t>
            </a:r>
            <a:r>
              <a:rPr lang="sr-Latn-CS" sz="2000" b="1" dirty="0" smtClean="0"/>
              <a:t>ma </a:t>
            </a:r>
            <a:r>
              <a:rPr lang="sr-Latn-CS" sz="2000" dirty="0"/>
              <a:t>(Burljuk, Lišvic)</a:t>
            </a:r>
            <a:r>
              <a:rPr lang="sr-Latn-CS" sz="2000" i="1" dirty="0"/>
              <a:t> </a:t>
            </a:r>
            <a:r>
              <a:rPr lang="sr-Latn-CS" sz="2000" dirty="0"/>
              <a:t>se 1912. priključuju </a:t>
            </a:r>
            <a:r>
              <a:rPr lang="sr-Latn-CS" sz="2000" dirty="0" smtClean="0"/>
              <a:t>Majakovski </a:t>
            </a:r>
            <a:r>
              <a:rPr lang="sr-Latn-CS" sz="2000" dirty="0"/>
              <a:t>i Aleksej Kručonih, </a:t>
            </a:r>
            <a:r>
              <a:rPr lang="sr-Latn-CS" sz="2000" dirty="0" smtClean="0"/>
              <a:t>objavljuju manifest </a:t>
            </a:r>
            <a:r>
              <a:rPr lang="sr-Latn-CS" sz="2000" i="1" dirty="0"/>
              <a:t>Šamar javnom ukusu</a:t>
            </a:r>
            <a:r>
              <a:rPr lang="sr-Latn-CS" sz="2000" dirty="0"/>
              <a:t>: “Puškina, Dostojevskog, Tolstoja, itd.itd., treba baciti sa parobroda sadašnjosti”</a:t>
            </a:r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annex.guggenheim.org/collections/media/full/81.2822.R_ph_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ChangeArrowheads="1"/>
          </p:cNvSpPr>
          <p:nvPr/>
        </p:nvSpPr>
        <p:spPr bwMode="auto">
          <a:xfrm>
            <a:off x="0" y="381000"/>
            <a:ext cx="457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>
                <a:latin typeface="Calibri" pitchFamily="34" charset="0"/>
              </a:rPr>
              <a:t>Popova</a:t>
            </a:r>
            <a:r>
              <a:rPr lang="sr-Latn-CS" i="1" dirty="0">
                <a:latin typeface="Calibri" pitchFamily="34" charset="0"/>
              </a:rPr>
              <a:t>, </a:t>
            </a:r>
            <a:r>
              <a:rPr lang="en-US" i="1" dirty="0" err="1">
                <a:latin typeface="Calibri" pitchFamily="34" charset="0"/>
              </a:rPr>
              <a:t>Birsk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1916</a:t>
            </a:r>
            <a:r>
              <a:rPr lang="sr-Latn-RS" dirty="0" smtClean="0">
                <a:latin typeface="Calibri" pitchFamily="34" charset="0"/>
                <a:cs typeface="Arial" charset="0"/>
              </a:rPr>
              <a:t> 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106 × 69.5 cm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Solomon R. Guggenheim Museum, New York, Gift, George </a:t>
            </a:r>
            <a:r>
              <a:rPr lang="en-US" dirty="0" err="1" smtClean="0">
                <a:latin typeface="Calibri" pitchFamily="34" charset="0"/>
              </a:rPr>
              <a:t>Costakis</a:t>
            </a:r>
            <a:endParaRPr lang="sr-Latn-RS" dirty="0" smtClean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V</a:t>
            </a:r>
            <a:r>
              <a:rPr lang="sr-Latn-RS" dirty="0" smtClean="0">
                <a:latin typeface="Calibri" pitchFamily="34" charset="0"/>
              </a:rPr>
              <a:t>ideti na: </a:t>
            </a:r>
            <a:r>
              <a:rPr lang="en-US" dirty="0" smtClean="0">
                <a:hlinkClick r:id="rId3"/>
              </a:rPr>
              <a:t>https://www.guggenheim.org/artwork/3493 </a:t>
            </a:r>
            <a:r>
              <a:rPr lang="en-US" dirty="0"/>
              <a:t> 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ile:Popova Philosoph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9088" y="0"/>
            <a:ext cx="5014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457200" y="152400"/>
            <a:ext cx="3631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dirty="0" smtClean="0"/>
              <a:t>Ljubov Popova</a:t>
            </a:r>
            <a:r>
              <a:rPr lang="sr-Latn-CS" dirty="0"/>
              <a:t>, </a:t>
            </a:r>
            <a:r>
              <a:rPr lang="sr-Latn-RS" i="1" dirty="0" smtClean="0"/>
              <a:t>Portret filozofa</a:t>
            </a:r>
            <a:r>
              <a:rPr lang="sr-Latn-CS" dirty="0" smtClean="0"/>
              <a:t>, </a:t>
            </a:r>
            <a:r>
              <a:rPr lang="sr-Latn-CS" dirty="0"/>
              <a:t>1915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505200" y="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Ivan </a:t>
            </a:r>
            <a:r>
              <a:rPr lang="en-US" b="1" dirty="0" err="1" smtClean="0"/>
              <a:t>Kl</a:t>
            </a:r>
            <a:r>
              <a:rPr lang="sr-Latn-RS" b="1" dirty="0" smtClean="0"/>
              <a:t>j</a:t>
            </a:r>
            <a:r>
              <a:rPr lang="en-US" b="1" dirty="0" smtClean="0"/>
              <a:t>un</a:t>
            </a:r>
            <a:r>
              <a:rPr lang="sr-Latn-CS" b="1" dirty="0" smtClean="0"/>
              <a:t> </a:t>
            </a:r>
            <a:r>
              <a:rPr lang="sr-Latn-CS" b="1" dirty="0"/>
              <a:t>(1873-1943)</a:t>
            </a:r>
            <a:r>
              <a:rPr lang="en-US" dirty="0"/>
              <a:t/>
            </a:r>
            <a:br>
              <a:rPr lang="en-US" dirty="0"/>
            </a:br>
            <a:r>
              <a:rPr lang="sr-Latn-RS" i="1" dirty="0" smtClean="0"/>
              <a:t>Trka kroz pejzaž</a:t>
            </a:r>
            <a:r>
              <a:rPr lang="en-US" dirty="0" smtClean="0"/>
              <a:t>, 1914</a:t>
            </a:r>
            <a:r>
              <a:rPr lang="sr-Latn-RS" dirty="0" smtClean="0"/>
              <a:t>, </a:t>
            </a:r>
            <a:r>
              <a:rPr lang="en-US" dirty="0" smtClean="0"/>
              <a:t>Regional </a:t>
            </a:r>
            <a:r>
              <a:rPr lang="en-US" dirty="0"/>
              <a:t>Art Museum, Kirov</a:t>
            </a:r>
          </a:p>
        </p:txBody>
      </p:sp>
      <p:pic>
        <p:nvPicPr>
          <p:cNvPr id="65540" name="Picture 6" descr="http://www.museothyssen.org/img/ventanas/Kliun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752600"/>
            <a:ext cx="1905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File:Landscape Racing By (Kliun, 1914, 1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990600"/>
            <a:ext cx="62484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dornsife.usc.edu/rm/archive/images/KLYUN~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4438" y="0"/>
            <a:ext cx="5389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04800" y="228600"/>
            <a:ext cx="3200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Ivan </a:t>
            </a:r>
            <a:r>
              <a:rPr lang="en-US" dirty="0" err="1">
                <a:latin typeface="Calibri" pitchFamily="34" charset="0"/>
              </a:rPr>
              <a:t>Kliun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Running Landscape</a:t>
            </a:r>
            <a:r>
              <a:rPr lang="sr-Latn-CS" dirty="0">
                <a:latin typeface="Calibri" pitchFamily="34" charset="0"/>
              </a:rPr>
              <a:t>,</a:t>
            </a:r>
          </a:p>
          <a:p>
            <a:pPr algn="r"/>
            <a:r>
              <a:rPr lang="en-US" dirty="0">
                <a:latin typeface="Calibri" pitchFamily="34" charset="0"/>
              </a:rPr>
              <a:t>1915</a:t>
            </a:r>
          </a:p>
          <a:p>
            <a:pPr algn="r"/>
            <a:r>
              <a:rPr lang="en-US" dirty="0">
                <a:latin typeface="Calibri" pitchFamily="34" charset="0"/>
              </a:rPr>
              <a:t>Wood, oil, metal, p</a:t>
            </a:r>
            <a:r>
              <a:rPr lang="sr-Latn-CS" dirty="0">
                <a:latin typeface="Calibri" pitchFamily="34" charset="0"/>
              </a:rPr>
              <a:t>o</a:t>
            </a:r>
            <a:r>
              <a:rPr lang="en-US" dirty="0" err="1">
                <a:latin typeface="Calibri" pitchFamily="34" charset="0"/>
              </a:rPr>
              <a:t>rcelain</a:t>
            </a:r>
            <a:r>
              <a:rPr lang="en-US" dirty="0">
                <a:latin typeface="Calibri" pitchFamily="34" charset="0"/>
              </a:rPr>
              <a:t>, wire</a:t>
            </a:r>
          </a:p>
          <a:p>
            <a:pPr algn="r"/>
            <a:r>
              <a:rPr lang="en-US" dirty="0" err="1" smtClean="0">
                <a:latin typeface="Calibri" pitchFamily="34" charset="0"/>
              </a:rPr>
              <a:t>Tretjakovska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galerija</a:t>
            </a:r>
            <a:r>
              <a:rPr lang="sr-Latn-RS" dirty="0" smtClean="0">
                <a:latin typeface="Calibri" pitchFamily="34" charset="0"/>
              </a:rPr>
              <a:t>, Moskva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Restaura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1219200"/>
            <a:ext cx="4414838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152400" y="1524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/>
              <a:t>Nadezhda</a:t>
            </a:r>
            <a:r>
              <a:rPr lang="en-US" b="1" dirty="0"/>
              <a:t> </a:t>
            </a:r>
            <a:r>
              <a:rPr lang="en-US" b="1" dirty="0" err="1"/>
              <a:t>Udaltsova</a:t>
            </a:r>
            <a:r>
              <a:rPr lang="sr-Latn-CS" b="1" dirty="0"/>
              <a:t> (1886-1961)</a:t>
            </a:r>
            <a:r>
              <a:rPr lang="en-US" dirty="0"/>
              <a:t/>
            </a:r>
            <a:br>
              <a:rPr lang="en-US" dirty="0"/>
            </a:br>
            <a:r>
              <a:rPr lang="sr-Latn-RS" i="1" dirty="0" smtClean="0"/>
              <a:t>Restoran</a:t>
            </a:r>
            <a:r>
              <a:rPr lang="en-US" dirty="0" smtClean="0"/>
              <a:t>, </a:t>
            </a:r>
            <a:r>
              <a:rPr lang="en-US" dirty="0"/>
              <a:t>1915 </a:t>
            </a:r>
            <a:br>
              <a:rPr lang="en-US" dirty="0"/>
            </a:br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endParaRPr lang="en-US" dirty="0"/>
          </a:p>
        </p:txBody>
      </p:sp>
      <p:pic>
        <p:nvPicPr>
          <p:cNvPr id="67588" name="Picture 4" descr="http://www.db-artmag.com/archiv/07/assets/images/udalzow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0"/>
            <a:ext cx="17526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Rectangle 4"/>
          <p:cNvSpPr>
            <a:spLocks noChangeArrowheads="1"/>
          </p:cNvSpPr>
          <p:nvPr/>
        </p:nvSpPr>
        <p:spPr bwMode="auto">
          <a:xfrm>
            <a:off x="304800" y="4114800"/>
            <a:ext cx="1905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/>
              <a:t>Nade</a:t>
            </a:r>
            <a:r>
              <a:rPr lang="sr-Latn-RS" dirty="0" smtClean="0"/>
              <a:t>ž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/>
              <a:t>Udaltsova</a:t>
            </a:r>
            <a:r>
              <a:rPr lang="en-US" dirty="0"/>
              <a:t> </a:t>
            </a:r>
            <a:r>
              <a:rPr lang="sr-Latn-RS" dirty="0" smtClean="0"/>
              <a:t>ispred svoje slike</a:t>
            </a:r>
            <a:r>
              <a:rPr lang="en-US" dirty="0" smtClean="0"/>
              <a:t> </a:t>
            </a:r>
            <a:r>
              <a:rPr lang="sr-Latn-RS" i="1" dirty="0" smtClean="0"/>
              <a:t>Restoran</a:t>
            </a:r>
            <a:r>
              <a:rPr lang="en-US" dirty="0" smtClean="0"/>
              <a:t>, </a:t>
            </a:r>
            <a:r>
              <a:rPr lang="en-US" dirty="0" err="1" smtClean="0"/>
              <a:t>Mos</a:t>
            </a:r>
            <a:r>
              <a:rPr lang="sr-Latn-RS" dirty="0" smtClean="0"/>
              <a:t>kva</a:t>
            </a:r>
            <a:r>
              <a:rPr lang="en-US" dirty="0" smtClean="0"/>
              <a:t>, </a:t>
            </a:r>
            <a:r>
              <a:rPr lang="en-US" dirty="0"/>
              <a:t>1915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1.bp.blogspot.com/-epQJjBHETi8/UVuISG3CYJI/AAAAAAAAHnA/fP4qLQIljBI/s1600/Painting+1915+Udaltso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0"/>
            <a:ext cx="5715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762000" y="304800"/>
            <a:ext cx="2209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 smtClean="0"/>
              <a:t>Nade</a:t>
            </a:r>
            <a:r>
              <a:rPr lang="sr-Latn-RS" dirty="0" smtClean="0"/>
              <a:t>ž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/>
              <a:t>Udaltsova</a:t>
            </a:r>
            <a:endParaRPr lang="en-US" dirty="0"/>
          </a:p>
          <a:p>
            <a:pPr algn="r"/>
            <a:r>
              <a:rPr lang="sr-Latn-RS" b="1" i="1" dirty="0" smtClean="0"/>
              <a:t>Za klavirom</a:t>
            </a:r>
            <a:endParaRPr lang="en-US" dirty="0"/>
          </a:p>
          <a:p>
            <a:pPr algn="r"/>
            <a:r>
              <a:rPr lang="en-US" dirty="0"/>
              <a:t>1914</a:t>
            </a:r>
            <a:r>
              <a:rPr lang="sr-Latn-CS" dirty="0"/>
              <a:t>, 107x89cm, </a:t>
            </a:r>
            <a:r>
              <a:rPr lang="en-US" dirty="0"/>
              <a:t>Yale University Art Gallery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04800" y="457200"/>
            <a:ext cx="3124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 smtClean="0"/>
              <a:t>Nade</a:t>
            </a:r>
            <a:r>
              <a:rPr lang="sr-Latn-RS" dirty="0" smtClean="0"/>
              <a:t>ž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/>
              <a:t>Udaltsova</a:t>
            </a:r>
            <a:r>
              <a:rPr lang="en-US" dirty="0"/>
              <a:t> </a:t>
            </a:r>
            <a:br>
              <a:rPr lang="en-US" dirty="0"/>
            </a:br>
            <a:r>
              <a:rPr lang="sr-Latn-RS" i="1" dirty="0" smtClean="0"/>
              <a:t>Krojačica</a:t>
            </a:r>
            <a:r>
              <a:rPr lang="en-US" dirty="0" smtClean="0"/>
              <a:t>, </a:t>
            </a:r>
            <a:r>
              <a:rPr lang="en-US" dirty="0"/>
              <a:t>1912 </a:t>
            </a:r>
            <a:br>
              <a:rPr lang="en-US" dirty="0"/>
            </a:br>
            <a:r>
              <a:rPr lang="en-US" dirty="0" err="1" smtClean="0"/>
              <a:t>Tretjakovska</a:t>
            </a:r>
            <a:r>
              <a:rPr lang="en-US" dirty="0" smtClean="0"/>
              <a:t> </a:t>
            </a:r>
            <a:r>
              <a:rPr lang="en-US" dirty="0" err="1" smtClean="0"/>
              <a:t>galerija</a:t>
            </a:r>
            <a:r>
              <a:rPr lang="sr-Latn-RS" dirty="0" smtClean="0"/>
              <a:t>, Moskva</a:t>
            </a:r>
            <a:endParaRPr lang="en-US" dirty="0" smtClean="0">
              <a:latin typeface="Arial" charset="0"/>
            </a:endParaRPr>
          </a:p>
          <a:p>
            <a:pPr algn="r"/>
            <a:endParaRPr lang="en-US" dirty="0"/>
          </a:p>
        </p:txBody>
      </p:sp>
      <p:pic>
        <p:nvPicPr>
          <p:cNvPr id="69635" name="Picture 4" descr="http://cultura.culturamix.com/blog/wp-content/gallery/nadezhda-udaltsova/nadezhda-udaltsova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6858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6" descr="http://cultura.culturamix.com/blog/wp-content/gallery/nadezhda-udaltsova/nadezhda-udaltsova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438400"/>
            <a:ext cx="36861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ile:Olga Rozanova - Der Hafen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533400"/>
            <a:ext cx="45053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762000" y="457200"/>
            <a:ext cx="3352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/>
              <a:t>Olga Rosanova</a:t>
            </a:r>
          </a:p>
          <a:p>
            <a:pPr algn="r"/>
            <a:r>
              <a:rPr lang="sr-Latn-CS" i="1" dirty="0"/>
              <a:t>Luka</a:t>
            </a:r>
            <a:r>
              <a:rPr lang="sr-Latn-CS" dirty="0"/>
              <a:t>, </a:t>
            </a:r>
            <a:r>
              <a:rPr lang="en-US" dirty="0"/>
              <a:t>1912</a:t>
            </a:r>
            <a:r>
              <a:rPr lang="sr-Latn-CS" dirty="0"/>
              <a:t>, </a:t>
            </a:r>
            <a:r>
              <a:rPr lang="en-US" dirty="0"/>
              <a:t>100 x 79 cm</a:t>
            </a:r>
            <a:r>
              <a:rPr lang="sr-Latn-CS" dirty="0"/>
              <a:t>,</a:t>
            </a:r>
          </a:p>
          <a:p>
            <a:pPr algn="r"/>
            <a:r>
              <a:rPr lang="sr-Latn-CS" dirty="0"/>
              <a:t>Izraelski muzej, kolekcija </a:t>
            </a:r>
            <a:r>
              <a:rPr lang="en-US" dirty="0" err="1"/>
              <a:t>Merzbacher</a:t>
            </a:r>
            <a:r>
              <a:rPr lang="sr-Latn-CS" dirty="0"/>
              <a:t>, Jerusalim</a:t>
            </a:r>
            <a:endParaRPr lang="en-US" dirty="0"/>
          </a:p>
        </p:txBody>
      </p:sp>
      <p:pic>
        <p:nvPicPr>
          <p:cNvPr id="70660" name="Picture 2" descr="http://img92.imageshack.us/img92/1589/rozanovavf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133600"/>
            <a:ext cx="24574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Rectangle 4"/>
          <p:cNvSpPr>
            <a:spLocks noChangeArrowheads="1"/>
          </p:cNvSpPr>
          <p:nvPr/>
        </p:nvSpPr>
        <p:spPr bwMode="auto">
          <a:xfrm>
            <a:off x="457200" y="5638800"/>
            <a:ext cx="2701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Olga Rozanova</a:t>
            </a:r>
            <a:r>
              <a:rPr lang="sr-Latn-CS" b="1"/>
              <a:t>, 1886-1918</a:t>
            </a:r>
            <a:endParaRPr lang="en-US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2.bp.blogspot.com/-TIPY5Kr3DV4/UVuIhWzS4PI/AAAAAAAAHnY/LhYGjComap4/s1600/AlexandraExterCity19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6513" y="0"/>
            <a:ext cx="5297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2"/>
          <p:cNvSpPr>
            <a:spLocks noChangeArrowheads="1"/>
          </p:cNvSpPr>
          <p:nvPr/>
        </p:nvSpPr>
        <p:spPr bwMode="auto">
          <a:xfrm>
            <a:off x="381000" y="381000"/>
            <a:ext cx="3276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 dirty="0"/>
              <a:t>Aleksandra</a:t>
            </a:r>
            <a:r>
              <a:rPr lang="sr-Latn-CS" b="1" dirty="0"/>
              <a:t> </a:t>
            </a:r>
            <a:r>
              <a:rPr lang="en-US" b="1" dirty="0" err="1"/>
              <a:t>Ekster</a:t>
            </a:r>
            <a:r>
              <a:rPr lang="sr-Latn-CS" b="1" dirty="0"/>
              <a:t> (1882-1949)</a:t>
            </a:r>
            <a:r>
              <a:rPr lang="en-US" b="1" dirty="0"/>
              <a:t/>
            </a:r>
            <a:br>
              <a:rPr lang="en-US" b="1" dirty="0"/>
            </a:br>
            <a:r>
              <a:rPr lang="en-US" i="1" dirty="0"/>
              <a:t>City</a:t>
            </a:r>
            <a:r>
              <a:rPr lang="sr-Latn-CS" b="1" i="1" dirty="0"/>
              <a:t>, </a:t>
            </a:r>
            <a:r>
              <a:rPr lang="en-US" dirty="0"/>
              <a:t>1913</a:t>
            </a:r>
          </a:p>
        </p:txBody>
      </p:sp>
      <p:pic>
        <p:nvPicPr>
          <p:cNvPr id="72708" name="Picture 4" descr="http://upload.wikimedia.org/wikipedia/commons/7/72/Alexandra_Ex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0"/>
            <a:ext cx="287655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usc.edu/dept/LAS/IMRC/course_website/slides11/malev005_o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42465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2"/>
          <p:cNvSpPr>
            <a:spLocks noChangeArrowheads="1"/>
          </p:cNvSpPr>
          <p:nvPr/>
        </p:nvSpPr>
        <p:spPr bwMode="auto">
          <a:xfrm>
            <a:off x="990600" y="381000"/>
            <a:ext cx="29009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Mal</a:t>
            </a:r>
            <a:r>
              <a:rPr lang="sr-Latn-RS" dirty="0" smtClean="0"/>
              <a:t>j</a:t>
            </a:r>
            <a:r>
              <a:rPr lang="en-US" dirty="0" err="1" smtClean="0"/>
              <a:t>evich</a:t>
            </a:r>
            <a:r>
              <a:rPr lang="en-US" dirty="0"/>
              <a:t>, </a:t>
            </a:r>
            <a:r>
              <a:rPr lang="sr-Latn-RS" i="1" dirty="0" smtClean="0"/>
              <a:t>Kosidba</a:t>
            </a:r>
            <a:r>
              <a:rPr lang="en-US" dirty="0"/>
              <a:t> (1909-10)</a:t>
            </a:r>
          </a:p>
        </p:txBody>
      </p:sp>
      <p:pic>
        <p:nvPicPr>
          <p:cNvPr id="73732" name="Picture 2" descr="http://www.radford.edu/~rbarris/art428/malevichbuckets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676400"/>
            <a:ext cx="385381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Rectangle 4"/>
          <p:cNvSpPr>
            <a:spLocks noChangeArrowheads="1"/>
          </p:cNvSpPr>
          <p:nvPr/>
        </p:nvSpPr>
        <p:spPr bwMode="auto">
          <a:xfrm>
            <a:off x="5486400" y="228600"/>
            <a:ext cx="34020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dirty="0" smtClean="0">
                <a:latin typeface="Calibri" pitchFamily="34" charset="0"/>
              </a:rPr>
              <a:t>Maljevič,</a:t>
            </a:r>
            <a:r>
              <a:rPr lang="pl-PL" i="1" dirty="0" smtClean="0">
                <a:latin typeface="Calibri" pitchFamily="34" charset="0"/>
              </a:rPr>
              <a:t> Žena sa kofama i detetom</a:t>
            </a:r>
            <a:r>
              <a:rPr lang="pl-PL" dirty="0" smtClean="0">
                <a:latin typeface="Calibri" pitchFamily="34" charset="0"/>
              </a:rPr>
              <a:t>, </a:t>
            </a:r>
            <a:r>
              <a:rPr lang="pl-PL" dirty="0">
                <a:latin typeface="Calibri" pitchFamily="34" charset="0"/>
              </a:rPr>
              <a:t>1910/11</a:t>
            </a:r>
          </a:p>
          <a:p>
            <a:pPr algn="ctr"/>
            <a:r>
              <a:rPr lang="sr-Latn-RS" dirty="0" smtClean="0">
                <a:latin typeface="Calibri" pitchFamily="34" charset="0"/>
                <a:cs typeface="Arial" charset="0"/>
              </a:rPr>
              <a:t>ulje na platnu</a:t>
            </a:r>
            <a:r>
              <a:rPr lang="pl-PL" dirty="0" smtClean="0">
                <a:latin typeface="Calibri" pitchFamily="34" charset="0"/>
              </a:rPr>
              <a:t>, </a:t>
            </a:r>
            <a:r>
              <a:rPr lang="pl-PL" dirty="0">
                <a:latin typeface="Calibri" pitchFamily="34" charset="0"/>
              </a:rPr>
              <a:t>71.12 x 71.12 cm</a:t>
            </a:r>
          </a:p>
          <a:p>
            <a:pPr algn="ctr"/>
            <a:r>
              <a:rPr lang="pl-PL" dirty="0">
                <a:latin typeface="Calibri" pitchFamily="34" charset="0"/>
              </a:rPr>
              <a:t>Stedelijk, Amsterdam</a:t>
            </a:r>
            <a:r>
              <a:rPr lang="en-US" dirty="0"/>
              <a:t>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monoskop.org/images/9/9d/David_Burliuk_19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62000"/>
            <a:ext cx="2889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914400" y="228600"/>
            <a:ext cx="2060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David </a:t>
            </a:r>
            <a:r>
              <a:rPr lang="en-US" dirty="0" smtClean="0"/>
              <a:t>Burl</a:t>
            </a:r>
            <a:r>
              <a:rPr lang="sr-Latn-RS" dirty="0" smtClean="0"/>
              <a:t>j</a:t>
            </a:r>
            <a:r>
              <a:rPr lang="en-US" dirty="0" err="1" smtClean="0"/>
              <a:t>uk</a:t>
            </a:r>
            <a:r>
              <a:rPr lang="en-US" dirty="0"/>
              <a:t>, 1914.</a:t>
            </a:r>
          </a:p>
        </p:txBody>
      </p:sp>
      <p:pic>
        <p:nvPicPr>
          <p:cNvPr id="35844" name="Picture 4" descr="http://asitoughttobe.files.wordpress.com/2010/02/a_slap_in_the_face_of_public_tas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066800"/>
            <a:ext cx="3597275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Prostokąt 4"/>
          <p:cNvSpPr>
            <a:spLocks noChangeArrowheads="1"/>
          </p:cNvSpPr>
          <p:nvPr/>
        </p:nvSpPr>
        <p:spPr bwMode="auto">
          <a:xfrm>
            <a:off x="4953000" y="152400"/>
            <a:ext cx="403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600" i="1" dirty="0"/>
              <a:t>Šamar javnom ukusu, </a:t>
            </a:r>
            <a:r>
              <a:rPr lang="pl-PL" sz="1600" dirty="0"/>
              <a:t>David B</a:t>
            </a:r>
            <a:r>
              <a:rPr lang="en-GB" sz="1600" dirty="0" err="1"/>
              <a:t>ur</a:t>
            </a:r>
            <a:r>
              <a:rPr lang="sr-Latn-CS" sz="1600" dirty="0"/>
              <a:t>lj</a:t>
            </a:r>
            <a:r>
              <a:rPr lang="en-GB" sz="1600" dirty="0" err="1"/>
              <a:t>uk</a:t>
            </a:r>
            <a:r>
              <a:rPr lang="en-GB" sz="1600" dirty="0"/>
              <a:t>, </a:t>
            </a:r>
            <a:r>
              <a:rPr lang="pl-PL" sz="1600" dirty="0"/>
              <a:t>A</a:t>
            </a:r>
            <a:r>
              <a:rPr lang="en-GB" sz="1600" dirty="0"/>
              <a:t>le</a:t>
            </a:r>
            <a:r>
              <a:rPr lang="sr-Latn-CS" sz="1600" dirty="0"/>
              <a:t>ks</a:t>
            </a:r>
            <a:r>
              <a:rPr lang="en-GB" sz="1600" dirty="0"/>
              <a:t>and</a:t>
            </a:r>
            <a:r>
              <a:rPr lang="sr-Latn-CS" sz="1600" dirty="0"/>
              <a:t>a</a:t>
            </a:r>
            <a:r>
              <a:rPr lang="en-GB" sz="1600" dirty="0"/>
              <a:t>r </a:t>
            </a:r>
            <a:r>
              <a:rPr lang="pl-PL" sz="1600" dirty="0"/>
              <a:t>K</a:t>
            </a:r>
            <a:r>
              <a:rPr lang="en-GB" sz="1600" dirty="0" err="1"/>
              <a:t>ru</a:t>
            </a:r>
            <a:r>
              <a:rPr lang="sr-Latn-CS" sz="1600" dirty="0"/>
              <a:t>čonih</a:t>
            </a:r>
            <a:r>
              <a:rPr lang="en-GB" sz="1600" dirty="0"/>
              <a:t>, </a:t>
            </a:r>
            <a:r>
              <a:rPr lang="pl-PL" sz="1600" dirty="0"/>
              <a:t>Vladimir M</a:t>
            </a:r>
            <a:r>
              <a:rPr lang="en-GB" sz="1600" dirty="0"/>
              <a:t>a</a:t>
            </a:r>
            <a:r>
              <a:rPr lang="sr-Latn-CS" sz="1600" dirty="0"/>
              <a:t>j</a:t>
            </a:r>
            <a:r>
              <a:rPr lang="en-GB" sz="1600" dirty="0" err="1"/>
              <a:t>akovsk</a:t>
            </a:r>
            <a:r>
              <a:rPr lang="sr-Latn-CS" sz="1600" dirty="0"/>
              <a:t>i</a:t>
            </a:r>
            <a:r>
              <a:rPr lang="en-GB" sz="1600" dirty="0"/>
              <a:t>,</a:t>
            </a:r>
            <a:r>
              <a:rPr lang="pl-PL" sz="1600" dirty="0"/>
              <a:t> Viktor Hlebnikov, </a:t>
            </a:r>
            <a:r>
              <a:rPr lang="sr-Latn-RS" sz="1600" dirty="0" smtClean="0"/>
              <a:t>1912.</a:t>
            </a:r>
            <a:endParaRPr lang="en-GB" sz="1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Kazimir Malevich. Rye Harvest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52400"/>
            <a:ext cx="5576924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2"/>
          <p:cNvSpPr>
            <a:spLocks noChangeArrowheads="1"/>
          </p:cNvSpPr>
          <p:nvPr/>
        </p:nvSpPr>
        <p:spPr bwMode="auto">
          <a:xfrm>
            <a:off x="762000" y="152400"/>
            <a:ext cx="2362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Maljevič,</a:t>
            </a:r>
            <a:r>
              <a:rPr lang="sr-Latn-RS" i="1" dirty="0" smtClean="0">
                <a:latin typeface="Calibri" pitchFamily="34" charset="0"/>
              </a:rPr>
              <a:t> Žetva</a:t>
            </a:r>
            <a:r>
              <a:rPr lang="sr-Latn-RS" b="1" i="1" dirty="0" smtClean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 1912. </a:t>
            </a:r>
            <a:r>
              <a:rPr lang="sr-Latn-RS" dirty="0" smtClean="0">
                <a:latin typeface="Calibri" pitchFamily="34" charset="0"/>
                <a:cs typeface="Arial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. </a:t>
            </a:r>
            <a:r>
              <a:rPr lang="en-US" dirty="0">
                <a:latin typeface="Calibri" pitchFamily="34" charset="0"/>
              </a:rPr>
              <a:t>72 x 74.5 cm.  </a:t>
            </a:r>
            <a:r>
              <a:rPr lang="en-US" dirty="0" err="1">
                <a:latin typeface="Calibri" pitchFamily="34" charset="0"/>
              </a:rPr>
              <a:t>Stedelijk</a:t>
            </a:r>
            <a:r>
              <a:rPr lang="en-US" dirty="0">
                <a:latin typeface="Calibri" pitchFamily="34" charset="0"/>
              </a:rPr>
              <a:t> Museum, Amsterdam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886200"/>
            <a:ext cx="3048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CS" dirty="0" smtClean="0"/>
              <a:t>U okviru globalne kubofuturističke estetike, jedino će se kod Maljeviča pojaviti pomak (</a:t>
            </a:r>
            <a:r>
              <a:rPr lang="sr-Latn-CS" u="sng" dirty="0" smtClean="0"/>
              <a:t>ili razlika</a:t>
            </a:r>
            <a:r>
              <a:rPr lang="sr-Latn-CS" dirty="0" smtClean="0"/>
              <a:t>) u pravcu osvešćene recepcije i specifične interpretacije osnovnih postulata zauma tj. teorije tzv zaumnog realizma Kručoniha i Hlebnjikova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ChangeArrowheads="1"/>
          </p:cNvSpPr>
          <p:nvPr/>
        </p:nvSpPr>
        <p:spPr bwMode="auto">
          <a:xfrm>
            <a:off x="381000" y="990600"/>
            <a:ext cx="342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CS" sz="1600" dirty="0" smtClean="0"/>
              <a:t>Maljevič</a:t>
            </a:r>
            <a:endParaRPr lang="sr-Latn-CS" sz="1600" dirty="0"/>
          </a:p>
          <a:p>
            <a:pPr algn="r"/>
            <a:r>
              <a:rPr lang="pl-PL" sz="1600" dirty="0" smtClean="0"/>
              <a:t>Drvoseča , </a:t>
            </a:r>
            <a:r>
              <a:rPr lang="pl-PL" sz="1600" dirty="0"/>
              <a:t>1911, </a:t>
            </a:r>
            <a:r>
              <a:rPr lang="en-US" sz="1600" dirty="0"/>
              <a:t> 94 x 71.5 cm</a:t>
            </a:r>
            <a:r>
              <a:rPr lang="sr-Latn-CS" sz="1600" dirty="0"/>
              <a:t>,</a:t>
            </a:r>
            <a:endParaRPr lang="pl-PL" sz="1600" dirty="0"/>
          </a:p>
          <a:p>
            <a:pPr algn="r"/>
            <a:r>
              <a:rPr lang="pl-PL" sz="1600" dirty="0"/>
              <a:t>Stedelijk, Amsterdam</a:t>
            </a:r>
            <a:endParaRPr lang="en-US" sz="1600" dirty="0"/>
          </a:p>
        </p:txBody>
      </p:sp>
      <p:pic>
        <p:nvPicPr>
          <p:cNvPr id="75779" name="Picture 2" descr="http://www.artchive.com/artchive/m/malevich/woodcut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9225" y="0"/>
            <a:ext cx="51943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152400" y="2438400"/>
            <a:ext cx="36576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sr-Latn-CS" sz="1600" dirty="0"/>
              <a:t>Asimilacija i reinterpretacija kubističkog jezika</a:t>
            </a:r>
          </a:p>
          <a:p>
            <a:pPr>
              <a:buFontTx/>
              <a:buChar char="-"/>
            </a:pPr>
            <a:r>
              <a:rPr lang="sr-Latn-CS" sz="1600" dirty="0" smtClean="0"/>
              <a:t>Geometrijsko pojednostavljivanje formi</a:t>
            </a:r>
            <a:endParaRPr lang="sr-Latn-CS" sz="1600" dirty="0"/>
          </a:p>
          <a:p>
            <a:pPr>
              <a:buFontTx/>
              <a:buChar char="-"/>
            </a:pPr>
            <a:r>
              <a:rPr lang="sr-Latn-CS" sz="1600" dirty="0"/>
              <a:t>visok stepen redukcije deskriptivnosti</a:t>
            </a:r>
          </a:p>
          <a:p>
            <a:pPr>
              <a:buFontTx/>
              <a:buChar char="-"/>
            </a:pPr>
            <a:r>
              <a:rPr lang="en-US" sz="1600" dirty="0" err="1" smtClean="0"/>
              <a:t>zadržan</a:t>
            </a:r>
            <a:r>
              <a:rPr lang="sr-Latn-RS" sz="1600" dirty="0" smtClean="0"/>
              <a:t>a</a:t>
            </a:r>
            <a:r>
              <a:rPr lang="en-US" sz="1600" dirty="0" smtClean="0"/>
              <a:t> </a:t>
            </a:r>
            <a:r>
              <a:rPr lang="en-US" sz="1600" dirty="0" err="1" smtClean="0"/>
              <a:t>tematik</a:t>
            </a:r>
            <a:r>
              <a:rPr lang="sr-Latn-RS" sz="1600" dirty="0" smtClean="0"/>
              <a:t>a</a:t>
            </a:r>
            <a:r>
              <a:rPr lang="en-US" sz="1600" dirty="0" smtClean="0"/>
              <a:t> </a:t>
            </a:r>
            <a:r>
              <a:rPr lang="en-US" sz="1600" dirty="0" err="1" smtClean="0"/>
              <a:t>seoskog</a:t>
            </a:r>
            <a:r>
              <a:rPr lang="en-US" sz="1600" dirty="0" smtClean="0"/>
              <a:t> </a:t>
            </a:r>
            <a:r>
              <a:rPr lang="en-US" sz="1600" dirty="0" err="1" smtClean="0"/>
              <a:t>života</a:t>
            </a:r>
            <a:r>
              <a:rPr lang="en-US" sz="1600" dirty="0" smtClean="0"/>
              <a:t> 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primitivističk</a:t>
            </a:r>
            <a:r>
              <a:rPr lang="sr-Latn-RS" sz="1600" dirty="0" smtClean="0"/>
              <a:t>e</a:t>
            </a:r>
            <a:r>
              <a:rPr lang="en-US" sz="1600" dirty="0" smtClean="0"/>
              <a:t> </a:t>
            </a:r>
            <a:r>
              <a:rPr lang="en-US" sz="1600" dirty="0" err="1" smtClean="0"/>
              <a:t>oblikovn</a:t>
            </a:r>
            <a:r>
              <a:rPr lang="sr-Latn-RS" sz="1600" dirty="0" smtClean="0"/>
              <a:t>e</a:t>
            </a:r>
            <a:r>
              <a:rPr lang="en-US" sz="1600" dirty="0" smtClean="0"/>
              <a:t> </a:t>
            </a:r>
            <a:r>
              <a:rPr lang="en-US" sz="1600" dirty="0" err="1" smtClean="0"/>
              <a:t>deformacij</a:t>
            </a:r>
            <a:r>
              <a:rPr lang="sr-Latn-RS" sz="1600" dirty="0" smtClean="0"/>
              <a:t>e a uvedena</a:t>
            </a:r>
            <a:r>
              <a:rPr lang="en-US" sz="1600" dirty="0" smtClean="0"/>
              <a:t> </a:t>
            </a:r>
            <a:r>
              <a:rPr lang="en-US" sz="1600" dirty="0" err="1" smtClean="0"/>
              <a:t>geometrizacij</a:t>
            </a:r>
            <a:r>
              <a:rPr lang="sr-Latn-RS" sz="1600" dirty="0" smtClean="0"/>
              <a:t>a</a:t>
            </a:r>
            <a:r>
              <a:rPr lang="en-US" sz="1600" dirty="0" smtClean="0"/>
              <a:t> </a:t>
            </a:r>
            <a:r>
              <a:rPr lang="en-US" sz="1600" dirty="0" err="1" smtClean="0"/>
              <a:t>forme</a:t>
            </a:r>
            <a:r>
              <a:rPr lang="sr-Latn-RS" sz="1600" dirty="0" smtClean="0"/>
              <a:t> po ugledu na sintetički kubizam</a:t>
            </a:r>
            <a:r>
              <a:rPr lang="en-US" sz="1600" dirty="0" smtClean="0"/>
              <a:t> 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sr-Latn-RS" sz="1600" dirty="0" smtClean="0"/>
              <a:t>razmeštanje</a:t>
            </a:r>
            <a:r>
              <a:rPr lang="en-US" sz="1600" dirty="0" smtClean="0"/>
              <a:t> </a:t>
            </a:r>
            <a:r>
              <a:rPr lang="sr-Latn-RS" sz="1600" dirty="0" smtClean="0"/>
              <a:t>bojenih površina (ili ploha)</a:t>
            </a:r>
          </a:p>
          <a:p>
            <a:pPr>
              <a:buFontTx/>
              <a:buChar char="-"/>
            </a:pPr>
            <a:endParaRPr lang="sr-Latn-CS" sz="1600" dirty="0"/>
          </a:p>
          <a:p>
            <a:pPr>
              <a:buFontTx/>
              <a:buChar char="-"/>
            </a:pPr>
            <a:r>
              <a:rPr lang="sr-Latn-CS" sz="1600" dirty="0"/>
              <a:t>Struktura trapezoidnih, zakrivljenih  i </a:t>
            </a:r>
            <a:r>
              <a:rPr lang="sr-Latn-CS" sz="1600" dirty="0" smtClean="0"/>
              <a:t>kružnih bojenih površina povezanih </a:t>
            </a:r>
            <a:r>
              <a:rPr lang="sr-Latn-CS" sz="1600" dirty="0"/>
              <a:t>u </a:t>
            </a:r>
            <a:r>
              <a:rPr lang="sr-Latn-CS" sz="1600" dirty="0" smtClean="0"/>
              <a:t> volumenske forme (geometrizovane bojene površine dobijaju </a:t>
            </a:r>
            <a:r>
              <a:rPr lang="sr-Latn-CS" sz="1600" dirty="0"/>
              <a:t>‘volumen’ postepenim ritmičnim prelazima od tamnog ka </a:t>
            </a:r>
            <a:r>
              <a:rPr lang="sr-Latn-CS" sz="1600" dirty="0" smtClean="0"/>
              <a:t>svetlom)</a:t>
            </a:r>
            <a:endParaRPr lang="sr-Latn-CS" sz="1600" dirty="0"/>
          </a:p>
        </p:txBody>
      </p:sp>
      <p:sp>
        <p:nvSpPr>
          <p:cNvPr id="5" name="Rectangle 4"/>
          <p:cNvSpPr/>
          <p:nvPr/>
        </p:nvSpPr>
        <p:spPr>
          <a:xfrm>
            <a:off x="762000" y="152400"/>
            <a:ext cx="3002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r-Latn-CS" b="1" dirty="0" smtClean="0"/>
              <a:t>Primitivistički kubofuturizam: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annex.guggenheim.org/collections/media/full/52.1327_ph_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304800"/>
            <a:ext cx="519271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152400" y="304800"/>
            <a:ext cx="35052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/>
              <a:t>Maljevič</a:t>
            </a:r>
            <a:r>
              <a:rPr lang="sr-Latn-RS" i="1" dirty="0" smtClean="0"/>
              <a:t>, Jutro na selu posle mećave</a:t>
            </a:r>
            <a:r>
              <a:rPr lang="en-US" dirty="0"/>
              <a:t> (</a:t>
            </a:r>
            <a:r>
              <a:rPr lang="en-US" i="1" dirty="0" err="1"/>
              <a:t>Utro</a:t>
            </a:r>
            <a:r>
              <a:rPr lang="en-US" i="1" dirty="0"/>
              <a:t> </a:t>
            </a:r>
            <a:r>
              <a:rPr lang="en-US" i="1" dirty="0" err="1"/>
              <a:t>posle</a:t>
            </a:r>
            <a:r>
              <a:rPr lang="en-US" i="1" dirty="0"/>
              <a:t> </a:t>
            </a:r>
            <a:r>
              <a:rPr lang="en-US" i="1" dirty="0" err="1"/>
              <a:t>v'iugi</a:t>
            </a:r>
            <a:r>
              <a:rPr lang="en-US" i="1" dirty="0"/>
              <a:t> v </a:t>
            </a:r>
            <a:r>
              <a:rPr lang="en-US" i="1" dirty="0" err="1"/>
              <a:t>derevne</a:t>
            </a:r>
            <a:r>
              <a:rPr lang="en-US" dirty="0"/>
              <a:t>), 1912. </a:t>
            </a:r>
            <a:r>
              <a:rPr lang="sr-Latn-RS" dirty="0" smtClean="0"/>
              <a:t>ulje na platnu</a:t>
            </a:r>
            <a:r>
              <a:rPr lang="en-US" dirty="0" smtClean="0"/>
              <a:t>, </a:t>
            </a:r>
            <a:r>
              <a:rPr lang="en-US" dirty="0"/>
              <a:t>80 × 80 cm. Solomon R. Guggenheim Museum, New </a:t>
            </a:r>
            <a:r>
              <a:rPr lang="en-US" dirty="0" smtClean="0"/>
              <a:t>York</a:t>
            </a:r>
            <a:endParaRPr lang="sr-Latn-RS" dirty="0" smtClean="0"/>
          </a:p>
          <a:p>
            <a:pPr algn="r"/>
            <a:r>
              <a:rPr lang="en-US" dirty="0" smtClean="0"/>
              <a:t>V</a:t>
            </a:r>
            <a:r>
              <a:rPr lang="sr-Latn-RS" dirty="0" smtClean="0"/>
              <a:t>ideti na: </a:t>
            </a:r>
            <a:r>
              <a:rPr lang="en-US" dirty="0" smtClean="0">
                <a:hlinkClick r:id="rId3"/>
              </a:rPr>
              <a:t>https://www.guggenheim.org/artwork/2598</a:t>
            </a:r>
            <a:endParaRPr lang="sr-Latn-CS" dirty="0"/>
          </a:p>
          <a:p>
            <a:pPr algn="r"/>
            <a:endParaRPr lang="sr-Latn-CS" dirty="0"/>
          </a:p>
          <a:p>
            <a:pPr algn="r"/>
            <a:endParaRPr lang="sr-Latn-CS" dirty="0"/>
          </a:p>
          <a:p>
            <a:pPr algn="r">
              <a:buFontTx/>
              <a:buChar char="-"/>
            </a:pPr>
            <a:r>
              <a:rPr lang="sr-Latn-CS" dirty="0" smtClean="0"/>
              <a:t> struktura trapezoidnih i trougaonih bojenih površina povezanih u volumenske forme – prema zahtevima unutrašnje, slikarske logike</a:t>
            </a:r>
          </a:p>
          <a:p>
            <a:pPr algn="r">
              <a:buFontTx/>
              <a:buChar char="-"/>
            </a:pPr>
            <a:r>
              <a:rPr lang="sr-Latn-CS" dirty="0" smtClean="0"/>
              <a:t> </a:t>
            </a:r>
            <a:r>
              <a:rPr lang="sr-Latn-CS" dirty="0"/>
              <a:t>multiperspektivni prostor, </a:t>
            </a:r>
          </a:p>
          <a:p>
            <a:pPr algn="r"/>
            <a:r>
              <a:rPr lang="sr-Latn-CS" dirty="0"/>
              <a:t>- </a:t>
            </a:r>
            <a:r>
              <a:rPr lang="sr-Latn-CS" dirty="0" smtClean="0"/>
              <a:t>i pored redukcije deskriptivnosti slika “zadržava referencu na tišinu, čistotu, oštrinu i bistrinu seoskog ambijenta u rano zimsko jutro” (S. Mijušković)</a:t>
            </a:r>
            <a:endParaRPr lang="sr-Latn-C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2400" y="0"/>
            <a:ext cx="391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228600" y="152400"/>
            <a:ext cx="4800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/>
              <a:t>Maljevič, </a:t>
            </a:r>
            <a:r>
              <a:rPr lang="sr-Latn-RS" i="1" dirty="0" smtClean="0"/>
              <a:t>Žetelac na crvenoj pozadini</a:t>
            </a:r>
            <a:r>
              <a:rPr lang="en-US" dirty="0" smtClean="0"/>
              <a:t>, 1912-1913, </a:t>
            </a:r>
            <a:r>
              <a:rPr lang="en-US" dirty="0"/>
              <a:t>115x69</a:t>
            </a:r>
            <a:r>
              <a:rPr lang="sr-Latn-CS" dirty="0"/>
              <a:t>, </a:t>
            </a:r>
            <a:r>
              <a:rPr lang="en-US" dirty="0"/>
              <a:t/>
            </a:r>
            <a:br>
              <a:rPr lang="en-US" dirty="0"/>
            </a:br>
            <a:r>
              <a:rPr lang="sr-Latn-RS" dirty="0" smtClean="0"/>
              <a:t>Muzej lepih umetnosti</a:t>
            </a:r>
            <a:r>
              <a:rPr lang="en-US" dirty="0" smtClean="0"/>
              <a:t>, Gorki</a:t>
            </a:r>
            <a:endParaRPr lang="sr-Latn-C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3.bp.blogspot.com/-ZNgK-VqZyF0/UmQdBK2zcZI/AAAAAAAAVzI/69VwZnYA1E8/s1600/display_image+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457200"/>
            <a:ext cx="6324600" cy="528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2"/>
          <p:cNvSpPr>
            <a:spLocks noChangeArrowheads="1"/>
          </p:cNvSpPr>
          <p:nvPr/>
        </p:nvSpPr>
        <p:spPr bwMode="auto">
          <a:xfrm>
            <a:off x="304800" y="381000"/>
            <a:ext cx="1981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M</a:t>
            </a:r>
            <a:r>
              <a:rPr lang="sr-Latn-RS" dirty="0" smtClean="0">
                <a:latin typeface="Calibri" pitchFamily="34" charset="0"/>
              </a:rPr>
              <a:t>aljevič, </a:t>
            </a:r>
            <a:r>
              <a:rPr lang="sr-Latn-RS" i="1" dirty="0" smtClean="0">
                <a:latin typeface="Calibri" pitchFamily="34" charset="0"/>
              </a:rPr>
              <a:t>Glava seljančice,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1913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72 x 74.5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  <a:cs typeface="Arial" charset="0"/>
              </a:rPr>
              <a:t> ulje na platnu 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 err="1">
                <a:latin typeface="Calibri" pitchFamily="34" charset="0"/>
              </a:rPr>
              <a:t>Stedelijk</a:t>
            </a:r>
            <a:r>
              <a:rPr lang="en-US" dirty="0">
                <a:latin typeface="Calibri" pitchFamily="34" charset="0"/>
              </a:rPr>
              <a:t> Museum, Amsterdam, Netherlands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http://4.bp.blogspot.com/-zyy0Wcj5vh0/UmMEkRMb30I/AAAAAAAAVuA/cKVD7P_h0Hc/s1600/CRI_1514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228600"/>
            <a:ext cx="5564188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228600" y="304800"/>
            <a:ext cx="29718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Maljevič, </a:t>
            </a:r>
            <a:r>
              <a:rPr lang="sr-Latn-RS" i="1" dirty="0" smtClean="0">
                <a:latin typeface="Calibri" pitchFamily="34" charset="0"/>
              </a:rPr>
              <a:t>Seljanka sa vedrima,</a:t>
            </a:r>
            <a:endParaRPr lang="en-US" i="1" dirty="0">
              <a:latin typeface="Calibri" pitchFamily="34" charset="0"/>
            </a:endParaRPr>
          </a:p>
          <a:p>
            <a:pPr algn="r"/>
            <a:r>
              <a:rPr lang="en-US" dirty="0">
                <a:latin typeface="Calibri" pitchFamily="34" charset="0"/>
              </a:rPr>
              <a:t>1912-13 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sr-Latn-RS" dirty="0" smtClean="0">
                <a:latin typeface="Calibri" pitchFamily="34" charset="0"/>
              </a:rPr>
              <a:t>na poledjini je datum </a:t>
            </a:r>
            <a:r>
              <a:rPr lang="en-US" dirty="0" smtClean="0">
                <a:latin typeface="Calibri" pitchFamily="34" charset="0"/>
              </a:rPr>
              <a:t>1912</a:t>
            </a:r>
            <a:r>
              <a:rPr lang="en-US" dirty="0">
                <a:latin typeface="Calibri" pitchFamily="34" charset="0"/>
              </a:rPr>
              <a:t>)</a:t>
            </a:r>
          </a:p>
          <a:p>
            <a:pPr algn="r"/>
            <a:r>
              <a:rPr lang="sr-Latn-RS" dirty="0" smtClean="0">
                <a:latin typeface="Calibri" pitchFamily="34" charset="0"/>
                <a:cs typeface="Arial" charset="0"/>
              </a:rPr>
              <a:t>ulje na platnu </a:t>
            </a:r>
            <a:r>
              <a:rPr lang="en-US" dirty="0" smtClean="0">
                <a:latin typeface="Calibri" pitchFamily="34" charset="0"/>
              </a:rPr>
              <a:t>80.3 </a:t>
            </a:r>
            <a:r>
              <a:rPr lang="en-US" dirty="0">
                <a:latin typeface="Calibri" pitchFamily="34" charset="0"/>
              </a:rPr>
              <a:t>x 80.3 cm</a:t>
            </a:r>
          </a:p>
          <a:p>
            <a:pPr algn="r"/>
            <a:r>
              <a:rPr lang="en-US" dirty="0">
                <a:latin typeface="Calibri" pitchFamily="34" charset="0"/>
              </a:rPr>
              <a:t>Museum of Modern Art, New York City</a:t>
            </a:r>
            <a:endParaRPr lang="sr-Latn-CS" dirty="0">
              <a:latin typeface="Calibri" pitchFamily="34" charset="0"/>
            </a:endParaRPr>
          </a:p>
          <a:p>
            <a:endParaRPr lang="sr-Latn-CS" dirty="0"/>
          </a:p>
          <a:p>
            <a:pPr algn="r"/>
            <a:r>
              <a:rPr lang="sr-Latn-CS" dirty="0" smtClean="0"/>
              <a:t>(‘</a:t>
            </a:r>
            <a:r>
              <a:rPr lang="sr-Latn-CS" dirty="0"/>
              <a:t>metalizirane’ </a:t>
            </a:r>
            <a:r>
              <a:rPr lang="sr-Latn-CS" dirty="0" smtClean="0"/>
              <a:t>volumenske simultane forme različitog stepena referncijalnosti, kontrastiranje nepredmetnosti i predmetnih jedinica</a:t>
            </a:r>
            <a:endParaRPr lang="sr-Latn-CS" dirty="0"/>
          </a:p>
          <a:p>
            <a:pPr algn="r"/>
            <a:endParaRPr lang="sr-Latn-CS" dirty="0"/>
          </a:p>
          <a:p>
            <a:pPr algn="r"/>
            <a:r>
              <a:rPr lang="sr-Latn-CS" dirty="0"/>
              <a:t>Ovakav tip slike Maljevič je označavao terminima “</a:t>
            </a:r>
            <a:r>
              <a:rPr lang="sr-Latn-CS" b="1" dirty="0"/>
              <a:t>kubofuturistički realizam</a:t>
            </a:r>
            <a:r>
              <a:rPr lang="sr-Latn-CS" dirty="0"/>
              <a:t>” ili “</a:t>
            </a:r>
            <a:r>
              <a:rPr lang="sr-Latn-CS" b="1" dirty="0"/>
              <a:t>zaumni realizam</a:t>
            </a:r>
            <a:r>
              <a:rPr lang="sr-Latn-CS" dirty="0"/>
              <a:t>”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639762"/>
          </a:xfrm>
        </p:spPr>
        <p:txBody>
          <a:bodyPr>
            <a:normAutofit/>
          </a:bodyPr>
          <a:lstStyle/>
          <a:p>
            <a:r>
              <a:rPr lang="sr-Latn-CS" sz="3200" dirty="0"/>
              <a:t>zaum/zaumni jezik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5715000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sr-Latn-CS" sz="2000" b="1" i="1" dirty="0">
                <a:latin typeface="Calibri" pitchFamily="34" charset="0"/>
              </a:rPr>
              <a:t>Zaum</a:t>
            </a:r>
            <a:r>
              <a:rPr lang="sr-Latn-CS" sz="2000" dirty="0">
                <a:latin typeface="Calibri" pitchFamily="34" charset="0"/>
              </a:rPr>
              <a:t> postaje jedan od osnovnih pojmova futurizma i čitave avangarde a na njemu se zasnivaju i Maljevičeva razmišljanja o </a:t>
            </a:r>
            <a:r>
              <a:rPr lang="sr-Latn-CS" sz="2000" dirty="0" smtClean="0">
                <a:latin typeface="Calibri" pitchFamily="34" charset="0"/>
              </a:rPr>
              <a:t>suprematizmu</a:t>
            </a:r>
          </a:p>
          <a:p>
            <a:pPr>
              <a:lnSpc>
                <a:spcPct val="160000"/>
              </a:lnSpc>
              <a:buNone/>
            </a:pPr>
            <a:endParaRPr lang="sr-Latn-CS" sz="2000" dirty="0">
              <a:latin typeface="Calibri" pitchFamily="34" charset="0"/>
            </a:endParaRPr>
          </a:p>
          <a:p>
            <a:pPr>
              <a:lnSpc>
                <a:spcPct val="160000"/>
              </a:lnSpc>
            </a:pPr>
            <a:r>
              <a:rPr lang="sr-Latn-CS" sz="2000" dirty="0">
                <a:latin typeface="Calibri" pitchFamily="34" charset="0"/>
              </a:rPr>
              <a:t>Razmišljanje kubofuturista o novoj poeziji je revolucionarno: izražavajući ‘nesavladivu mržnju’ prema konvencionalnom jeziku, oni zahtevaju da stvore sasvim nove reči koje neće biti podređene smislu nego će smisao iz njih izvirati</a:t>
            </a:r>
          </a:p>
          <a:p>
            <a:pPr>
              <a:lnSpc>
                <a:spcPct val="160000"/>
              </a:lnSpc>
            </a:pPr>
            <a:endParaRPr lang="sr-Latn-CS" sz="2000" u="sng" dirty="0">
              <a:latin typeface="Calibri" pitchFamily="34" charset="0"/>
            </a:endParaRPr>
          </a:p>
          <a:p>
            <a:pPr>
              <a:lnSpc>
                <a:spcPct val="160000"/>
              </a:lnSpc>
            </a:pPr>
            <a:r>
              <a:rPr lang="sr-Latn-CS" sz="2000" dirty="0">
                <a:latin typeface="Calibri" pitchFamily="34" charset="0"/>
              </a:rPr>
              <a:t>Osamostaljivanje ‘reči kao takvih’ dovelo ih je u manifestima i poetskoj praksi Hlebnjikova i Kručoniha do </a:t>
            </a:r>
            <a:r>
              <a:rPr lang="sr-Latn-CS" sz="2000" b="1" i="1" dirty="0">
                <a:latin typeface="Calibri" pitchFamily="34" charset="0"/>
              </a:rPr>
              <a:t>zauma</a:t>
            </a:r>
            <a:r>
              <a:rPr lang="sr-Latn-CS" sz="2000" dirty="0">
                <a:latin typeface="Calibri" pitchFamily="34" charset="0"/>
              </a:rPr>
              <a:t> ili </a:t>
            </a:r>
            <a:r>
              <a:rPr lang="sr-Latn-CS" sz="2000" b="1" i="1" dirty="0">
                <a:latin typeface="Calibri" pitchFamily="34" charset="0"/>
              </a:rPr>
              <a:t>zaumnog</a:t>
            </a:r>
            <a:r>
              <a:rPr lang="sr-Latn-CS" sz="2000" dirty="0">
                <a:latin typeface="Calibri" pitchFamily="34" charset="0"/>
              </a:rPr>
              <a:t> (alogičnog, nadracionalnog) jezika</a:t>
            </a:r>
            <a:endParaRPr lang="en-US" sz="2000" b="1" i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ttp://4.bp.blogspot.com/-FXSj1cIwSHk/Tj4lSvImAZI/AAAAAAAACV4/PO6kE0l-1SI/s640/we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3810000" cy="560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9" name="Rectangle 2"/>
          <p:cNvSpPr>
            <a:spLocks noChangeArrowheads="1"/>
          </p:cNvSpPr>
          <p:nvPr/>
        </p:nvSpPr>
        <p:spPr bwMode="auto">
          <a:xfrm>
            <a:off x="152400" y="6019800"/>
            <a:ext cx="388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Filippo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Tommaso</a:t>
            </a:r>
            <a:r>
              <a:rPr lang="en-US" dirty="0">
                <a:latin typeface="Calibri" pitchFamily="34" charset="0"/>
              </a:rPr>
              <a:t> Marinetti, </a:t>
            </a:r>
            <a:r>
              <a:rPr lang="en-US" dirty="0" err="1">
                <a:latin typeface="Calibri" pitchFamily="34" charset="0"/>
              </a:rPr>
              <a:t>Zang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Tumb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Tumb</a:t>
            </a:r>
            <a:r>
              <a:rPr lang="en-US" dirty="0">
                <a:latin typeface="Calibri" pitchFamily="34" charset="0"/>
              </a:rPr>
              <a:t>, 1914</a:t>
            </a:r>
            <a:r>
              <a:rPr lang="en-US" dirty="0" smtClean="0">
                <a:latin typeface="Calibri" pitchFamily="34" charset="0"/>
              </a:rPr>
              <a:t>.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343400" y="228600"/>
            <a:ext cx="44958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Futuristički koncept</a:t>
            </a:r>
            <a:r>
              <a:rPr lang="sr-Latn-CS" i="1" dirty="0" smtClean="0">
                <a:latin typeface="Calibri" pitchFamily="34" charset="0"/>
              </a:rPr>
              <a:t> parole </a:t>
            </a:r>
            <a:r>
              <a:rPr lang="sr-Latn-CS" i="1" dirty="0">
                <a:latin typeface="Calibri" pitchFamily="34" charset="0"/>
              </a:rPr>
              <a:t>in liberta</a:t>
            </a:r>
            <a:r>
              <a:rPr lang="sr-Latn-CS" dirty="0">
                <a:latin typeface="Calibri" pitchFamily="34" charset="0"/>
              </a:rPr>
              <a:t>; reči na slobodi:</a:t>
            </a:r>
          </a:p>
          <a:p>
            <a:r>
              <a:rPr lang="sr-Latn-CS" dirty="0">
                <a:latin typeface="Calibri" pitchFamily="34" charset="0"/>
              </a:rPr>
              <a:t>“Tehnički manifest futurističke književnosti” (1912)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 smtClean="0">
                <a:latin typeface="Calibri" pitchFamily="34" charset="0"/>
              </a:rPr>
              <a:t>Italijanski futuristi su izneli zahtev za ukidanjem </a:t>
            </a:r>
            <a:r>
              <a:rPr lang="sr-Latn-CS" dirty="0">
                <a:latin typeface="Calibri" pitchFamily="34" charset="0"/>
              </a:rPr>
              <a:t>tradicionalne gramatike i tipografije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 smtClean="0">
                <a:latin typeface="Calibri" pitchFamily="34" charset="0"/>
              </a:rPr>
              <a:t>Marineti je slobodan </a:t>
            </a:r>
            <a:r>
              <a:rPr lang="sr-Latn-CS" dirty="0">
                <a:latin typeface="Calibri" pitchFamily="34" charset="0"/>
              </a:rPr>
              <a:t>stih simbolista proglasio </a:t>
            </a:r>
            <a:r>
              <a:rPr lang="sr-Latn-CS" dirty="0" smtClean="0">
                <a:latin typeface="Calibri" pitchFamily="34" charset="0"/>
              </a:rPr>
              <a:t>prevaziđenim i  zamenio ga konceptom </a:t>
            </a:r>
            <a:r>
              <a:rPr lang="sr-Latn-CS" dirty="0">
                <a:latin typeface="Calibri" pitchFamily="34" charset="0"/>
              </a:rPr>
              <a:t>reči na slobodi:</a:t>
            </a:r>
          </a:p>
          <a:p>
            <a:r>
              <a:rPr lang="sr-Latn-CS" dirty="0">
                <a:latin typeface="Calibri" pitchFamily="34" charset="0"/>
              </a:rPr>
              <a:t>Zahtevao ukidanje sintakse, odustajanje od </a:t>
            </a:r>
            <a:r>
              <a:rPr lang="sr-Latn-CS" dirty="0" smtClean="0">
                <a:latin typeface="Calibri" pitchFamily="34" charset="0"/>
              </a:rPr>
              <a:t>dekliniranja </a:t>
            </a:r>
            <a:r>
              <a:rPr lang="sr-Latn-CS" dirty="0">
                <a:latin typeface="Calibri" pitchFamily="34" charset="0"/>
              </a:rPr>
              <a:t>i konjugacije, </a:t>
            </a:r>
            <a:r>
              <a:rPr lang="sr-Latn-CS" dirty="0" smtClean="0">
                <a:latin typeface="Calibri" pitchFamily="34" charset="0"/>
              </a:rPr>
              <a:t>izbacivanjem priloga i prideva isticao </a:t>
            </a:r>
            <a:r>
              <a:rPr lang="sr-Latn-CS" dirty="0">
                <a:latin typeface="Calibri" pitchFamily="34" charset="0"/>
              </a:rPr>
              <a:t>vrednosti </a:t>
            </a:r>
            <a:r>
              <a:rPr lang="sr-Latn-CS" dirty="0" smtClean="0">
                <a:latin typeface="Calibri" pitchFamily="34" charset="0"/>
              </a:rPr>
              <a:t>imenice, eliminisao interpunkciju, uvodio matematičke znakove</a:t>
            </a:r>
          </a:p>
          <a:p>
            <a:endParaRPr lang="sr-Latn-CS" dirty="0" smtClean="0">
              <a:latin typeface="Calibri" pitchFamily="34" charset="0"/>
            </a:endParaRPr>
          </a:p>
          <a:p>
            <a:r>
              <a:rPr lang="sr-Latn-CS" dirty="0" smtClean="0">
                <a:latin typeface="Calibri" pitchFamily="34" charset="0"/>
              </a:rPr>
              <a:t>Rasporedom jezičkih elemenata i grupa reči na stranici i izborom različitih vrsta tipova slova i različitih boja trebalo je da se postigne čulnost koja se temelji na vizuelnoj izražajnosti teksta</a:t>
            </a:r>
          </a:p>
          <a:p>
            <a:r>
              <a:rPr lang="sr-Latn-CS" dirty="0" smtClean="0">
                <a:solidFill>
                  <a:srgbClr val="1F1C1C"/>
                </a:solidFill>
                <a:latin typeface="Calibri" pitchFamily="34" charset="0"/>
              </a:rPr>
              <a:t>Moderne </a:t>
            </a:r>
            <a:r>
              <a:rPr lang="sr-Latn-CS" dirty="0">
                <a:solidFill>
                  <a:srgbClr val="1F1C1C"/>
                </a:solidFill>
                <a:latin typeface="Calibri" pitchFamily="34" charset="0"/>
              </a:rPr>
              <a:t>vizuelne komunikacije su rođene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 idx="4294967295"/>
          </p:nvPr>
        </p:nvSpPr>
        <p:spPr>
          <a:xfrm>
            <a:off x="381000" y="3810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sr-Latn-CS" sz="2400" dirty="0"/>
              <a:t>“REČ JE ŠIRA OD SVOJEG ZNAČENJA”</a:t>
            </a:r>
            <a:endParaRPr lang="en-US" sz="2400" dirty="0"/>
          </a:p>
        </p:txBody>
      </p:sp>
      <p:sp>
        <p:nvSpPr>
          <p:cNvPr id="82947" name="Content Placeholder 2"/>
          <p:cNvSpPr>
            <a:spLocks noGrp="1"/>
          </p:cNvSpPr>
          <p:nvPr>
            <p:ph idx="4294967295"/>
          </p:nvPr>
        </p:nvSpPr>
        <p:spPr>
          <a:xfrm>
            <a:off x="381000" y="1143000"/>
            <a:ext cx="8382000" cy="5334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sr-Latn-RS" sz="1900" dirty="0" smtClean="0"/>
              <a:t>probem d</a:t>
            </a:r>
            <a:r>
              <a:rPr lang="en-US" sz="1900" dirty="0" err="1" smtClean="0"/>
              <a:t>ualiz</a:t>
            </a:r>
            <a:r>
              <a:rPr lang="sr-Latn-RS" sz="1900" dirty="0" smtClean="0"/>
              <a:t>ma</a:t>
            </a:r>
            <a:r>
              <a:rPr lang="en-US" sz="1900" dirty="0" smtClean="0"/>
              <a:t> </a:t>
            </a:r>
            <a:r>
              <a:rPr lang="en-US" sz="1900" dirty="0" err="1" smtClean="0"/>
              <a:t>sadržaj</a:t>
            </a:r>
            <a:r>
              <a:rPr lang="en-US" sz="1900" dirty="0" smtClean="0"/>
              <a:t> </a:t>
            </a:r>
            <a:r>
              <a:rPr lang="en-US" sz="1900" dirty="0"/>
              <a:t>–</a:t>
            </a:r>
            <a:r>
              <a:rPr lang="sr-Latn-CS" sz="1900" dirty="0"/>
              <a:t> </a:t>
            </a:r>
            <a:r>
              <a:rPr lang="en-US" sz="1900" dirty="0" smtClean="0"/>
              <a:t>form</a:t>
            </a:r>
            <a:r>
              <a:rPr lang="sr-Latn-RS" sz="1900" dirty="0" smtClean="0"/>
              <a:t>a</a:t>
            </a:r>
            <a:endParaRPr lang="sr-Latn-CS" sz="1900" dirty="0"/>
          </a:p>
          <a:p>
            <a:pPr>
              <a:lnSpc>
                <a:spcPct val="120000"/>
              </a:lnSpc>
            </a:pPr>
            <a:r>
              <a:rPr lang="en-US" sz="1900" dirty="0" err="1" smtClean="0"/>
              <a:t>Kručonih</a:t>
            </a:r>
            <a:r>
              <a:rPr lang="en-US" sz="1900" dirty="0" smtClean="0"/>
              <a:t> </a:t>
            </a:r>
            <a:r>
              <a:rPr lang="sr-Latn-RS" sz="1900" dirty="0" smtClean="0"/>
              <a:t>u svojoj</a:t>
            </a:r>
            <a:r>
              <a:rPr lang="en-US" sz="1900" dirty="0" smtClean="0"/>
              <a:t> </a:t>
            </a:r>
            <a:r>
              <a:rPr lang="en-US" sz="1900" b="1" dirty="0"/>
              <a:t>“</a:t>
            </a:r>
            <a:r>
              <a:rPr lang="en-US" sz="1900" b="1" dirty="0" err="1" smtClean="0"/>
              <a:t>Deklaracij</a:t>
            </a:r>
            <a:r>
              <a:rPr lang="sr-Latn-RS" sz="1900" b="1" dirty="0" smtClean="0"/>
              <a:t>i</a:t>
            </a:r>
            <a:r>
              <a:rPr lang="en-US" sz="1900" b="1" dirty="0" smtClean="0"/>
              <a:t> </a:t>
            </a:r>
            <a:r>
              <a:rPr lang="en-US" sz="1900" b="1" dirty="0" err="1"/>
              <a:t>reč</a:t>
            </a:r>
            <a:r>
              <a:rPr lang="sr-Latn-CS" sz="1900" b="1" dirty="0"/>
              <a:t>i</a:t>
            </a:r>
            <a:r>
              <a:rPr lang="en-US" sz="1900" b="1" dirty="0"/>
              <a:t> </a:t>
            </a:r>
            <a:r>
              <a:rPr lang="en-US" sz="1900" b="1" dirty="0" err="1"/>
              <a:t>kao</a:t>
            </a:r>
            <a:r>
              <a:rPr lang="en-US" sz="1900" b="1" dirty="0"/>
              <a:t> </a:t>
            </a:r>
            <a:r>
              <a:rPr lang="en-US" sz="1900" b="1" dirty="0" err="1"/>
              <a:t>takve</a:t>
            </a:r>
            <a:r>
              <a:rPr lang="en-US" sz="1900" b="1" dirty="0"/>
              <a:t>” </a:t>
            </a:r>
            <a:r>
              <a:rPr lang="en-US" sz="1900" dirty="0" err="1"/>
              <a:t>iz</a:t>
            </a:r>
            <a:r>
              <a:rPr lang="en-US" sz="1900" dirty="0"/>
              <a:t> </a:t>
            </a:r>
            <a:r>
              <a:rPr lang="en-US" sz="1900" dirty="0" err="1"/>
              <a:t>aprila</a:t>
            </a:r>
            <a:r>
              <a:rPr lang="en-US" sz="1900" dirty="0"/>
              <a:t> </a:t>
            </a:r>
            <a:r>
              <a:rPr lang="en-US" sz="1900" dirty="0" smtClean="0"/>
              <a:t>1913</a:t>
            </a:r>
            <a:r>
              <a:rPr lang="sr-Latn-RS" sz="1900" dirty="0" smtClean="0"/>
              <a:t>, za razliku od dotadašnjih zamisli simbolista i Kandinskog, predlaže da</a:t>
            </a:r>
            <a:r>
              <a:rPr lang="en-US" sz="1900" b="1" dirty="0" smtClean="0"/>
              <a:t> </a:t>
            </a:r>
            <a:r>
              <a:rPr lang="en-US" sz="1900" b="1" u="sng" dirty="0"/>
              <a:t>nova forma </a:t>
            </a:r>
            <a:r>
              <a:rPr lang="en-US" sz="1900" b="1" u="sng" dirty="0" err="1"/>
              <a:t>stvara</a:t>
            </a:r>
            <a:r>
              <a:rPr lang="en-US" sz="1900" b="1" u="sng" dirty="0"/>
              <a:t> </a:t>
            </a:r>
            <a:r>
              <a:rPr lang="en-US" sz="1900" b="1" u="sng" dirty="0" err="1"/>
              <a:t>novi</a:t>
            </a:r>
            <a:r>
              <a:rPr lang="en-US" sz="1900" b="1" u="sng" dirty="0"/>
              <a:t> </a:t>
            </a:r>
            <a:r>
              <a:rPr lang="en-US" sz="1900" b="1" u="sng" dirty="0" err="1" smtClean="0"/>
              <a:t>sadržaj</a:t>
            </a:r>
            <a:r>
              <a:rPr lang="sr-Latn-RS" sz="1900" b="1" u="sng" dirty="0" smtClean="0"/>
              <a:t>. </a:t>
            </a:r>
            <a:r>
              <a:rPr lang="sr-Latn-RS" sz="1900" dirty="0" smtClean="0"/>
              <a:t>Po njegovom mišljenju </a:t>
            </a:r>
            <a:r>
              <a:rPr lang="sr-Latn-CS" sz="1900" dirty="0" smtClean="0"/>
              <a:t>“značenje koje upravlja rečju” ograničava slobodnu artikulaciju poetskog teksta i da stoga ovu praksu ili ovo stanje treba neizostavno napustiti.</a:t>
            </a:r>
            <a:endParaRPr lang="sr-Latn-CS" sz="1900" dirty="0"/>
          </a:p>
          <a:p>
            <a:pPr>
              <a:lnSpc>
                <a:spcPct val="120000"/>
              </a:lnSpc>
            </a:pPr>
            <a:r>
              <a:rPr lang="sr-Latn-CS" sz="1900" dirty="0" smtClean="0"/>
              <a:t>Pokazuje </a:t>
            </a:r>
            <a:r>
              <a:rPr lang="sr-Latn-CS" sz="1900" dirty="0"/>
              <a:t>interes za materijalne/fizičke/čulne strukturne elemente jezika/reči; </a:t>
            </a:r>
            <a:r>
              <a:rPr lang="sr-Latn-CS" sz="1900" dirty="0" smtClean="0"/>
              <a:t>premešta se interes </a:t>
            </a:r>
            <a:r>
              <a:rPr lang="sr-Latn-CS" sz="1900" dirty="0"/>
              <a:t>na plan čisto formalnog </a:t>
            </a:r>
            <a:r>
              <a:rPr lang="sr-Latn-CS" sz="1900" dirty="0" smtClean="0"/>
              <a:t>ustrojstva (u polju umetnosti  paralela bi bila </a:t>
            </a:r>
            <a:r>
              <a:rPr lang="sr-Latn-CS" sz="1900" dirty="0"/>
              <a:t>oslobađanje umetnosti od mimetičkih i deskriptivnih funkcija)</a:t>
            </a:r>
            <a:endParaRPr lang="en-US" sz="1900" dirty="0"/>
          </a:p>
          <a:p>
            <a:pPr>
              <a:lnSpc>
                <a:spcPct val="120000"/>
              </a:lnSpc>
            </a:pPr>
            <a:endParaRPr lang="sr-Latn-CS" sz="1900" dirty="0"/>
          </a:p>
          <a:p>
            <a:pPr>
              <a:lnSpc>
                <a:spcPct val="120000"/>
              </a:lnSpc>
            </a:pPr>
            <a:r>
              <a:rPr lang="sr-Latn-CS" sz="1900" dirty="0"/>
              <a:t>K</a:t>
            </a:r>
            <a:r>
              <a:rPr lang="en-US" sz="1900" dirty="0" err="1"/>
              <a:t>ruč</a:t>
            </a:r>
            <a:r>
              <a:rPr lang="sr-Latn-CS" sz="1900" dirty="0"/>
              <a:t>o</a:t>
            </a:r>
            <a:r>
              <a:rPr lang="en-US" sz="1900" dirty="0" err="1"/>
              <a:t>nih</a:t>
            </a:r>
            <a:r>
              <a:rPr lang="en-US" sz="1900" dirty="0"/>
              <a:t> </a:t>
            </a:r>
            <a:r>
              <a:rPr lang="en-US" sz="1900" dirty="0" err="1"/>
              <a:t>kao</a:t>
            </a:r>
            <a:r>
              <a:rPr lang="en-US" sz="1900" dirty="0"/>
              <a:t> </a:t>
            </a:r>
            <a:r>
              <a:rPr lang="en-US" sz="1900" dirty="0" err="1"/>
              <a:t>glavni</a:t>
            </a:r>
            <a:r>
              <a:rPr lang="en-US" sz="1900" dirty="0"/>
              <a:t> argument </a:t>
            </a:r>
            <a:r>
              <a:rPr lang="en-US" sz="1900" dirty="0" err="1"/>
              <a:t>navodi</a:t>
            </a:r>
            <a:r>
              <a:rPr lang="en-US" sz="1900" dirty="0"/>
              <a:t> </a:t>
            </a:r>
            <a:r>
              <a:rPr lang="en-US" sz="1900" dirty="0" err="1"/>
              <a:t>da</a:t>
            </a:r>
            <a:r>
              <a:rPr lang="en-US" sz="1900" dirty="0"/>
              <a:t> je </a:t>
            </a:r>
            <a:r>
              <a:rPr lang="en-US" sz="1900" dirty="0" err="1"/>
              <a:t>reč</a:t>
            </a:r>
            <a:r>
              <a:rPr lang="en-US" sz="1900" dirty="0"/>
              <a:t> </a:t>
            </a:r>
            <a:r>
              <a:rPr lang="en-US" sz="1900" dirty="0" err="1"/>
              <a:t>ranije</a:t>
            </a:r>
            <a:r>
              <a:rPr lang="en-US" sz="1900" dirty="0"/>
              <a:t> </a:t>
            </a:r>
            <a:r>
              <a:rPr lang="en-US" sz="1900" dirty="0" err="1"/>
              <a:t>bila</a:t>
            </a:r>
            <a:r>
              <a:rPr lang="en-US" sz="1900" dirty="0"/>
              <a:t> </a:t>
            </a:r>
            <a:r>
              <a:rPr lang="en-US" sz="1900" dirty="0" err="1"/>
              <a:t>potč</a:t>
            </a:r>
            <a:r>
              <a:rPr lang="sr-Latn-CS" sz="1900" dirty="0"/>
              <a:t>i</a:t>
            </a:r>
            <a:r>
              <a:rPr lang="en-US" sz="1900" dirty="0" err="1"/>
              <a:t>njavana</a:t>
            </a:r>
            <a:r>
              <a:rPr lang="en-US" sz="1900" dirty="0"/>
              <a:t> </a:t>
            </a:r>
            <a:r>
              <a:rPr lang="en-US" sz="1900" dirty="0" err="1"/>
              <a:t>značenju</a:t>
            </a:r>
            <a:r>
              <a:rPr lang="en-US" sz="1900" dirty="0"/>
              <a:t> č</a:t>
            </a:r>
            <a:r>
              <a:rPr lang="sr-Latn-CS" sz="1900" dirty="0"/>
              <a:t>i</a:t>
            </a:r>
            <a:r>
              <a:rPr lang="en-US" sz="1900" dirty="0"/>
              <a:t>me se </a:t>
            </a:r>
            <a:r>
              <a:rPr lang="en-US" sz="1900" dirty="0" err="1"/>
              <a:t>sprečavao</a:t>
            </a:r>
            <a:r>
              <a:rPr lang="sr-Latn-CS" sz="1900" dirty="0"/>
              <a:t> </a:t>
            </a:r>
            <a:r>
              <a:rPr lang="en-US" sz="1900" b="1" u="sng" dirty="0" err="1"/>
              <a:t>neposred</a:t>
            </a:r>
            <a:r>
              <a:rPr lang="sr-Latn-CS" sz="1900" b="1" u="sng" dirty="0"/>
              <a:t>a</a:t>
            </a:r>
            <a:r>
              <a:rPr lang="en-US" sz="1900" b="1" u="sng" dirty="0"/>
              <a:t>n</a:t>
            </a:r>
            <a:r>
              <a:rPr lang="en-US" sz="1900" dirty="0"/>
              <a:t> </a:t>
            </a:r>
            <a:r>
              <a:rPr lang="en-US" sz="1900" dirty="0" err="1"/>
              <a:t>pristup</a:t>
            </a:r>
            <a:r>
              <a:rPr lang="en-US" sz="1900" dirty="0"/>
              <a:t> </a:t>
            </a:r>
            <a:r>
              <a:rPr lang="en-US" sz="1900" dirty="0" err="1"/>
              <a:t>reči</a:t>
            </a:r>
            <a:r>
              <a:rPr lang="en-US" sz="1900" dirty="0"/>
              <a:t> </a:t>
            </a:r>
            <a:r>
              <a:rPr lang="en-US" sz="1900" dirty="0" err="1"/>
              <a:t>kao</a:t>
            </a:r>
            <a:r>
              <a:rPr lang="en-US" sz="1900" dirty="0"/>
              <a:t> </a:t>
            </a:r>
            <a:r>
              <a:rPr lang="en-US" sz="1900" dirty="0" err="1"/>
              <a:t>takvoj</a:t>
            </a:r>
            <a:r>
              <a:rPr lang="en-US" sz="1900" dirty="0"/>
              <a:t>, </a:t>
            </a:r>
            <a:r>
              <a:rPr lang="en-US" sz="1900" dirty="0" err="1"/>
              <a:t>svedenoj</a:t>
            </a:r>
            <a:r>
              <a:rPr lang="en-US" sz="1900" dirty="0"/>
              <a:t> </a:t>
            </a:r>
            <a:r>
              <a:rPr lang="en-US" sz="1900" dirty="0" err="1"/>
              <a:t>na</a:t>
            </a:r>
            <a:r>
              <a:rPr lang="en-US" sz="1900" dirty="0"/>
              <a:t> </a:t>
            </a:r>
            <a:r>
              <a:rPr lang="en-US" sz="1900" dirty="0" err="1"/>
              <a:t>njene</a:t>
            </a:r>
            <a:r>
              <a:rPr lang="en-US" sz="1900" dirty="0"/>
              <a:t> </a:t>
            </a:r>
            <a:r>
              <a:rPr lang="en-US" sz="1900" b="1" u="sng" dirty="0" err="1"/>
              <a:t>fonetske</a:t>
            </a:r>
            <a:r>
              <a:rPr lang="en-US" sz="1900" b="1" u="sng" dirty="0"/>
              <a:t>, </a:t>
            </a:r>
            <a:r>
              <a:rPr lang="en-US" sz="1900" b="1" u="sng" dirty="0" err="1"/>
              <a:t>grafičke</a:t>
            </a:r>
            <a:r>
              <a:rPr lang="en-US" sz="1900" b="1" u="sng" dirty="0"/>
              <a:t> </a:t>
            </a:r>
            <a:r>
              <a:rPr lang="en-US" sz="1900" b="1" u="sng" dirty="0" err="1"/>
              <a:t>komponente</a:t>
            </a:r>
            <a:r>
              <a:rPr lang="en-US" sz="1900" b="1" u="sng" dirty="0"/>
              <a:t> </a:t>
            </a:r>
            <a:r>
              <a:rPr lang="en-US" sz="1900" b="1" u="sng" dirty="0" err="1"/>
              <a:t>i</a:t>
            </a:r>
            <a:r>
              <a:rPr lang="en-US" sz="1900" b="1" u="sng" dirty="0"/>
              <a:t> </a:t>
            </a:r>
            <a:r>
              <a:rPr lang="en-US" sz="1900" b="1" u="sng" dirty="0" err="1"/>
              <a:t>zvukovnu</a:t>
            </a:r>
            <a:r>
              <a:rPr lang="en-US" sz="1900" b="1" u="sng" dirty="0"/>
              <a:t> </a:t>
            </a:r>
            <a:r>
              <a:rPr lang="sr-Latn-CS" sz="1900" b="1" u="sng" dirty="0"/>
              <a:t>‘</a:t>
            </a:r>
            <a:r>
              <a:rPr lang="en-US" sz="1900" b="1" u="sng" dirty="0" err="1"/>
              <a:t>fakturu</a:t>
            </a:r>
            <a:r>
              <a:rPr lang="sr-Latn-CS" sz="1900" b="1" u="sng" dirty="0"/>
              <a:t>’</a:t>
            </a:r>
            <a:r>
              <a:rPr lang="sr-Latn-CS" sz="1900" b="1" dirty="0"/>
              <a:t> </a:t>
            </a:r>
            <a:endParaRPr lang="sr-Latn-CS" sz="1900" b="1" dirty="0" smtClean="0"/>
          </a:p>
          <a:p>
            <a:pPr>
              <a:lnSpc>
                <a:spcPct val="120000"/>
              </a:lnSpc>
            </a:pPr>
            <a:r>
              <a:rPr lang="sr-Latn-CS" sz="1900" dirty="0" smtClean="0"/>
              <a:t>uvodi </a:t>
            </a:r>
            <a:r>
              <a:rPr lang="sr-Latn-CS" sz="1900" dirty="0"/>
              <a:t>pojam ‘</a:t>
            </a:r>
            <a:r>
              <a:rPr lang="sr-Latn-CS" sz="1900" b="1" dirty="0"/>
              <a:t>samodovoljne reči</a:t>
            </a:r>
            <a:r>
              <a:rPr lang="sr-Latn-CS" sz="1900" dirty="0"/>
              <a:t>’ ili ‘</a:t>
            </a:r>
            <a:r>
              <a:rPr lang="sr-Latn-CS" sz="1900" b="1" dirty="0"/>
              <a:t>reči kao takve</a:t>
            </a:r>
            <a:r>
              <a:rPr lang="sr-Latn-CS" sz="1900" dirty="0"/>
              <a:t>’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learn.columbia.edu/courses/russianart/images/medium/4637/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6888" y="0"/>
            <a:ext cx="6107112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 descr="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76650"/>
            <a:ext cx="41719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pole tekstowe 5"/>
          <p:cNvSpPr txBox="1">
            <a:spLocks noChangeArrowheads="1"/>
          </p:cNvSpPr>
          <p:nvPr/>
        </p:nvSpPr>
        <p:spPr bwMode="auto">
          <a:xfrm>
            <a:off x="152400" y="152400"/>
            <a:ext cx="26670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sz="1600" dirty="0" smtClean="0"/>
              <a:t>Ilja Zdanevič </a:t>
            </a:r>
            <a:endParaRPr lang="pl-PL" sz="1600" dirty="0"/>
          </a:p>
          <a:p>
            <a:pPr algn="r"/>
            <a:r>
              <a:rPr lang="pl-PL" sz="1600" dirty="0" smtClean="0"/>
              <a:t>i Mihail </a:t>
            </a:r>
            <a:r>
              <a:rPr lang="pl-PL" sz="1600" dirty="0"/>
              <a:t>Larionov</a:t>
            </a:r>
          </a:p>
          <a:p>
            <a:pPr algn="r"/>
            <a:r>
              <a:rPr lang="pl-PL" sz="1600" dirty="0" smtClean="0"/>
              <a:t>‘Zašto slikamo sebe: </a:t>
            </a:r>
            <a:endParaRPr lang="pl-PL" sz="1600" dirty="0"/>
          </a:p>
          <a:p>
            <a:pPr algn="r"/>
            <a:r>
              <a:rPr lang="pl-PL" sz="1600" dirty="0"/>
              <a:t>A Futurist Manifesto’, </a:t>
            </a:r>
          </a:p>
          <a:p>
            <a:pPr algn="r"/>
            <a:r>
              <a:rPr lang="pl-PL" sz="1600" i="1" dirty="0"/>
              <a:t>Argus</a:t>
            </a:r>
            <a:r>
              <a:rPr lang="pl-PL" sz="1600" dirty="0"/>
              <a:t>, 1913</a:t>
            </a:r>
          </a:p>
          <a:p>
            <a:pPr algn="r"/>
            <a:endParaRPr lang="pl-PL" sz="1600" dirty="0"/>
          </a:p>
          <a:p>
            <a:pPr algn="r"/>
            <a:r>
              <a:rPr lang="pl-PL" sz="1600" dirty="0"/>
              <a:t>‘Bojimo lica jer je čisto lice odvratno, zato što želimo da propovedamo o nepoznatom, preuređujemo život i uznesimo u više sfere postojanja umnoženu čovekovu dušu</a:t>
            </a:r>
            <a:r>
              <a:rPr lang="pl-PL" sz="1400" dirty="0"/>
              <a:t>’</a:t>
            </a:r>
            <a:endParaRPr lang="en-GB" sz="1400" dirty="0"/>
          </a:p>
        </p:txBody>
      </p:sp>
      <p:sp>
        <p:nvSpPr>
          <p:cNvPr id="36869" name="Prostokąt 4"/>
          <p:cNvSpPr>
            <a:spLocks noChangeArrowheads="1"/>
          </p:cNvSpPr>
          <p:nvPr/>
        </p:nvSpPr>
        <p:spPr bwMode="auto">
          <a:xfrm>
            <a:off x="4391025" y="5715000"/>
            <a:ext cx="47529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 err="1" smtClean="0">
                <a:latin typeface="Calibri" pitchFamily="34" charset="0"/>
              </a:rPr>
              <a:t>Gon</a:t>
            </a:r>
            <a:r>
              <a:rPr lang="sr-Latn-RS" sz="1600" dirty="0" smtClean="0">
                <a:latin typeface="Calibri" pitchFamily="34" charset="0"/>
              </a:rPr>
              <a:t>č</a:t>
            </a:r>
            <a:r>
              <a:rPr lang="en-GB" sz="1600" dirty="0" err="1" smtClean="0">
                <a:latin typeface="Calibri" pitchFamily="34" charset="0"/>
              </a:rPr>
              <a:t>arova</a:t>
            </a:r>
            <a:r>
              <a:rPr lang="en-GB" sz="1600" dirty="0" smtClean="0">
                <a:latin typeface="Calibri" pitchFamily="34" charset="0"/>
              </a:rPr>
              <a:t> </a:t>
            </a:r>
            <a:r>
              <a:rPr lang="sr-Latn-RS" sz="1600" dirty="0" smtClean="0">
                <a:latin typeface="Calibri" pitchFamily="34" charset="0"/>
              </a:rPr>
              <a:t>i </a:t>
            </a:r>
            <a:r>
              <a:rPr lang="en-GB" sz="1600" dirty="0" err="1" smtClean="0">
                <a:latin typeface="Calibri" pitchFamily="34" charset="0"/>
              </a:rPr>
              <a:t>Larionov</a:t>
            </a:r>
            <a:r>
              <a:rPr lang="sr-Latn-RS" sz="1600" dirty="0" smtClean="0">
                <a:latin typeface="Calibri" pitchFamily="34" charset="0"/>
              </a:rPr>
              <a:t>,</a:t>
            </a:r>
            <a:r>
              <a:rPr lang="en-GB" sz="1600" dirty="0" smtClean="0">
                <a:latin typeface="Calibri" pitchFamily="34" charset="0"/>
              </a:rPr>
              <a:t> </a:t>
            </a:r>
            <a:r>
              <a:rPr lang="en-GB" sz="1600" dirty="0">
                <a:latin typeface="Calibri" pitchFamily="34" charset="0"/>
              </a:rPr>
              <a:t>Futurist</a:t>
            </a:r>
            <a:r>
              <a:rPr lang="sr-Latn-CS" sz="1600" dirty="0">
                <a:latin typeface="Calibri" pitchFamily="34" charset="0"/>
              </a:rPr>
              <a:t>ički pozorišni projekat</a:t>
            </a:r>
            <a:r>
              <a:rPr lang="en-GB" sz="1600" dirty="0">
                <a:latin typeface="Calibri" pitchFamily="34" charset="0"/>
              </a:rPr>
              <a:t>, 1913. </a:t>
            </a:r>
            <a:r>
              <a:rPr lang="en-GB" sz="1600" dirty="0" err="1">
                <a:latin typeface="Calibri" pitchFamily="34" charset="0"/>
              </a:rPr>
              <a:t>Reprodu</a:t>
            </a:r>
            <a:r>
              <a:rPr lang="sr-Latn-CS" sz="1600" dirty="0">
                <a:latin typeface="Calibri" pitchFamily="34" charset="0"/>
              </a:rPr>
              <a:t>kovano u</a:t>
            </a:r>
            <a:r>
              <a:rPr lang="en-GB" sz="1600" dirty="0">
                <a:latin typeface="Calibri" pitchFamily="34" charset="0"/>
              </a:rPr>
              <a:t> </a:t>
            </a:r>
            <a:r>
              <a:rPr lang="en-GB" sz="1600" i="1" dirty="0" err="1">
                <a:latin typeface="Calibri" pitchFamily="34" charset="0"/>
              </a:rPr>
              <a:t>Teatr</a:t>
            </a:r>
            <a:r>
              <a:rPr lang="en-GB" sz="1600" i="1" dirty="0">
                <a:latin typeface="Calibri" pitchFamily="34" charset="0"/>
              </a:rPr>
              <a:t> v </a:t>
            </a:r>
            <a:r>
              <a:rPr lang="en-GB" sz="1600" i="1" dirty="0" err="1">
                <a:latin typeface="Calibri" pitchFamily="34" charset="0"/>
              </a:rPr>
              <a:t>karrikaturakh</a:t>
            </a:r>
            <a:r>
              <a:rPr lang="en-GB" sz="1600" dirty="0">
                <a:latin typeface="Calibri" pitchFamily="34" charset="0"/>
              </a:rPr>
              <a:t> (Moscow), no. 3 (Sept. 21, 1913), </a:t>
            </a:r>
            <a:r>
              <a:rPr lang="sr-Latn-CS" sz="1600" dirty="0">
                <a:latin typeface="Calibri" pitchFamily="34" charset="0"/>
              </a:rPr>
              <a:t>str</a:t>
            </a:r>
            <a:r>
              <a:rPr lang="en-GB" sz="1600" dirty="0">
                <a:latin typeface="Calibri" pitchFamily="34" charset="0"/>
              </a:rPr>
              <a:t>. 9.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43438" y="6027738"/>
            <a:ext cx="4500562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 smtClean="0">
                <a:latin typeface="+mn-lt"/>
              </a:rPr>
              <a:t>Kručonih, </a:t>
            </a:r>
            <a:r>
              <a:rPr lang="pl-PL" sz="1600" dirty="0">
                <a:latin typeface="+mn-lt"/>
              </a:rPr>
              <a:t>V. </a:t>
            </a:r>
            <a:r>
              <a:rPr lang="pl-PL" sz="1600" dirty="0" smtClean="0"/>
              <a:t>H</a:t>
            </a:r>
            <a:r>
              <a:rPr lang="pl-PL" sz="1600" dirty="0" smtClean="0">
                <a:latin typeface="+mn-lt"/>
              </a:rPr>
              <a:t>lebnikov, </a:t>
            </a:r>
            <a:r>
              <a:rPr lang="pl-PL" sz="1600" i="1" dirty="0" smtClean="0">
                <a:latin typeface="+mn-lt"/>
              </a:rPr>
              <a:t>Reč kao takva </a:t>
            </a:r>
            <a:r>
              <a:rPr lang="pl-PL" sz="1600" dirty="0" smtClean="0">
                <a:latin typeface="+mn-lt"/>
              </a:rPr>
              <a:t>(</a:t>
            </a:r>
            <a:r>
              <a:rPr lang="en-GB" sz="1600" i="1" dirty="0" err="1" smtClean="0">
                <a:latin typeface="+mn-lt"/>
              </a:rPr>
              <a:t>Slovo</a:t>
            </a:r>
            <a:r>
              <a:rPr lang="en-GB" sz="1600" i="1" dirty="0" smtClean="0">
                <a:latin typeface="+mn-lt"/>
              </a:rPr>
              <a:t> </a:t>
            </a:r>
            <a:r>
              <a:rPr lang="en-GB" sz="1600" i="1" dirty="0" err="1">
                <a:latin typeface="+mn-lt"/>
              </a:rPr>
              <a:t>kak</a:t>
            </a:r>
            <a:r>
              <a:rPr lang="en-GB" sz="1600" i="1" dirty="0">
                <a:latin typeface="+mn-lt"/>
              </a:rPr>
              <a:t> </a:t>
            </a:r>
            <a:r>
              <a:rPr lang="en-GB" sz="1600" i="1" dirty="0" err="1" smtClean="0">
                <a:latin typeface="+mn-lt"/>
              </a:rPr>
              <a:t>takovoe</a:t>
            </a:r>
            <a:r>
              <a:rPr lang="pl-PL" sz="1600" dirty="0" smtClean="0">
                <a:latin typeface="+mn-lt"/>
              </a:rPr>
              <a:t>),</a:t>
            </a:r>
            <a:r>
              <a:rPr lang="en-GB" sz="1600" dirty="0" smtClean="0">
                <a:latin typeface="+mn-lt"/>
              </a:rPr>
              <a:t> </a:t>
            </a:r>
            <a:r>
              <a:rPr lang="en-GB" sz="1600" dirty="0">
                <a:latin typeface="+mn-lt"/>
              </a:rPr>
              <a:t>1913</a:t>
            </a:r>
            <a:endParaRPr lang="pl-PL" sz="1600" dirty="0">
              <a:latin typeface="+mn-lt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 smtClean="0">
                <a:latin typeface="+mn-lt"/>
              </a:rPr>
              <a:t>Naslovna strana Rozanova i  </a:t>
            </a:r>
            <a:r>
              <a:rPr lang="en-GB" sz="1600" dirty="0" smtClean="0">
                <a:latin typeface="+mn-lt"/>
              </a:rPr>
              <a:t>Mal</a:t>
            </a:r>
            <a:r>
              <a:rPr lang="sr-Latn-RS" sz="1600" dirty="0" smtClean="0">
                <a:latin typeface="+mn-lt"/>
              </a:rPr>
              <a:t>j</a:t>
            </a:r>
            <a:r>
              <a:rPr lang="en-GB" sz="1600" dirty="0" err="1" smtClean="0">
                <a:latin typeface="+mn-lt"/>
              </a:rPr>
              <a:t>evi</a:t>
            </a:r>
            <a:r>
              <a:rPr lang="sr-Latn-RS" sz="1600" dirty="0" smtClean="0">
                <a:latin typeface="+mn-lt"/>
              </a:rPr>
              <a:t>č</a:t>
            </a:r>
            <a:endParaRPr lang="en-GB" sz="1600" dirty="0">
              <a:latin typeface="+mn-lt"/>
            </a:endParaRPr>
          </a:p>
        </p:txBody>
      </p:sp>
      <p:pic>
        <p:nvPicPr>
          <p:cNvPr id="84995" name="Picture 4" descr="Troe Tro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4343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pole tekstowe 6"/>
          <p:cNvSpPr txBox="1">
            <a:spLocks noChangeArrowheads="1"/>
          </p:cNvSpPr>
          <p:nvPr/>
        </p:nvSpPr>
        <p:spPr bwMode="auto">
          <a:xfrm>
            <a:off x="179388" y="5732463"/>
            <a:ext cx="442753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600" dirty="0"/>
              <a:t>V. </a:t>
            </a:r>
            <a:r>
              <a:rPr lang="pl-PL" sz="1600" dirty="0" smtClean="0"/>
              <a:t>Hlebnikov</a:t>
            </a:r>
            <a:r>
              <a:rPr lang="pl-PL" sz="1600" dirty="0"/>
              <a:t>, A. </a:t>
            </a:r>
            <a:r>
              <a:rPr lang="pl-PL" sz="1600" dirty="0" smtClean="0"/>
              <a:t>Kručonih</a:t>
            </a:r>
            <a:r>
              <a:rPr lang="pl-PL" sz="1600" dirty="0"/>
              <a:t>, E. Guro, </a:t>
            </a:r>
            <a:r>
              <a:rPr lang="pl-PL" sz="1600" dirty="0" smtClean="0"/>
              <a:t>Troje (</a:t>
            </a:r>
            <a:r>
              <a:rPr lang="en-US" sz="1600" dirty="0" err="1" smtClean="0"/>
              <a:t>Troe</a:t>
            </a:r>
            <a:r>
              <a:rPr lang="sr-Latn-RS" sz="1600" dirty="0" smtClean="0"/>
              <a:t>)</a:t>
            </a:r>
            <a:r>
              <a:rPr lang="pl-PL" sz="1600" dirty="0" smtClean="0"/>
              <a:t>, </a:t>
            </a:r>
            <a:r>
              <a:rPr lang="pl-PL" sz="1600" dirty="0"/>
              <a:t>1913.  </a:t>
            </a:r>
            <a:r>
              <a:rPr lang="pl-PL" sz="1600" dirty="0" smtClean="0"/>
              <a:t>naslovna strana: Maljevič</a:t>
            </a:r>
            <a:endParaRPr lang="pl-PL" sz="1600" dirty="0"/>
          </a:p>
          <a:p>
            <a:endParaRPr lang="pl-PL" dirty="0"/>
          </a:p>
        </p:txBody>
      </p:sp>
      <p:sp>
        <p:nvSpPr>
          <p:cNvPr id="84997" name="Prostokąt 5"/>
          <p:cNvSpPr>
            <a:spLocks noChangeArrowheads="1"/>
          </p:cNvSpPr>
          <p:nvPr/>
        </p:nvSpPr>
        <p:spPr bwMode="auto">
          <a:xfrm>
            <a:off x="1981200" y="304800"/>
            <a:ext cx="3794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dirty="0"/>
              <a:t>Zaum </a:t>
            </a:r>
            <a:r>
              <a:rPr lang="pl-PL" sz="2000" dirty="0" smtClean="0"/>
              <a:t>-</a:t>
            </a:r>
            <a:r>
              <a:rPr lang="sr-Latn-CS" sz="2000" dirty="0" smtClean="0">
                <a:latin typeface="Calibri" pitchFamily="34" charset="0"/>
              </a:rPr>
              <a:t> alogični, nadracionalni jezik</a:t>
            </a:r>
            <a:endParaRPr lang="en-GB" dirty="0"/>
          </a:p>
        </p:txBody>
      </p:sp>
      <p:pic>
        <p:nvPicPr>
          <p:cNvPr id="84998" name="Picture 4" descr="http://books.simsreed.com/stockimages/sized/374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836613"/>
            <a:ext cx="42481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sr-Latn-CS" sz="3600"/>
              <a:t>teorija zauma</a:t>
            </a:r>
            <a:endParaRPr lang="en-US" sz="3600"/>
          </a:p>
        </p:txBody>
      </p:sp>
      <p:sp>
        <p:nvSpPr>
          <p:cNvPr id="8704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14400"/>
            <a:ext cx="8229600" cy="56388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latin typeface="Calibri" pitchFamily="34" charset="0"/>
              </a:rPr>
              <a:t>I</a:t>
            </a:r>
            <a:r>
              <a:rPr lang="sr-Latn-RS" sz="2000" dirty="0" smtClean="0">
                <a:latin typeface="Calibri" pitchFamily="34" charset="0"/>
              </a:rPr>
              <a:t>ako </a:t>
            </a:r>
            <a:r>
              <a:rPr lang="en-US" sz="2000" dirty="0" err="1" smtClean="0">
                <a:latin typeface="Calibri" pitchFamily="34" charset="0"/>
              </a:rPr>
              <a:t>pretpostavlja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upotrebu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reči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koje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pripadaju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zajed</a:t>
            </a:r>
            <a:r>
              <a:rPr lang="sr-Latn-CS" sz="2000" dirty="0">
                <a:latin typeface="Calibri" pitchFamily="34" charset="0"/>
              </a:rPr>
              <a:t>n</a:t>
            </a:r>
            <a:r>
              <a:rPr lang="en-US" sz="2000" dirty="0" err="1">
                <a:latin typeface="Calibri" pitchFamily="34" charset="0"/>
              </a:rPr>
              <a:t>ičkom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jeziku</a:t>
            </a:r>
            <a:r>
              <a:rPr lang="sr-Latn-RS" sz="2000" dirty="0" smtClean="0">
                <a:latin typeface="Calibri" pitchFamily="34" charset="0"/>
              </a:rPr>
              <a:t>,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sr-Latn-CS" sz="2000" dirty="0" smtClean="0">
                <a:latin typeface="Calibri" pitchFamily="34" charset="0"/>
              </a:rPr>
              <a:t>na </a:t>
            </a:r>
            <a:r>
              <a:rPr lang="sr-Latn-CS" sz="2000" dirty="0">
                <a:latin typeface="Calibri" pitchFamily="34" charset="0"/>
              </a:rPr>
              <a:t>prvom mestu </a:t>
            </a:r>
            <a:r>
              <a:rPr lang="en-US" sz="2000" dirty="0" err="1">
                <a:latin typeface="Calibri" pitchFamily="34" charset="0"/>
              </a:rPr>
              <a:t>njen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proklamovani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cilj</a:t>
            </a:r>
            <a:r>
              <a:rPr lang="en-US" sz="2000" dirty="0">
                <a:latin typeface="Calibri" pitchFamily="34" charset="0"/>
              </a:rPr>
              <a:t> je </a:t>
            </a:r>
            <a:r>
              <a:rPr lang="en-US" sz="2000" dirty="0" err="1">
                <a:latin typeface="Calibri" pitchFamily="34" charset="0"/>
              </a:rPr>
              <a:t>stvaranje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u="sng" dirty="0" err="1">
                <a:latin typeface="Calibri" pitchFamily="34" charset="0"/>
              </a:rPr>
              <a:t>novih</a:t>
            </a:r>
            <a:r>
              <a:rPr lang="en-US" sz="2000" u="sng" dirty="0">
                <a:latin typeface="Calibri" pitchFamily="34" charset="0"/>
              </a:rPr>
              <a:t> </a:t>
            </a:r>
            <a:r>
              <a:rPr lang="en-US" sz="2000" u="sng" dirty="0" err="1">
                <a:latin typeface="Calibri" pitchFamily="34" charset="0"/>
              </a:rPr>
              <a:t>reči</a:t>
            </a:r>
            <a:r>
              <a:rPr lang="en-US" sz="2000" u="sng" dirty="0">
                <a:latin typeface="Calibri" pitchFamily="34" charset="0"/>
              </a:rPr>
              <a:t>/</a:t>
            </a:r>
            <a:r>
              <a:rPr lang="en-US" sz="2000" u="sng" dirty="0" err="1">
                <a:latin typeface="Calibri" pitchFamily="34" charset="0"/>
              </a:rPr>
              <a:t>formi</a:t>
            </a:r>
            <a:r>
              <a:rPr lang="en-US" sz="2000" u="sng" dirty="0">
                <a:latin typeface="Calibri" pitchFamily="34" charset="0"/>
              </a:rPr>
              <a:t> </a:t>
            </a:r>
            <a:r>
              <a:rPr lang="en-US" sz="2000" u="sng" dirty="0" err="1">
                <a:latin typeface="Calibri" pitchFamily="34" charset="0"/>
              </a:rPr>
              <a:t>i</a:t>
            </a:r>
            <a:r>
              <a:rPr lang="en-US" sz="2000" u="sng" dirty="0">
                <a:latin typeface="Calibri" pitchFamily="34" charset="0"/>
              </a:rPr>
              <a:t> </a:t>
            </a:r>
            <a:r>
              <a:rPr lang="en-US" sz="2000" u="sng" dirty="0" err="1">
                <a:latin typeface="Calibri" pitchFamily="34" charset="0"/>
              </a:rPr>
              <a:t>novog</a:t>
            </a:r>
            <a:r>
              <a:rPr lang="en-US" sz="2000" u="sng" dirty="0">
                <a:latin typeface="Calibri" pitchFamily="34" charset="0"/>
              </a:rPr>
              <a:t> </a:t>
            </a:r>
            <a:r>
              <a:rPr lang="en-US" sz="2000" u="sng" dirty="0" err="1">
                <a:latin typeface="Calibri" pitchFamily="34" charset="0"/>
              </a:rPr>
              <a:t>zaumnog</a:t>
            </a:r>
            <a:r>
              <a:rPr lang="en-US" sz="2000" u="sng" dirty="0">
                <a:latin typeface="Calibri" pitchFamily="34" charset="0"/>
              </a:rPr>
              <a:t> </a:t>
            </a:r>
            <a:r>
              <a:rPr lang="en-US" sz="2000" u="sng" dirty="0" err="1">
                <a:latin typeface="Calibri" pitchFamily="34" charset="0"/>
              </a:rPr>
              <a:t>jezika</a:t>
            </a:r>
            <a:r>
              <a:rPr lang="en-US" sz="2000" dirty="0">
                <a:latin typeface="Calibri" pitchFamily="34" charset="0"/>
              </a:rPr>
              <a:t>.</a:t>
            </a:r>
            <a:endParaRPr lang="sr-Latn-CS" sz="2000" dirty="0">
              <a:latin typeface="Calibri" pitchFamily="34" charset="0"/>
            </a:endParaRPr>
          </a:p>
          <a:p>
            <a:pPr>
              <a:buFontTx/>
              <a:buNone/>
            </a:pPr>
            <a:endParaRPr lang="sr-Latn-CS" sz="2000" dirty="0">
              <a:latin typeface="Calibri" pitchFamily="34" charset="0"/>
            </a:endParaRPr>
          </a:p>
          <a:p>
            <a:r>
              <a:rPr lang="sr-Latn-CS" sz="2000" dirty="0">
                <a:latin typeface="Calibri" pitchFamily="34" charset="0"/>
              </a:rPr>
              <a:t>u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skladu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sa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načelom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u="sng" dirty="0" err="1">
                <a:latin typeface="Calibri" pitchFamily="34" charset="0"/>
              </a:rPr>
              <a:t>samodovoljnosti</a:t>
            </a:r>
            <a:r>
              <a:rPr lang="en-US" sz="2000" u="sng" dirty="0">
                <a:latin typeface="Calibri" pitchFamily="34" charset="0"/>
              </a:rPr>
              <a:t> </a:t>
            </a:r>
            <a:r>
              <a:rPr lang="en-US" sz="2000" u="sng" dirty="0" err="1" smtClean="0">
                <a:latin typeface="Calibri" pitchFamily="34" charset="0"/>
              </a:rPr>
              <a:t>reči</a:t>
            </a:r>
            <a:r>
              <a:rPr lang="sr-Latn-CS" sz="2000" u="sng" dirty="0">
                <a:latin typeface="Calibri" pitchFamily="34" charset="0"/>
              </a:rPr>
              <a:t>,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nove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kombinacije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reči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kojima</a:t>
            </a:r>
            <a:r>
              <a:rPr lang="en-US" sz="2000" dirty="0">
                <a:latin typeface="Calibri" pitchFamily="34" charset="0"/>
              </a:rPr>
              <a:t> je </a:t>
            </a:r>
            <a:r>
              <a:rPr lang="en-US" sz="2000" dirty="0" err="1">
                <a:latin typeface="Calibri" pitchFamily="34" charset="0"/>
              </a:rPr>
              <a:t>trebalo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predočiti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ovaj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svet</a:t>
            </a:r>
            <a:r>
              <a:rPr lang="en-US" sz="2000" dirty="0">
                <a:latin typeface="Calibri" pitchFamily="34" charset="0"/>
              </a:rPr>
              <a:t>, morale </a:t>
            </a:r>
            <a:r>
              <a:rPr lang="en-US" sz="2000" dirty="0" err="1">
                <a:latin typeface="Calibri" pitchFamily="34" charset="0"/>
              </a:rPr>
              <a:t>su</a:t>
            </a:r>
            <a:r>
              <a:rPr lang="en-US" sz="2000" dirty="0">
                <a:latin typeface="Calibri" pitchFamily="34" charset="0"/>
              </a:rPr>
              <a:t> se </a:t>
            </a:r>
            <a:r>
              <a:rPr lang="en-US" sz="2000" dirty="0" err="1">
                <a:latin typeface="Calibri" pitchFamily="34" charset="0"/>
              </a:rPr>
              <a:t>stvarati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nezavisno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od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zahteva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koji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podrazumevaju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gramatiku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logička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pravila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sr-Latn-CS" sz="2000" dirty="0">
                <a:latin typeface="Calibri" pitchFamily="34" charset="0"/>
              </a:rPr>
              <a:t>-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osnovna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sreds</a:t>
            </a:r>
            <a:r>
              <a:rPr lang="sr-Latn-CS" sz="2000" dirty="0">
                <a:latin typeface="Calibri" pitchFamily="34" charset="0"/>
              </a:rPr>
              <a:t>t</a:t>
            </a:r>
            <a:r>
              <a:rPr lang="en-US" sz="2000" dirty="0" err="1">
                <a:latin typeface="Calibri" pitchFamily="34" charset="0"/>
              </a:rPr>
              <a:t>va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istovremeno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cilj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zaumnog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pisanja</a:t>
            </a:r>
            <a:r>
              <a:rPr lang="sr-Latn-CS" sz="2000" dirty="0">
                <a:latin typeface="Calibri" pitchFamily="34" charset="0"/>
              </a:rPr>
              <a:t> postaju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različite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lingvističke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deformacije</a:t>
            </a:r>
            <a:r>
              <a:rPr lang="sr-Latn-CS" sz="2000" dirty="0">
                <a:latin typeface="Calibri" pitchFamily="34" charset="0"/>
              </a:rPr>
              <a:t>: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sr-Latn-CS" sz="2000" u="sng" dirty="0">
                <a:latin typeface="Calibri" pitchFamily="34" charset="0"/>
              </a:rPr>
              <a:t>š</a:t>
            </a:r>
            <a:r>
              <a:rPr lang="en-US" sz="2000" u="sng" dirty="0">
                <a:latin typeface="Calibri" pitchFamily="34" charset="0"/>
              </a:rPr>
              <a:t>to </a:t>
            </a:r>
            <a:r>
              <a:rPr lang="en-US" sz="2000" u="sng" dirty="0" err="1">
                <a:latin typeface="Calibri" pitchFamily="34" charset="0"/>
              </a:rPr>
              <a:t>više</a:t>
            </a:r>
            <a:r>
              <a:rPr lang="en-US" sz="2000" u="sng" dirty="0">
                <a:latin typeface="Calibri" pitchFamily="34" charset="0"/>
              </a:rPr>
              <a:t> </a:t>
            </a:r>
            <a:r>
              <a:rPr lang="en-US" sz="2000" u="sng" dirty="0" err="1">
                <a:latin typeface="Calibri" pitchFamily="34" charset="0"/>
              </a:rPr>
              <a:t>nepravilnosti</a:t>
            </a:r>
            <a:r>
              <a:rPr lang="en-US" sz="2000" u="sng" dirty="0">
                <a:latin typeface="Calibri" pitchFamily="34" charset="0"/>
              </a:rPr>
              <a:t> u </a:t>
            </a:r>
            <a:r>
              <a:rPr lang="en-US" sz="2000" u="sng" dirty="0" err="1">
                <a:latin typeface="Calibri" pitchFamily="34" charset="0"/>
              </a:rPr>
              <a:t>rečenici</a:t>
            </a:r>
            <a:r>
              <a:rPr lang="en-US" sz="2000" u="sng" dirty="0">
                <a:latin typeface="Calibri" pitchFamily="34" charset="0"/>
              </a:rPr>
              <a:t> to </a:t>
            </a:r>
            <a:r>
              <a:rPr lang="en-US" sz="2000" u="sng" dirty="0" err="1">
                <a:latin typeface="Calibri" pitchFamily="34" charset="0"/>
              </a:rPr>
              <a:t>bolje</a:t>
            </a:r>
            <a:r>
              <a:rPr lang="en-US" sz="2000" u="sng" dirty="0">
                <a:latin typeface="Calibri" pitchFamily="34" charset="0"/>
              </a:rPr>
              <a:t>, </a:t>
            </a:r>
            <a:r>
              <a:rPr lang="en-US" sz="2000" u="sng" dirty="0" err="1">
                <a:latin typeface="Calibri" pitchFamily="34" charset="0"/>
              </a:rPr>
              <a:t>savetuje</a:t>
            </a:r>
            <a:r>
              <a:rPr lang="en-US" sz="2000" u="sng" dirty="0">
                <a:latin typeface="Calibri" pitchFamily="34" charset="0"/>
              </a:rPr>
              <a:t> </a:t>
            </a:r>
            <a:r>
              <a:rPr lang="en-US" sz="2000" u="sng" dirty="0" err="1">
                <a:latin typeface="Calibri" pitchFamily="34" charset="0"/>
              </a:rPr>
              <a:t>Kručonih</a:t>
            </a:r>
            <a:endParaRPr lang="sr-Latn-CS" sz="2000" u="sng" dirty="0">
              <a:latin typeface="Calibri" pitchFamily="34" charset="0"/>
            </a:endParaRPr>
          </a:p>
          <a:p>
            <a:endParaRPr lang="en-US" sz="2000" u="sng" dirty="0">
              <a:latin typeface="Calibri" pitchFamily="34" charset="0"/>
            </a:endParaRPr>
          </a:p>
          <a:p>
            <a:r>
              <a:rPr lang="en-US" sz="2000" u="sng" dirty="0" err="1" smtClean="0">
                <a:latin typeface="Calibri" pitchFamily="34" charset="0"/>
              </a:rPr>
              <a:t>izmenjen</a:t>
            </a:r>
            <a:r>
              <a:rPr lang="sr-Latn-RS" sz="2000" u="sng" dirty="0" smtClean="0">
                <a:latin typeface="Calibri" pitchFamily="34" charset="0"/>
              </a:rPr>
              <a:t>oj</a:t>
            </a:r>
            <a:r>
              <a:rPr lang="en-US" sz="2000" u="sng" dirty="0" smtClean="0">
                <a:latin typeface="Calibri" pitchFamily="34" charset="0"/>
              </a:rPr>
              <a:t> </a:t>
            </a:r>
            <a:r>
              <a:rPr lang="en-US" sz="2000" u="sng" dirty="0" err="1" smtClean="0">
                <a:latin typeface="Calibri" pitchFamily="34" charset="0"/>
              </a:rPr>
              <a:t>sli</a:t>
            </a:r>
            <a:r>
              <a:rPr lang="sr-Latn-RS" sz="2000" u="sng" dirty="0" smtClean="0">
                <a:latin typeface="Calibri" pitchFamily="34" charset="0"/>
              </a:rPr>
              <a:t>ci</a:t>
            </a:r>
            <a:r>
              <a:rPr lang="en-US" sz="2000" u="sng" dirty="0" smtClean="0">
                <a:latin typeface="Calibri" pitchFamily="34" charset="0"/>
              </a:rPr>
              <a:t> </a:t>
            </a:r>
            <a:r>
              <a:rPr lang="en-US" sz="2000" u="sng" dirty="0" err="1">
                <a:latin typeface="Calibri" pitchFamily="34" charset="0"/>
              </a:rPr>
              <a:t>sveta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potreban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sr-Latn-CS" sz="2000" dirty="0">
                <a:latin typeface="Calibri" pitchFamily="34" charset="0"/>
              </a:rPr>
              <a:t>je </a:t>
            </a:r>
            <a:r>
              <a:rPr lang="en-US" sz="2000" u="sng" dirty="0" err="1">
                <a:latin typeface="Calibri" pitchFamily="34" charset="0"/>
              </a:rPr>
              <a:t>novi</a:t>
            </a:r>
            <a:r>
              <a:rPr lang="en-US" sz="2000" u="sng" dirty="0">
                <a:latin typeface="Calibri" pitchFamily="34" charset="0"/>
              </a:rPr>
              <a:t> </a:t>
            </a:r>
            <a:r>
              <a:rPr lang="en-US" sz="2000" u="sng" dirty="0" err="1">
                <a:latin typeface="Calibri" pitchFamily="34" charset="0"/>
              </a:rPr>
              <a:t>jezik</a:t>
            </a:r>
            <a:r>
              <a:rPr lang="en-US" sz="2000" u="sng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koji</a:t>
            </a:r>
            <a:r>
              <a:rPr lang="en-US" sz="2000" dirty="0">
                <a:latin typeface="Calibri" pitchFamily="34" charset="0"/>
              </a:rPr>
              <a:t> bi </a:t>
            </a:r>
            <a:r>
              <a:rPr lang="en-US" sz="2000" dirty="0" err="1" smtClean="0">
                <a:latin typeface="Calibri" pitchFamily="34" charset="0"/>
              </a:rPr>
              <a:t>omogućio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u="sng" dirty="0" err="1" smtClean="0">
                <a:latin typeface="Calibri" pitchFamily="34" charset="0"/>
              </a:rPr>
              <a:t>pogled</a:t>
            </a:r>
            <a:r>
              <a:rPr lang="en-US" sz="2000" u="sng" dirty="0" smtClean="0">
                <a:latin typeface="Calibri" pitchFamily="34" charset="0"/>
              </a:rPr>
              <a:t> ‘</a:t>
            </a:r>
            <a:r>
              <a:rPr lang="en-US" sz="2000" u="sng" dirty="0" err="1" smtClean="0">
                <a:latin typeface="Calibri" pitchFamily="34" charset="0"/>
              </a:rPr>
              <a:t>kroz</a:t>
            </a:r>
            <a:r>
              <a:rPr lang="en-US" sz="2000" u="sng" dirty="0" smtClean="0">
                <a:latin typeface="Calibri" pitchFamily="34" charset="0"/>
              </a:rPr>
              <a:t> </a:t>
            </a:r>
            <a:r>
              <a:rPr lang="en-US" sz="2000" u="sng" dirty="0" err="1" smtClean="0">
                <a:latin typeface="Calibri" pitchFamily="34" charset="0"/>
              </a:rPr>
              <a:t>svet</a:t>
            </a:r>
            <a:r>
              <a:rPr lang="en-US" sz="2000" u="sng" dirty="0" smtClean="0">
                <a:latin typeface="Calibri" pitchFamily="34" charset="0"/>
              </a:rPr>
              <a:t>’, </a:t>
            </a:r>
            <a:r>
              <a:rPr lang="en-US" sz="2000" u="sng" dirty="0" err="1" smtClean="0">
                <a:latin typeface="Calibri" pitchFamily="34" charset="0"/>
              </a:rPr>
              <a:t>iza</a:t>
            </a:r>
            <a:r>
              <a:rPr lang="en-US" sz="2000" u="sng" dirty="0" smtClean="0">
                <a:latin typeface="Calibri" pitchFamily="34" charset="0"/>
              </a:rPr>
              <a:t> </a:t>
            </a:r>
            <a:r>
              <a:rPr lang="en-US" sz="2000" u="sng" dirty="0" err="1" smtClean="0">
                <a:latin typeface="Calibri" pitchFamily="34" charset="0"/>
              </a:rPr>
              <a:t>područja</a:t>
            </a:r>
            <a:r>
              <a:rPr lang="en-US" sz="2000" u="sng" dirty="0" smtClean="0">
                <a:latin typeface="Calibri" pitchFamily="34" charset="0"/>
              </a:rPr>
              <a:t> </a:t>
            </a:r>
            <a:r>
              <a:rPr lang="en-US" sz="2000" u="sng" dirty="0" err="1" smtClean="0">
                <a:latin typeface="Calibri" pitchFamily="34" charset="0"/>
              </a:rPr>
              <a:t>vidljivog</a:t>
            </a:r>
            <a:r>
              <a:rPr lang="en-US" sz="2000" u="sng" dirty="0" smtClean="0">
                <a:latin typeface="Calibri" pitchFamily="34" charset="0"/>
              </a:rPr>
              <a:t>, </a:t>
            </a:r>
            <a:r>
              <a:rPr lang="en-US" sz="2000" u="sng" dirty="0" err="1">
                <a:latin typeface="Calibri" pitchFamily="34" charset="0"/>
              </a:rPr>
              <a:t>iza</a:t>
            </a:r>
            <a:r>
              <a:rPr lang="en-US" sz="2000" u="sng" dirty="0">
                <a:latin typeface="Calibri" pitchFamily="34" charset="0"/>
              </a:rPr>
              <a:t> </a:t>
            </a:r>
            <a:r>
              <a:rPr lang="en-US" sz="2000" u="sng" dirty="0" err="1" smtClean="0">
                <a:latin typeface="Calibri" pitchFamily="34" charset="0"/>
              </a:rPr>
              <a:t>uma</a:t>
            </a:r>
            <a:r>
              <a:rPr lang="en-US" sz="2000" u="sng" dirty="0" smtClean="0">
                <a:latin typeface="Calibri" pitchFamily="34" charset="0"/>
              </a:rPr>
              <a:t>/</a:t>
            </a:r>
            <a:r>
              <a:rPr lang="en-US" sz="2000" u="sng" dirty="0" err="1" smtClean="0">
                <a:latin typeface="Calibri" pitchFamily="34" charset="0"/>
              </a:rPr>
              <a:t>razuma</a:t>
            </a:r>
            <a:r>
              <a:rPr lang="en-US" sz="2000" dirty="0">
                <a:latin typeface="Calibri" pitchFamily="34" charset="0"/>
              </a:rPr>
              <a:t>.</a:t>
            </a:r>
            <a:endParaRPr lang="sr-Latn-C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r>
              <a:rPr lang="sr-Latn-CS" sz="2000" dirty="0">
                <a:latin typeface="Calibri" pitchFamily="34" charset="0"/>
              </a:rPr>
              <a:t>PARALELA: </a:t>
            </a:r>
            <a:r>
              <a:rPr lang="en-US" sz="2000" dirty="0" err="1">
                <a:latin typeface="Calibri" pitchFamily="34" charset="0"/>
              </a:rPr>
              <a:t>postupci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razbijanja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racionalno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logično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organizovanih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sr-Latn-RS" sz="2000" dirty="0" smtClean="0">
                <a:latin typeface="Calibri" pitchFamily="34" charset="0"/>
              </a:rPr>
              <a:t>lingvističkih </a:t>
            </a:r>
            <a:r>
              <a:rPr lang="en-US" sz="2000" dirty="0" err="1" smtClean="0">
                <a:latin typeface="Calibri" pitchFamily="34" charset="0"/>
              </a:rPr>
              <a:t>struktura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sr-Latn-CS" sz="2000" dirty="0">
                <a:latin typeface="Calibri" pitchFamily="34" charset="0"/>
              </a:rPr>
              <a:t>(posledica nepravilnosti, poremećaji, premeštanja, pomeranja, prožimanja) </a:t>
            </a:r>
            <a:r>
              <a:rPr lang="en-US" sz="2000" dirty="0" err="1">
                <a:latin typeface="Calibri" pitchFamily="34" charset="0"/>
              </a:rPr>
              <a:t>već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su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bili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primenjivani</a:t>
            </a:r>
            <a:r>
              <a:rPr lang="en-US" sz="2000" dirty="0">
                <a:latin typeface="Calibri" pitchFamily="34" charset="0"/>
              </a:rPr>
              <a:t> u </a:t>
            </a:r>
            <a:r>
              <a:rPr lang="en-US" sz="2000" dirty="0" err="1">
                <a:latin typeface="Calibri" pitchFamily="34" charset="0"/>
              </a:rPr>
              <a:t>kubističkom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slikarstvu</a:t>
            </a:r>
            <a:r>
              <a:rPr lang="sr-Latn-CS" sz="2000" dirty="0">
                <a:latin typeface="Calibri" pitchFamily="34" charset="0"/>
              </a:rPr>
              <a:t>: destrukcija gramatike i sintakse=destrukcija predmeta i </a:t>
            </a:r>
            <a:r>
              <a:rPr lang="sr-Latn-CS" sz="2000" dirty="0" smtClean="0">
                <a:latin typeface="Calibri" pitchFamily="34" charset="0"/>
              </a:rPr>
              <a:t>centralnoperspektivnog </a:t>
            </a:r>
            <a:r>
              <a:rPr lang="sr-Latn-CS" sz="2000" dirty="0">
                <a:latin typeface="Calibri" pitchFamily="34" charset="0"/>
              </a:rPr>
              <a:t>prostora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sr-Latn-CS" sz="2400"/>
              <a:t>PRIMITIVIZAM</a:t>
            </a:r>
            <a:endParaRPr lang="en-US" sz="2400"/>
          </a:p>
        </p:txBody>
      </p:sp>
      <p:sp>
        <p:nvSpPr>
          <p:cNvPr id="88067" name="Content Placeholder 2"/>
          <p:cNvSpPr>
            <a:spLocks noGrp="1"/>
          </p:cNvSpPr>
          <p:nvPr>
            <p:ph idx="4294967295"/>
          </p:nvPr>
        </p:nvSpPr>
        <p:spPr>
          <a:xfrm>
            <a:off x="457200" y="838200"/>
            <a:ext cx="8229600" cy="5638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sr-Latn-CS" sz="2100" dirty="0">
                <a:latin typeface="Calibri" pitchFamily="34" charset="0"/>
              </a:rPr>
              <a:t>Primitivizam je bio značajan, programski, elemenat ruskog pesničkog futurizma: Kručonihove i Hlebnjikove ideje o novoj reči i novom (</a:t>
            </a:r>
            <a:r>
              <a:rPr lang="sr-Latn-CS" sz="2100" i="1" dirty="0">
                <a:latin typeface="Calibri" pitchFamily="34" charset="0"/>
              </a:rPr>
              <a:t>zaumnom</a:t>
            </a:r>
            <a:r>
              <a:rPr lang="sr-Latn-CS" sz="2100" dirty="0">
                <a:latin typeface="Calibri" pitchFamily="34" charset="0"/>
              </a:rPr>
              <a:t>) jeziku bile tesno povezane sa njihovim interesovanjem za primitivne jezičke i govorne oblike, poeziju i govor dece, rusku folklornu literarnu građu, staru slovensku mitologiju itd = primeri kršenja normi, odstupanja od konvencija standardnog književnog jezika</a:t>
            </a:r>
            <a:endParaRPr lang="en-US" sz="2100" dirty="0">
              <a:latin typeface="Calibri" pitchFamily="34" charset="0"/>
            </a:endParaRPr>
          </a:p>
          <a:p>
            <a:pPr>
              <a:lnSpc>
                <a:spcPct val="170000"/>
              </a:lnSpc>
            </a:pPr>
            <a:endParaRPr lang="sr-Latn-CS" sz="2100" dirty="0">
              <a:latin typeface="Calibri" pitchFamily="34" charset="0"/>
            </a:endParaRPr>
          </a:p>
          <a:p>
            <a:pPr>
              <a:lnSpc>
                <a:spcPct val="170000"/>
              </a:lnSpc>
            </a:pPr>
            <a:r>
              <a:rPr lang="sr-Latn-CS" sz="2100" dirty="0">
                <a:latin typeface="Calibri" pitchFamily="34" charset="0"/>
              </a:rPr>
              <a:t>k</a:t>
            </a:r>
            <a:r>
              <a:rPr lang="sr-Latn-CS" sz="2100" dirty="0" smtClean="0">
                <a:latin typeface="Calibri" pitchFamily="34" charset="0"/>
              </a:rPr>
              <a:t>ubofuturisti </a:t>
            </a:r>
            <a:r>
              <a:rPr lang="sr-Latn-CS" sz="2100" dirty="0">
                <a:latin typeface="Calibri" pitchFamily="34" charset="0"/>
              </a:rPr>
              <a:t>su sebe smatrali ‘novim ljudima’, onima što su u posedu novog viđenja sveta, njihova umetnost trebalo je da bude </a:t>
            </a:r>
            <a:r>
              <a:rPr lang="sr-Latn-CS" sz="2100" u="sng" dirty="0">
                <a:latin typeface="Calibri" pitchFamily="34" charset="0"/>
              </a:rPr>
              <a:t>‘odraz’ intuitivne svesti</a:t>
            </a:r>
            <a:r>
              <a:rPr lang="sr-Latn-CS" sz="2100" dirty="0">
                <a:latin typeface="Calibri" pitchFamily="34" charset="0"/>
              </a:rPr>
              <a:t> </a:t>
            </a:r>
            <a:r>
              <a:rPr lang="sr-Latn-CS" sz="2100" dirty="0" smtClean="0">
                <a:latin typeface="Calibri" pitchFamily="34" charset="0"/>
              </a:rPr>
              <a:t>koja je oslobođena </a:t>
            </a:r>
            <a:r>
              <a:rPr lang="sr-Latn-CS" sz="2100" dirty="0">
                <a:latin typeface="Calibri" pitchFamily="34" charset="0"/>
              </a:rPr>
              <a:t>logike zdravog razuma, </a:t>
            </a:r>
            <a:r>
              <a:rPr lang="sr-Latn-CS" sz="2100" dirty="0" smtClean="0">
                <a:latin typeface="Calibri" pitchFamily="34" charset="0"/>
              </a:rPr>
              <a:t>i koja izvire iz područja neuravnoteženog</a:t>
            </a:r>
            <a:r>
              <a:rPr lang="sr-Latn-CS" sz="2100" dirty="0">
                <a:latin typeface="Calibri" pitchFamily="34" charset="0"/>
              </a:rPr>
              <a:t>, disonantnog, </a:t>
            </a:r>
            <a:r>
              <a:rPr lang="sr-Latn-CS" sz="2100" dirty="0" smtClean="0">
                <a:latin typeface="Calibri" pitchFamily="34" charset="0"/>
              </a:rPr>
              <a:t>izvan racionalnog, ‘</a:t>
            </a:r>
            <a:r>
              <a:rPr lang="sr-Latn-CS" sz="2100" dirty="0">
                <a:latin typeface="Calibri" pitchFamily="34" charset="0"/>
              </a:rPr>
              <a:t>nepravilnog’ i ‘neprijatnog’ u ljudskoj </a:t>
            </a:r>
            <a:r>
              <a:rPr lang="sr-Latn-CS" sz="2100" dirty="0" smtClean="0">
                <a:latin typeface="Calibri" pitchFamily="34" charset="0"/>
              </a:rPr>
              <a:t>prirodi.</a:t>
            </a:r>
          </a:p>
          <a:p>
            <a:pPr>
              <a:lnSpc>
                <a:spcPct val="170000"/>
              </a:lnSpc>
            </a:pPr>
            <a:r>
              <a:rPr lang="en-US" sz="2100" dirty="0" err="1" smtClean="0">
                <a:latin typeface="Calibri" pitchFamily="34" charset="0"/>
              </a:rPr>
              <a:t>kod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kubofuturista</a:t>
            </a:r>
            <a:r>
              <a:rPr lang="en-US" sz="2100" dirty="0" smtClean="0">
                <a:latin typeface="Calibri" pitchFamily="34" charset="0"/>
              </a:rPr>
              <a:t>, </a:t>
            </a:r>
            <a:r>
              <a:rPr lang="en-US" sz="2100" dirty="0" err="1" smtClean="0">
                <a:latin typeface="Calibri" pitchFamily="34" charset="0"/>
              </a:rPr>
              <a:t>pojam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sadržaja</a:t>
            </a:r>
            <a:r>
              <a:rPr lang="en-US" sz="2100" dirty="0" smtClean="0">
                <a:latin typeface="Calibri" pitchFamily="34" charset="0"/>
              </a:rPr>
              <a:t> je </a:t>
            </a:r>
            <a:r>
              <a:rPr lang="en-US" sz="2100" dirty="0" err="1" smtClean="0">
                <a:latin typeface="Calibri" pitchFamily="34" charset="0"/>
              </a:rPr>
              <a:t>oslobođen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emocionalnih</a:t>
            </a:r>
            <a:r>
              <a:rPr lang="en-US" sz="2100" dirty="0" smtClean="0">
                <a:latin typeface="Calibri" pitchFamily="34" charset="0"/>
              </a:rPr>
              <a:t>, </a:t>
            </a:r>
            <a:r>
              <a:rPr lang="en-US" sz="2100" dirty="0" err="1" smtClean="0">
                <a:latin typeface="Calibri" pitchFamily="34" charset="0"/>
              </a:rPr>
              <a:t>psihičkih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i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mističkih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sr-Latn-RS" sz="2100" dirty="0" smtClean="0">
                <a:latin typeface="Calibri" pitchFamily="34" charset="0"/>
              </a:rPr>
              <a:t>aluzija;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sr-Latn-RS" sz="2100" dirty="0" smtClean="0">
                <a:latin typeface="Calibri" pitchFamily="34" charset="0"/>
              </a:rPr>
              <a:t>sadržaj se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svodi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na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ono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što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sredstva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verbalne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ili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slikovne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umet</a:t>
            </a:r>
            <a:r>
              <a:rPr lang="sr-Latn-CS" sz="2100" dirty="0" smtClean="0">
                <a:latin typeface="Calibri" pitchFamily="34" charset="0"/>
              </a:rPr>
              <a:t>n</a:t>
            </a:r>
            <a:r>
              <a:rPr lang="en-US" sz="2100" dirty="0" err="1" smtClean="0">
                <a:latin typeface="Calibri" pitchFamily="34" charset="0"/>
              </a:rPr>
              <a:t>osti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poseduju</a:t>
            </a:r>
            <a:r>
              <a:rPr lang="en-US" sz="2100" dirty="0" smtClean="0">
                <a:latin typeface="Calibri" pitchFamily="34" charset="0"/>
              </a:rPr>
              <a:t> ka</a:t>
            </a:r>
            <a:r>
              <a:rPr lang="sr-Latn-CS" sz="2100" dirty="0" smtClean="0">
                <a:latin typeface="Calibri" pitchFamily="34" charset="0"/>
              </a:rPr>
              <a:t>o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sopstvena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autonomna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dirty="0" err="1" smtClean="0">
                <a:latin typeface="Calibri" pitchFamily="34" charset="0"/>
              </a:rPr>
              <a:t>svojstva</a:t>
            </a:r>
            <a:endParaRPr lang="en-US" sz="2100" dirty="0" smtClean="0">
              <a:latin typeface="Calibri" pitchFamily="34" charset="0"/>
            </a:endParaRPr>
          </a:p>
          <a:p>
            <a:pPr>
              <a:lnSpc>
                <a:spcPct val="170000"/>
              </a:lnSpc>
            </a:pPr>
            <a:endParaRPr lang="en-US" sz="19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upload.wikimedia.org/wikipedia/commons/5/58/The_Knife_Grinder_Principle_of_Glittering_by_Kazimir_Malevich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5075" y="0"/>
            <a:ext cx="663892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Prostokąt 2"/>
          <p:cNvSpPr>
            <a:spLocks noChangeArrowheads="1"/>
          </p:cNvSpPr>
          <p:nvPr/>
        </p:nvSpPr>
        <p:spPr bwMode="auto">
          <a:xfrm>
            <a:off x="71437" y="76200"/>
            <a:ext cx="23669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M</a:t>
            </a:r>
            <a:r>
              <a:rPr lang="sr-Latn-RS" sz="1600" dirty="0" smtClean="0"/>
              <a:t>aljevič, </a:t>
            </a:r>
            <a:r>
              <a:rPr lang="sr-Latn-RS" sz="1600" i="1" dirty="0" smtClean="0"/>
              <a:t>Oštrač noževa</a:t>
            </a:r>
            <a:endParaRPr lang="pl-PL" sz="1600" i="1" dirty="0"/>
          </a:p>
          <a:p>
            <a:pPr algn="r"/>
            <a:r>
              <a:rPr lang="pl-PL" sz="1600" dirty="0" smtClean="0"/>
              <a:t>1912-13</a:t>
            </a:r>
            <a:endParaRPr lang="pl-PL" sz="1600" dirty="0"/>
          </a:p>
          <a:p>
            <a:pPr algn="r"/>
            <a:r>
              <a:rPr lang="en-US" sz="1600" dirty="0" smtClean="0"/>
              <a:t>U</a:t>
            </a:r>
            <a:r>
              <a:rPr lang="sr-Latn-RS" sz="1600" dirty="0" smtClean="0"/>
              <a:t>lje na platnu</a:t>
            </a:r>
            <a:endParaRPr lang="pl-PL" sz="1600" dirty="0"/>
          </a:p>
          <a:p>
            <a:pPr algn="r"/>
            <a:r>
              <a:rPr lang="pl-PL" sz="1600" dirty="0"/>
              <a:t>80.1 x 80.1 cm</a:t>
            </a:r>
          </a:p>
          <a:p>
            <a:pPr algn="r"/>
            <a:r>
              <a:rPr lang="en-GB" sz="1600" dirty="0"/>
              <a:t>Yale University Art Gallery</a:t>
            </a:r>
          </a:p>
        </p:txBody>
      </p:sp>
      <p:pic>
        <p:nvPicPr>
          <p:cNvPr id="90116" name="Picture 2" descr="http://www.pbs.org/wgbh/cultureshock/flashpoints/visualarts/images/armory_duchamp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49500"/>
            <a:ext cx="2424113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pole tekstowe 4"/>
          <p:cNvSpPr txBox="1">
            <a:spLocks noChangeArrowheads="1"/>
          </p:cNvSpPr>
          <p:nvPr/>
        </p:nvSpPr>
        <p:spPr bwMode="auto">
          <a:xfrm>
            <a:off x="0" y="6372225"/>
            <a:ext cx="25558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/>
              <a:t>Marcel Duchamp, Nude</a:t>
            </a:r>
          </a:p>
          <a:p>
            <a:pPr algn="ctr"/>
            <a:r>
              <a:rPr lang="pl-PL" sz="1400"/>
              <a:t> desceding  a staircase, 1912</a:t>
            </a:r>
            <a:endParaRPr lang="en-GB"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Kazimir Malevich. Portrait of I.V. Klyun (Klyunkov)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0"/>
            <a:ext cx="4191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pole tekstowe 2"/>
          <p:cNvSpPr txBox="1">
            <a:spLocks noChangeArrowheads="1"/>
          </p:cNvSpPr>
          <p:nvPr/>
        </p:nvSpPr>
        <p:spPr bwMode="auto">
          <a:xfrm>
            <a:off x="381000" y="152400"/>
            <a:ext cx="4267200" cy="663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l-PL" sz="1700" dirty="0" smtClean="0">
                <a:latin typeface="Calibri" pitchFamily="34" charset="0"/>
              </a:rPr>
              <a:t>Maljevič, </a:t>
            </a:r>
            <a:r>
              <a:rPr lang="pl-PL" sz="1700" i="1" dirty="0" smtClean="0">
                <a:latin typeface="Calibri" pitchFamily="34" charset="0"/>
              </a:rPr>
              <a:t>Portret Ivana Kjuna</a:t>
            </a:r>
            <a:r>
              <a:rPr lang="pl-PL" sz="1700" dirty="0" smtClean="0">
                <a:latin typeface="Calibri" pitchFamily="34" charset="0"/>
              </a:rPr>
              <a:t>, </a:t>
            </a:r>
            <a:r>
              <a:rPr lang="pl-PL" sz="1700" dirty="0">
                <a:latin typeface="Calibri" pitchFamily="34" charset="0"/>
              </a:rPr>
              <a:t>1912/3</a:t>
            </a:r>
          </a:p>
          <a:p>
            <a:pPr algn="r"/>
            <a:r>
              <a:rPr lang="sr-Latn-RS" sz="1700" dirty="0" smtClean="0">
                <a:latin typeface="Calibri" pitchFamily="34" charset="0"/>
                <a:cs typeface="Arial" charset="0"/>
              </a:rPr>
              <a:t>ulje na platnu</a:t>
            </a:r>
            <a:r>
              <a:rPr lang="pl-PL" sz="1700" dirty="0" smtClean="0">
                <a:latin typeface="Calibri" pitchFamily="34" charset="0"/>
              </a:rPr>
              <a:t>, </a:t>
            </a:r>
            <a:r>
              <a:rPr lang="pl-PL" sz="1700" dirty="0">
                <a:latin typeface="Calibri" pitchFamily="34" charset="0"/>
              </a:rPr>
              <a:t>120 x 70</a:t>
            </a:r>
          </a:p>
          <a:p>
            <a:pPr algn="r"/>
            <a:r>
              <a:rPr lang="sr-Latn-RS" sz="1700" dirty="0" smtClean="0">
                <a:latin typeface="Calibri" pitchFamily="34" charset="0"/>
              </a:rPr>
              <a:t>Državni ruski muzej</a:t>
            </a:r>
            <a:r>
              <a:rPr lang="en-GB" sz="1700" dirty="0" smtClean="0">
                <a:latin typeface="Calibri" pitchFamily="34" charset="0"/>
              </a:rPr>
              <a:t>, </a:t>
            </a:r>
            <a:r>
              <a:rPr lang="sr-Latn-RS" sz="1700" dirty="0" smtClean="0">
                <a:latin typeface="Calibri" pitchFamily="34" charset="0"/>
              </a:rPr>
              <a:t>Sankt Peterburg</a:t>
            </a:r>
          </a:p>
          <a:p>
            <a:pPr algn="r"/>
            <a:endParaRPr lang="sr-Latn-RS" sz="1700" dirty="0" smtClean="0">
              <a:latin typeface="Calibri" pitchFamily="34" charset="0"/>
            </a:endParaRPr>
          </a:p>
          <a:p>
            <a:pPr algn="r"/>
            <a:r>
              <a:rPr lang="en-US" sz="1700" dirty="0" smtClean="0">
                <a:latin typeface="Calibri" pitchFamily="34" charset="0"/>
              </a:rPr>
              <a:t>O</a:t>
            </a:r>
            <a:r>
              <a:rPr lang="sr-Latn-RS" sz="1700" dirty="0" smtClean="0">
                <a:latin typeface="Calibri" pitchFamily="34" charset="0"/>
              </a:rPr>
              <a:t>vde je samo uslovno reč o portretu (baš kao i nasledećem primeru </a:t>
            </a:r>
            <a:r>
              <a:rPr lang="sr-Latn-RS" sz="1700" i="1" dirty="0" smtClean="0">
                <a:latin typeface="Calibri" pitchFamily="34" charset="0"/>
              </a:rPr>
              <a:t>Portretu Matjušina</a:t>
            </a:r>
            <a:r>
              <a:rPr lang="sr-Latn-RS" sz="1700" dirty="0" smtClean="0">
                <a:latin typeface="Calibri" pitchFamily="34" charset="0"/>
              </a:rPr>
              <a:t>) s obziorom na naziv slike implicira da je reč o motivu portreta.  Slika pored bojenih površina i formi u kojima je moguće prepoznati neke delove ljudskog lica uopšteno (oko, usta, brada, gornja ivica glave, deo čela) sadrži fragmente predmeta (testera, dimnjak, blavane) koji na apsurdan način dovršavaju ‘lice’ a zapravo unose značenjsku konfuziju. </a:t>
            </a:r>
            <a:r>
              <a:rPr lang="en-US" sz="1700" dirty="0" smtClean="0">
                <a:latin typeface="Calibri" pitchFamily="34" charset="0"/>
              </a:rPr>
              <a:t>O</a:t>
            </a:r>
            <a:r>
              <a:rPr lang="sr-Latn-RS" sz="1700" dirty="0" smtClean="0">
                <a:latin typeface="Calibri" pitchFamily="34" charset="0"/>
              </a:rPr>
              <a:t>vaj alogičan spoj heterogenih elemenata u kojima još uvek možemo da prepoznamo ili da im dodelimo vrednost prepoznatljivog predmeta u celini poništava realnost kao referencijalno polje, a afirmiše ideju o autonomnom prostoru slike: “slikovni događaj nije prenet iz prostora stvarnosti” . Stoga se i značenja morau uspostavjati iznova (ideja zauma da </a:t>
            </a:r>
            <a:r>
              <a:rPr lang="en-US" sz="1700" dirty="0" smtClean="0"/>
              <a:t>nova forma </a:t>
            </a:r>
            <a:r>
              <a:rPr lang="en-US" sz="1700" dirty="0" err="1" smtClean="0"/>
              <a:t>stvara</a:t>
            </a:r>
            <a:r>
              <a:rPr lang="en-US" sz="1700" dirty="0" smtClean="0"/>
              <a:t> </a:t>
            </a:r>
            <a:r>
              <a:rPr lang="en-US" sz="1700" dirty="0" err="1" smtClean="0"/>
              <a:t>novi</a:t>
            </a:r>
            <a:r>
              <a:rPr lang="en-US" sz="1700" dirty="0" smtClean="0"/>
              <a:t> </a:t>
            </a:r>
            <a:r>
              <a:rPr lang="en-US" sz="1700" dirty="0" err="1" smtClean="0"/>
              <a:t>sadržaj</a:t>
            </a:r>
            <a:r>
              <a:rPr lang="sr-Latn-RS" sz="1700" dirty="0" smtClean="0"/>
              <a:t>) da je smisao određen konekstom</a:t>
            </a:r>
            <a:r>
              <a:rPr lang="sr-Latn-RS" sz="1700" dirty="0" smtClean="0">
                <a:latin typeface="Calibri" pitchFamily="34" charset="0"/>
              </a:rPr>
              <a:t>  slike, odnosno njenim unutrašnjim strukturalnim relacijama.</a:t>
            </a:r>
            <a:endParaRPr lang="en-GB" sz="17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rostokąt 5"/>
          <p:cNvSpPr>
            <a:spLocks noChangeArrowheads="1"/>
          </p:cNvSpPr>
          <p:nvPr/>
        </p:nvSpPr>
        <p:spPr bwMode="auto">
          <a:xfrm>
            <a:off x="457200" y="152400"/>
            <a:ext cx="2057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dirty="0" smtClean="0">
                <a:latin typeface="Calibri" pitchFamily="34" charset="0"/>
              </a:rPr>
              <a:t>Maljevič, </a:t>
            </a:r>
            <a:r>
              <a:rPr lang="pl-PL" i="1" dirty="0" smtClean="0">
                <a:latin typeface="Calibri" pitchFamily="34" charset="0"/>
              </a:rPr>
              <a:t>Portret Matjušina</a:t>
            </a:r>
            <a:r>
              <a:rPr lang="pl-PL" dirty="0" smtClean="0">
                <a:latin typeface="Calibri" pitchFamily="34" charset="0"/>
              </a:rPr>
              <a:t>, </a:t>
            </a:r>
            <a:r>
              <a:rPr lang="pl-PL" dirty="0">
                <a:latin typeface="Calibri" pitchFamily="34" charset="0"/>
              </a:rPr>
              <a:t>1914, </a:t>
            </a:r>
          </a:p>
          <a:p>
            <a:pPr algn="r"/>
            <a:r>
              <a:rPr lang="sr-Latn-RS" dirty="0" smtClean="0">
                <a:latin typeface="Calibri" pitchFamily="34" charset="0"/>
                <a:cs typeface="Arial" charset="0"/>
              </a:rPr>
              <a:t>ulje na platnu</a:t>
            </a:r>
            <a:r>
              <a:rPr lang="pl-PL" dirty="0" smtClean="0">
                <a:latin typeface="Calibri" pitchFamily="34" charset="0"/>
              </a:rPr>
              <a:t>, </a:t>
            </a:r>
            <a:r>
              <a:rPr lang="pl-PL" dirty="0">
                <a:latin typeface="Calibri" pitchFamily="34" charset="0"/>
              </a:rPr>
              <a:t>106 x 107.5 cm</a:t>
            </a:r>
          </a:p>
          <a:p>
            <a:pPr algn="r"/>
            <a:r>
              <a:rPr lang="en-US" dirty="0" err="1" smtClean="0">
                <a:latin typeface="Calibri" pitchFamily="34" charset="0"/>
              </a:rPr>
              <a:t>Tretjakovska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galerija</a:t>
            </a:r>
            <a:r>
              <a:rPr lang="sr-Latn-RS" dirty="0" smtClean="0">
                <a:latin typeface="Calibri" pitchFamily="34" charset="0"/>
              </a:rPr>
              <a:t>, Moskva</a:t>
            </a:r>
            <a:endParaRPr lang="en-GB" dirty="0">
              <a:latin typeface="Calibri" pitchFamily="34" charset="0"/>
            </a:endParaRPr>
          </a:p>
        </p:txBody>
      </p:sp>
      <p:pic>
        <p:nvPicPr>
          <p:cNvPr id="94211" name="Picture 2" descr="Kazimir Malevich. Portrait of M.V. Matyushin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0" y="0"/>
            <a:ext cx="641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Kazimir Malevich. Lady on a Tram Station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3675" y="0"/>
            <a:ext cx="6410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2"/>
          <p:cNvSpPr>
            <a:spLocks noChangeArrowheads="1"/>
          </p:cNvSpPr>
          <p:nvPr/>
        </p:nvSpPr>
        <p:spPr bwMode="auto">
          <a:xfrm>
            <a:off x="228600" y="228600"/>
            <a:ext cx="2362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M</a:t>
            </a:r>
            <a:r>
              <a:rPr lang="sr-Latn-RS" dirty="0" smtClean="0">
                <a:latin typeface="Calibri" pitchFamily="34" charset="0"/>
              </a:rPr>
              <a:t>aljevič, </a:t>
            </a:r>
            <a:r>
              <a:rPr lang="en-US" i="1" dirty="0" err="1" smtClean="0">
                <a:latin typeface="Calibri" pitchFamily="34" charset="0"/>
              </a:rPr>
              <a:t>Dama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sr-Latn-RS" i="1" dirty="0" smtClean="0">
                <a:latin typeface="Calibri" pitchFamily="34" charset="0"/>
              </a:rPr>
              <a:t>u tramvaju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1913. </a:t>
            </a:r>
            <a:r>
              <a:rPr lang="sr-Latn-RS" dirty="0" smtClean="0">
                <a:latin typeface="Calibri" pitchFamily="34" charset="0"/>
                <a:cs typeface="Arial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. </a:t>
            </a:r>
            <a:r>
              <a:rPr lang="en-US" dirty="0">
                <a:latin typeface="Calibri" pitchFamily="34" charset="0"/>
              </a:rPr>
              <a:t>88 x 88 cm. </a:t>
            </a:r>
            <a:r>
              <a:rPr lang="en-US" dirty="0" err="1">
                <a:latin typeface="Calibri" pitchFamily="34" charset="0"/>
              </a:rPr>
              <a:t>Stedelijk</a:t>
            </a:r>
            <a:r>
              <a:rPr lang="en-US" dirty="0">
                <a:latin typeface="Calibri" pitchFamily="34" charset="0"/>
              </a:rPr>
              <a:t> Museum, </a:t>
            </a:r>
            <a:r>
              <a:rPr lang="en-US" dirty="0" smtClean="0">
                <a:latin typeface="Calibri" pitchFamily="34" charset="0"/>
              </a:rPr>
              <a:t>Amsterdam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Kazimir Malevich. Bureau and Room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4475" y="0"/>
            <a:ext cx="6359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ctangle 2"/>
          <p:cNvSpPr>
            <a:spLocks noChangeArrowheads="1"/>
          </p:cNvSpPr>
          <p:nvPr/>
        </p:nvSpPr>
        <p:spPr bwMode="auto">
          <a:xfrm>
            <a:off x="381000" y="152400"/>
            <a:ext cx="2286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CS" dirty="0" smtClean="0">
                <a:latin typeface="Calibri" pitchFamily="34" charset="0"/>
              </a:rPr>
              <a:t>Maljevič, </a:t>
            </a:r>
            <a:r>
              <a:rPr lang="sr-Latn-CS" i="1" dirty="0" smtClean="0">
                <a:latin typeface="Calibri" pitchFamily="34" charset="0"/>
              </a:rPr>
              <a:t>Radni sto i soba </a:t>
            </a:r>
            <a:r>
              <a:rPr lang="sr-Cyrl-CS" dirty="0" smtClean="0">
                <a:latin typeface="Calibri" pitchFamily="34" charset="0"/>
              </a:rPr>
              <a:t>(Письменный стол и комната</a:t>
            </a:r>
            <a:r>
              <a:rPr lang="sr-Latn-RS" dirty="0" smtClean="0">
                <a:latin typeface="Calibri" pitchFamily="34" charset="0"/>
              </a:rPr>
              <a:t>)</a:t>
            </a:r>
            <a:r>
              <a:rPr lang="sr-Latn-CS" b="1" i="1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1913. </a:t>
            </a:r>
            <a:r>
              <a:rPr lang="sr-Latn-RS" dirty="0" smtClean="0">
                <a:latin typeface="Calibri" pitchFamily="34" charset="0"/>
                <a:cs typeface="Arial" charset="0"/>
              </a:rPr>
              <a:t>ulje na platnu,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79.5 x 79.5 cm. </a:t>
            </a:r>
            <a:r>
              <a:rPr lang="en-US" dirty="0" err="1">
                <a:latin typeface="Calibri" pitchFamily="34" charset="0"/>
              </a:rPr>
              <a:t>Stedelijk</a:t>
            </a:r>
            <a:r>
              <a:rPr lang="en-US" dirty="0">
                <a:latin typeface="Calibri" pitchFamily="34" charset="0"/>
              </a:rPr>
              <a:t> Museum, Amsterdam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Kazimir Malevich. Cow and Fiddl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0"/>
            <a:ext cx="35814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4"/>
          <p:cNvSpPr>
            <a:spLocks noChangeArrowheads="1"/>
          </p:cNvSpPr>
          <p:nvPr/>
        </p:nvSpPr>
        <p:spPr bwMode="auto">
          <a:xfrm>
            <a:off x="685800" y="152400"/>
            <a:ext cx="4572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 smtClean="0"/>
              <a:t>Maljevič,</a:t>
            </a:r>
            <a:r>
              <a:rPr lang="sr-Latn-CS" i="1" dirty="0" smtClean="0"/>
              <a:t> Krava i violina</a:t>
            </a:r>
            <a:r>
              <a:rPr lang="sr-Latn-CS" b="1" i="1" dirty="0" smtClean="0"/>
              <a:t>, </a:t>
            </a:r>
            <a:r>
              <a:rPr lang="en-US" dirty="0"/>
              <a:t>1913. </a:t>
            </a:r>
            <a:r>
              <a:rPr lang="sr-Latn-RS" dirty="0" smtClean="0"/>
              <a:t>ulje na dasci</a:t>
            </a:r>
            <a:r>
              <a:rPr lang="en-US" dirty="0" smtClean="0"/>
              <a:t>. </a:t>
            </a:r>
            <a:r>
              <a:rPr lang="en-US" dirty="0"/>
              <a:t>48.8 x 25.8 cm </a:t>
            </a:r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r>
              <a:rPr lang="en-US" dirty="0" smtClean="0"/>
              <a:t>.</a:t>
            </a:r>
            <a:endParaRPr lang="sr-Latn-CS" dirty="0"/>
          </a:p>
          <a:p>
            <a:pPr algn="r"/>
            <a:r>
              <a:rPr lang="sr-Latn-CS" dirty="0"/>
              <a:t>Na poleđini Maljevič napisao: “Alogično sučeljavanje dva oblika – ‘violine i krave’ – kao trenutak borbe sa logizmom, prirodnim redom, malograđanskim razumom i predrasudom.” K. </a:t>
            </a:r>
            <a:r>
              <a:rPr lang="sr-Latn-CS" dirty="0" smtClean="0"/>
              <a:t>Maljevič</a:t>
            </a:r>
          </a:p>
          <a:p>
            <a:pPr algn="r"/>
            <a:endParaRPr lang="sr-Latn-CS" dirty="0" smtClean="0"/>
          </a:p>
          <a:p>
            <a:pPr algn="r"/>
            <a:endParaRPr lang="sr-Latn-CS" dirty="0" smtClean="0"/>
          </a:p>
          <a:p>
            <a:pPr algn="r"/>
            <a:r>
              <a:rPr lang="sr-Latn-CS" dirty="0" smtClean="0"/>
              <a:t>(u literaturi se predlaže da se ova slika može smatrati paradigmom Maljevičevog alogizma ili slikovnog zauma u njegovoj još uvek 'predmetnoj' fazi. Na ovoj slici kao i na onim koje nastaju tokom 1913 i 1914. godine Maljevič  kubističke  elemente alternira mimetičko-iluzionstičkim elementima čime pokazuje stanje interakcije i sukoba mimetičko-iluzionističke tradicionalne paradigme i nemimetičkog modela novog slikarstva prema opštem uzoru kubizma)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ChangeArrowheads="1"/>
          </p:cNvSpPr>
          <p:nvPr/>
        </p:nvSpPr>
        <p:spPr bwMode="auto">
          <a:xfrm>
            <a:off x="457200" y="2971800"/>
            <a:ext cx="4191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 smtClean="0"/>
              <a:t>Maljevič na ovoj slici kao i na ostalim iz ovog perioda pomoću alogične formule gradi jedan veoma komplikovan, netransparentan, hermetičan svet slike ili ikonički tekst. </a:t>
            </a:r>
          </a:p>
          <a:p>
            <a:pPr algn="r"/>
            <a:r>
              <a:rPr lang="sr-Latn-CS" dirty="0" smtClean="0"/>
              <a:t>Mnoštvo </a:t>
            </a:r>
            <a:r>
              <a:rPr lang="sr-Latn-CS" dirty="0"/>
              <a:t>različitih predmeta i dva natpisa dovedeni su u odnose koji se ne mogu opravdati ni razumeti sa stanovišta normalne logike:</a:t>
            </a:r>
          </a:p>
          <a:p>
            <a:pPr algn="r"/>
            <a:r>
              <a:rPr lang="sr-Latn-CS" dirty="0" smtClean="0"/>
              <a:t>ne postoji ni jedan </a:t>
            </a:r>
            <a:r>
              <a:rPr lang="sr-Latn-CS" dirty="0"/>
              <a:t>opipljiv oslonac u pokušaju da se u </a:t>
            </a:r>
            <a:r>
              <a:rPr lang="sr-Latn-CS" dirty="0" smtClean="0"/>
              <a:t>ovom zbiru nasumično </a:t>
            </a:r>
            <a:r>
              <a:rPr lang="sr-Latn-CS" dirty="0"/>
              <a:t>ispremeštanih </a:t>
            </a:r>
            <a:r>
              <a:rPr lang="sr-Latn-CS" dirty="0" smtClean="0"/>
              <a:t>predmeta dođe do nekog </a:t>
            </a:r>
            <a:r>
              <a:rPr lang="sr-Latn-CS" dirty="0"/>
              <a:t>racionalno </a:t>
            </a:r>
            <a:r>
              <a:rPr lang="sr-Latn-CS" dirty="0" smtClean="0"/>
              <a:t>utemeljenog značenja</a:t>
            </a:r>
            <a:endParaRPr lang="en-US" dirty="0"/>
          </a:p>
        </p:txBody>
      </p:sp>
      <p:pic>
        <p:nvPicPr>
          <p:cNvPr id="100355" name="Picture 2" descr="Kazimir Malevich. Englishman in Moscow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9175" y="19050"/>
            <a:ext cx="4314825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152400" y="1524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Maljevič, </a:t>
            </a:r>
            <a:r>
              <a:rPr lang="sr-Latn-RS" i="1" dirty="0" smtClean="0">
                <a:latin typeface="Calibri" pitchFamily="34" charset="0"/>
              </a:rPr>
              <a:t>Englez u Moskvi</a:t>
            </a:r>
            <a:endParaRPr lang="sr-Latn-CS" i="1" dirty="0">
              <a:latin typeface="Calibri" pitchFamily="34" charset="0"/>
            </a:endParaRPr>
          </a:p>
          <a:p>
            <a:pPr algn="r"/>
            <a:r>
              <a:rPr lang="nl-NL" dirty="0">
                <a:latin typeface="Calibri" pitchFamily="34" charset="0"/>
              </a:rPr>
              <a:t>1914. </a:t>
            </a:r>
            <a:r>
              <a:rPr lang="sr-Latn-RS" dirty="0" smtClean="0">
                <a:latin typeface="Calibri" pitchFamily="34" charset="0"/>
                <a:cs typeface="Arial" charset="0"/>
              </a:rPr>
              <a:t>ulje na platnu, </a:t>
            </a:r>
            <a:r>
              <a:rPr lang="nl-NL" dirty="0" smtClean="0">
                <a:latin typeface="Calibri" pitchFamily="34" charset="0"/>
              </a:rPr>
              <a:t>88 </a:t>
            </a:r>
            <a:r>
              <a:rPr lang="nl-NL" dirty="0">
                <a:latin typeface="Calibri" pitchFamily="34" charset="0"/>
              </a:rPr>
              <a:t>x 57cm. Stedelijk Museum, Amsterdam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4343400" y="152400"/>
            <a:ext cx="4572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/>
              <a:t>Ekscentričnost</a:t>
            </a:r>
            <a:r>
              <a:rPr lang="pl-PL" dirty="0" smtClean="0"/>
              <a:t>;</a:t>
            </a:r>
          </a:p>
          <a:p>
            <a:r>
              <a:rPr lang="sr-Latn-CS" dirty="0" smtClean="0"/>
              <a:t>pseudo postsimbolizam;</a:t>
            </a:r>
            <a:endParaRPr lang="pl-PL" dirty="0" smtClean="0"/>
          </a:p>
          <a:p>
            <a:r>
              <a:rPr lang="pl-PL" dirty="0" smtClean="0"/>
              <a:t> </a:t>
            </a:r>
            <a:r>
              <a:rPr lang="pl-PL" dirty="0"/>
              <a:t>odlazili u provincijske gradove da šire svoje ideje; (po uzoru na italijanske futuriste</a:t>
            </a:r>
            <a:r>
              <a:rPr lang="pl-PL" dirty="0" smtClean="0"/>
              <a:t>);</a:t>
            </a:r>
            <a:endParaRPr lang="pl-PL" dirty="0"/>
          </a:p>
          <a:p>
            <a:r>
              <a:rPr lang="en-GB" dirty="0"/>
              <a:t>1913 </a:t>
            </a:r>
            <a:r>
              <a:rPr lang="sr-Latn-CS" dirty="0"/>
              <a:t>Gončarova i</a:t>
            </a:r>
            <a:r>
              <a:rPr lang="en-GB" dirty="0"/>
              <a:t> </a:t>
            </a:r>
            <a:r>
              <a:rPr lang="en-GB" dirty="0" err="1"/>
              <a:t>Larionov</a:t>
            </a:r>
            <a:r>
              <a:rPr lang="en-GB" dirty="0"/>
              <a:t> </a:t>
            </a:r>
            <a:r>
              <a:rPr lang="sr-Latn-CS" dirty="0"/>
              <a:t>su otvorili i zatvorili dva kabarea:</a:t>
            </a:r>
            <a:r>
              <a:rPr lang="en-GB" dirty="0"/>
              <a:t>  </a:t>
            </a:r>
            <a:r>
              <a:rPr lang="sr-Latn-RS" i="1" dirty="0" smtClean="0"/>
              <a:t>Kabare Ružičasti fenjer </a:t>
            </a:r>
            <a:r>
              <a:rPr lang="sr-Latn-CS" dirty="0" smtClean="0"/>
              <a:t>(</a:t>
            </a:r>
            <a:r>
              <a:rPr lang="sr-Cyrl-CS" dirty="0" smtClean="0"/>
              <a:t>Розовый фонарь </a:t>
            </a:r>
            <a:r>
              <a:rPr lang="sr-Latn-RS" dirty="0" smtClean="0"/>
              <a:t>) </a:t>
            </a:r>
            <a:r>
              <a:rPr lang="sr-Latn-CS" dirty="0" smtClean="0"/>
              <a:t>i </a:t>
            </a:r>
            <a:r>
              <a:rPr lang="sr-Latn-CS" dirty="0"/>
              <a:t>tokom novembra </a:t>
            </a:r>
            <a:r>
              <a:rPr lang="sr-Latn-CS" i="1" dirty="0"/>
              <a:t>Tavernu br </a:t>
            </a:r>
            <a:r>
              <a:rPr lang="sr-Latn-CS" i="1" dirty="0" smtClean="0"/>
              <a:t>13</a:t>
            </a:r>
            <a:r>
              <a:rPr lang="sr-Latn-CS" dirty="0" smtClean="0"/>
              <a:t>;</a:t>
            </a:r>
            <a:endParaRPr lang="sr-Latn-CS" i="1" dirty="0"/>
          </a:p>
          <a:p>
            <a:r>
              <a:rPr lang="sr-Latn-CS" dirty="0" smtClean="0"/>
              <a:t>Tokom svojih soarea i imprivzivanih nastupa i plesova uključivali su publiku.</a:t>
            </a:r>
          </a:p>
          <a:p>
            <a:r>
              <a:rPr lang="sr-Latn-CS" dirty="0" smtClean="0"/>
              <a:t> </a:t>
            </a:r>
            <a:endParaRPr lang="sr-Latn-CS" dirty="0"/>
          </a:p>
          <a:p>
            <a:r>
              <a:rPr lang="sr-Latn-CS" dirty="0"/>
              <a:t>Od </a:t>
            </a:r>
            <a:r>
              <a:rPr lang="sr-Latn-CS" dirty="0" smtClean="0"/>
              <a:t>jednog takvog nastupa u</a:t>
            </a:r>
            <a:r>
              <a:rPr lang="en-GB" dirty="0" smtClean="0"/>
              <a:t> </a:t>
            </a:r>
            <a:r>
              <a:rPr lang="en-GB" dirty="0"/>
              <a:t>Tavern</a:t>
            </a:r>
            <a:r>
              <a:rPr lang="sr-Latn-CS" dirty="0"/>
              <a:t>i br 13</a:t>
            </a:r>
            <a:r>
              <a:rPr lang="en-GB" dirty="0"/>
              <a:t> </a:t>
            </a:r>
            <a:r>
              <a:rPr lang="sr-Latn-CS" dirty="0"/>
              <a:t>napravljen je film </a:t>
            </a:r>
            <a:r>
              <a:rPr lang="sr-Latn-CS" b="1" dirty="0"/>
              <a:t>Drama u futurističkom kabareu br. 13 </a:t>
            </a:r>
            <a:r>
              <a:rPr lang="sr-Latn-CS" dirty="0"/>
              <a:t>u režiji Vladimira Kasijanova  sa Larionovim, Gončarevom, braćom Burljuk, Majakovskim.</a:t>
            </a:r>
          </a:p>
          <a:p>
            <a:r>
              <a:rPr lang="sr-Latn-CS" dirty="0"/>
              <a:t>To je bio </a:t>
            </a:r>
            <a:r>
              <a:rPr lang="sr-Latn-CS" b="1" dirty="0"/>
              <a:t>prvi futuristički film i prvi film koji su napravili pripadnici avangardnog pokreta</a:t>
            </a:r>
            <a:r>
              <a:rPr lang="sr-Latn-CS" dirty="0"/>
              <a:t>.</a:t>
            </a:r>
          </a:p>
          <a:p>
            <a:endParaRPr lang="sr-Latn-CS" dirty="0"/>
          </a:p>
          <a:p>
            <a:r>
              <a:rPr lang="sr-Latn-CS" dirty="0"/>
              <a:t>Film nije sačuvan, osim kadra žene i muškarca za koje se pretpostavlja da su Larionov i Gončarova, ali zahvaljujući Kasijanovim beleškama moguće je rekonstruisati </a:t>
            </a:r>
            <a:r>
              <a:rPr lang="sr-Latn-CS" dirty="0" smtClean="0"/>
              <a:t>radnju.</a:t>
            </a:r>
            <a:endParaRPr lang="pl-PL" dirty="0"/>
          </a:p>
        </p:txBody>
      </p:sp>
      <p:pic>
        <p:nvPicPr>
          <p:cNvPr id="37891" name="Picture 2" descr="File:Goncharova Larionov Drama in the Futurists Cabinet No 13 1913-14 sti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358140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28600" y="4419600"/>
            <a:ext cx="3657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/>
              <a:t>Natali</a:t>
            </a:r>
            <a:r>
              <a:rPr lang="sr-Latn-RS" dirty="0" smtClean="0"/>
              <a:t>j</a:t>
            </a:r>
            <a:r>
              <a:rPr lang="en-US" dirty="0" smtClean="0"/>
              <a:t>a </a:t>
            </a:r>
            <a:r>
              <a:rPr lang="en-US" dirty="0" err="1" smtClean="0"/>
              <a:t>Gon</a:t>
            </a:r>
            <a:r>
              <a:rPr lang="sr-Latn-RS" dirty="0" smtClean="0"/>
              <a:t>č</a:t>
            </a:r>
            <a:r>
              <a:rPr lang="en-US" dirty="0" err="1" smtClean="0"/>
              <a:t>arova</a:t>
            </a:r>
            <a:r>
              <a:rPr lang="en-US" dirty="0" smtClean="0"/>
              <a:t> </a:t>
            </a:r>
            <a:r>
              <a:rPr lang="sr-Latn-RS" dirty="0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Mihail</a:t>
            </a:r>
            <a:r>
              <a:rPr lang="en-US" dirty="0" smtClean="0"/>
              <a:t> </a:t>
            </a:r>
            <a:r>
              <a:rPr lang="en-US" dirty="0" err="1"/>
              <a:t>Larionov</a:t>
            </a:r>
            <a:r>
              <a:rPr lang="en-US" dirty="0"/>
              <a:t> </a:t>
            </a:r>
            <a:r>
              <a:rPr lang="sr-Latn-RS" dirty="0" smtClean="0"/>
              <a:t>oslikanih lica u sceniiz filma</a:t>
            </a:r>
            <a:r>
              <a:rPr lang="en-US" dirty="0"/>
              <a:t> </a:t>
            </a:r>
            <a:r>
              <a:rPr lang="en-US" i="1" dirty="0"/>
              <a:t>Drama </a:t>
            </a:r>
            <a:r>
              <a:rPr lang="sr-Latn-RS" i="1" dirty="0" smtClean="0"/>
              <a:t>u</a:t>
            </a:r>
            <a:r>
              <a:rPr lang="en-US" i="1" dirty="0" smtClean="0"/>
              <a:t> </a:t>
            </a:r>
            <a:r>
              <a:rPr lang="sr-Latn-RS" i="1" dirty="0" smtClean="0"/>
              <a:t>f</a:t>
            </a:r>
            <a:r>
              <a:rPr lang="en-US" i="1" dirty="0" err="1" smtClean="0"/>
              <a:t>uturist</a:t>
            </a:r>
            <a:r>
              <a:rPr lang="sr-Latn-RS" i="1" dirty="0" smtClean="0"/>
              <a:t>ičkom kabareu br. 13</a:t>
            </a:r>
            <a:r>
              <a:rPr lang="en-US" dirty="0"/>
              <a:t> (1913-14</a:t>
            </a:r>
            <a:r>
              <a:rPr lang="sr-Latn-CS" dirty="0"/>
              <a:t>)</a:t>
            </a:r>
          </a:p>
          <a:p>
            <a:r>
              <a:rPr lang="en-US" dirty="0"/>
              <a:t>“</a:t>
            </a:r>
            <a:r>
              <a:rPr lang="sr-Latn-CS" dirty="0"/>
              <a:t>Tetovaža nas ne zanima. Tetovira se jednom zauvek. Mi pak bojimo lice na neko kraće vreme; promena emocija zove na promenu boja...”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azimir Malevich. Aviator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8163" y="0"/>
            <a:ext cx="3525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ChangeArrowheads="1"/>
          </p:cNvSpPr>
          <p:nvPr/>
        </p:nvSpPr>
        <p:spPr bwMode="auto">
          <a:xfrm>
            <a:off x="838200" y="1524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 smtClean="0">
                <a:latin typeface="Calibri" pitchFamily="34" charset="0"/>
              </a:rPr>
              <a:t>Maljevič, </a:t>
            </a:r>
            <a:r>
              <a:rPr lang="sr-Latn-CS" i="1" dirty="0" smtClean="0">
                <a:latin typeface="Calibri" pitchFamily="34" charset="0"/>
              </a:rPr>
              <a:t>Avijatičar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 1914. </a:t>
            </a:r>
            <a:r>
              <a:rPr lang="sr-Latn-RS" dirty="0" smtClean="0">
                <a:latin typeface="Calibri" pitchFamily="34" charset="0"/>
                <a:cs typeface="Arial" charset="0"/>
              </a:rPr>
              <a:t>ulje na platnu,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125 x 65 </a:t>
            </a:r>
            <a:r>
              <a:rPr lang="en-US" dirty="0" smtClean="0">
                <a:latin typeface="Calibri" pitchFamily="34" charset="0"/>
              </a:rPr>
              <a:t>cm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1380" name="Rectangle 3"/>
          <p:cNvSpPr>
            <a:spLocks noChangeArrowheads="1"/>
          </p:cNvSpPr>
          <p:nvPr/>
        </p:nvSpPr>
        <p:spPr bwMode="auto">
          <a:xfrm>
            <a:off x="457200" y="1219200"/>
            <a:ext cx="48768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CS" dirty="0"/>
              <a:t>'nove reči i njihove kombinacije', 'čudne, besmislene kombinacije reči i slova' (Kručonih)</a:t>
            </a:r>
          </a:p>
          <a:p>
            <a:pPr algn="r"/>
            <a:endParaRPr lang="sr-Latn-CS" dirty="0"/>
          </a:p>
          <a:p>
            <a:pPr algn="r"/>
            <a:r>
              <a:rPr lang="sr-Latn-CS" dirty="0"/>
              <a:t>slova i reči, </a:t>
            </a:r>
            <a:r>
              <a:rPr lang="sr-Latn-CS" dirty="0" smtClean="0"/>
              <a:t>na Maljevičevim slikama  </a:t>
            </a:r>
            <a:r>
              <a:rPr lang="sr-Latn-CS" dirty="0"/>
              <a:t>funkcionišu i kao </a:t>
            </a:r>
            <a:r>
              <a:rPr lang="sr-Latn-CS" dirty="0" smtClean="0"/>
              <a:t>verbalni </a:t>
            </a:r>
            <a:r>
              <a:rPr lang="sr-Latn-CS" dirty="0"/>
              <a:t>i kao </a:t>
            </a:r>
            <a:r>
              <a:rPr lang="sr-Latn-CS" dirty="0" smtClean="0"/>
              <a:t>vizuelne/formalne jedinice. Njihova različita </a:t>
            </a:r>
            <a:r>
              <a:rPr lang="sr-Latn-CS" dirty="0"/>
              <a:t>veličina i obojenost slova, </a:t>
            </a:r>
            <a:r>
              <a:rPr lang="sr-Latn-CS" dirty="0" smtClean="0"/>
              <a:t>zatim njihovo deljenje na slovne ili slogovne fragmente,  </a:t>
            </a:r>
            <a:r>
              <a:rPr lang="sr-Latn-CS" dirty="0"/>
              <a:t>njihovo </a:t>
            </a:r>
            <a:r>
              <a:rPr lang="sr-Latn-CS" dirty="0" smtClean="0"/>
              <a:t>dislociranje po površini slike, pojačava sveukupni </a:t>
            </a:r>
            <a:r>
              <a:rPr lang="sr-Latn-CS" dirty="0"/>
              <a:t>začudni efekat slike, jer nema vidljive/čitljive smisaone korelacije između njenih verbalnih i ikoničkih </a:t>
            </a:r>
            <a:r>
              <a:rPr lang="sr-Latn-CS" dirty="0" smtClean="0"/>
              <a:t>podataka. Stoga neko moguće </a:t>
            </a:r>
            <a:r>
              <a:rPr lang="sr-Latn-CS" dirty="0"/>
              <a:t>asocijativno i simboličko povezivanje </a:t>
            </a:r>
            <a:r>
              <a:rPr lang="sr-Latn-CS" dirty="0" smtClean="0"/>
              <a:t>je proizvoljno </a:t>
            </a:r>
            <a:r>
              <a:rPr lang="sr-Latn-CS" dirty="0"/>
              <a:t>pošto ni u jednoj ravni  ne nalazi dovoljno pouzdana </a:t>
            </a:r>
            <a:r>
              <a:rPr lang="sr-Latn-CS" dirty="0" smtClean="0"/>
              <a:t>uporišta. U pitanju su lingvistički  eksperimenti, zaokupljanje i istraživanje prirode same slike/predstave i njene realnosti, nasuprot realnosti prirode.</a:t>
            </a:r>
          </a:p>
          <a:p>
            <a:pPr algn="r"/>
            <a:r>
              <a:rPr lang="sr-Latn-CS" dirty="0" smtClean="0"/>
              <a:t>Nova percepcija slike je u bliskoj vezi sa novom percepcijom sveta, jedna iz druge proizlazi</a:t>
            </a:r>
            <a:endParaRPr lang="en-US" dirty="0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 noChangeArrowheads="1"/>
          </p:cNvSpPr>
          <p:nvPr/>
        </p:nvSpPr>
        <p:spPr bwMode="auto">
          <a:xfrm>
            <a:off x="762000" y="152400"/>
            <a:ext cx="2895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dirty="0" smtClean="0">
                <a:latin typeface="Calibri" pitchFamily="34" charset="0"/>
              </a:rPr>
              <a:t>Maljevič,  </a:t>
            </a:r>
            <a:r>
              <a:rPr lang="pl-PL" i="1" dirty="0" smtClean="0">
                <a:latin typeface="Calibri" pitchFamily="34" charset="0"/>
              </a:rPr>
              <a:t>Kompozicija sa Mona Lizom (delimično pomračenje u Moskvi),  </a:t>
            </a:r>
            <a:r>
              <a:rPr lang="pl-PL" dirty="0" smtClean="0">
                <a:latin typeface="Calibri" pitchFamily="34" charset="0"/>
              </a:rPr>
              <a:t>1914,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RS" dirty="0" smtClean="0">
                <a:latin typeface="Calibri" pitchFamily="34" charset="0"/>
                <a:cs typeface="Arial" charset="0"/>
              </a:rPr>
              <a:t>ulje na platnu i kolaž,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62 x 49.5 cm. </a:t>
            </a:r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098" name="AutoShape 2" descr="Kazimir Malevich. Composition with Giocondo (Partial Eclipse in Moscow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AutoShape 4" descr="Kazimir Malevich. Composition with Giocondo (Partial Eclipse in Moscow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Kazimir Malevich. Composition with Giocondo (Partial Eclipse in Moscow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Kazimir Malevich. Composition with Giocondo (Partial Eclipse in Moscow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6" name="AutoShape 10" descr="https://arthive.com/res/media/img/oy800/work/ee5/21331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8" name="Picture 12" descr="Composition with Giocondo (Partial Eclipse in Moscow) by Kazimir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3325" y="0"/>
            <a:ext cx="54006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ChangeArrowheads="1"/>
          </p:cNvSpPr>
          <p:nvPr/>
        </p:nvSpPr>
        <p:spPr bwMode="auto">
          <a:xfrm>
            <a:off x="228600" y="228600"/>
            <a:ext cx="2590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 smtClean="0">
                <a:latin typeface="Calibri" pitchFamily="34" charset="0"/>
              </a:rPr>
              <a:t>Maljevič, </a:t>
            </a:r>
            <a:r>
              <a:rPr lang="sr-Latn-CS" i="1" dirty="0" smtClean="0">
                <a:latin typeface="Calibri" pitchFamily="34" charset="0"/>
              </a:rPr>
              <a:t>Dama na plakatnom stubu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nl-NL" dirty="0" smtClean="0">
                <a:latin typeface="Calibri" pitchFamily="34" charset="0"/>
              </a:rPr>
              <a:t>1914</a:t>
            </a:r>
            <a:r>
              <a:rPr lang="nl-NL" dirty="0">
                <a:latin typeface="Calibri" pitchFamily="34" charset="0"/>
              </a:rPr>
              <a:t>. </a:t>
            </a:r>
            <a:r>
              <a:rPr lang="sr-Latn-RS" dirty="0" smtClean="0">
                <a:latin typeface="Calibri" pitchFamily="34" charset="0"/>
                <a:cs typeface="Arial" charset="0"/>
              </a:rPr>
              <a:t>ulje na platnu i</a:t>
            </a:r>
            <a:r>
              <a:rPr lang="nl-NL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k</a:t>
            </a:r>
            <a:r>
              <a:rPr lang="nl-NL" dirty="0" smtClean="0">
                <a:latin typeface="Calibri" pitchFamily="34" charset="0"/>
              </a:rPr>
              <a:t>ola</a:t>
            </a:r>
            <a:r>
              <a:rPr lang="sr-Latn-RS" dirty="0" smtClean="0">
                <a:latin typeface="Calibri" pitchFamily="34" charset="0"/>
              </a:rPr>
              <a:t>ž,</a:t>
            </a:r>
            <a:r>
              <a:rPr lang="nl-NL" dirty="0" smtClean="0">
                <a:latin typeface="Calibri" pitchFamily="34" charset="0"/>
              </a:rPr>
              <a:t> </a:t>
            </a:r>
            <a:r>
              <a:rPr lang="nl-NL" dirty="0">
                <a:latin typeface="Calibri" pitchFamily="34" charset="0"/>
              </a:rPr>
              <a:t>71 x 64. Stedelijk Museum, Amsterdam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074" name="AutoShape 2" descr="Kazimir Malevich. Lady at the poster colum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The Russian Avant-Garde: A Projection Screen for Modern Utopian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0207" y="0"/>
            <a:ext cx="611379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0" y="76200"/>
            <a:ext cx="3352800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/>
            <a:r>
              <a:rPr lang="sr-Latn-CS" sz="1600" dirty="0" smtClean="0"/>
              <a:t>Maljevič, </a:t>
            </a:r>
            <a:r>
              <a:rPr lang="sr-Latn-CS" sz="1600" i="1" dirty="0" smtClean="0"/>
              <a:t>Vojnik prve čete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1914</a:t>
            </a:r>
            <a:r>
              <a:rPr lang="sr-Latn-RS" sz="1600" dirty="0" smtClean="0"/>
              <a:t>, ulje i kolaž na platnu, </a:t>
            </a:r>
            <a:r>
              <a:rPr lang="en-US" sz="1600" dirty="0" smtClean="0"/>
              <a:t>53.6 </a:t>
            </a:r>
            <a:r>
              <a:rPr lang="en-US" sz="1600" dirty="0"/>
              <a:t>x 44.8 </a:t>
            </a:r>
            <a:r>
              <a:rPr lang="en-US" sz="1600" dirty="0" smtClean="0"/>
              <a:t>cm</a:t>
            </a:r>
            <a:r>
              <a:rPr lang="sr-Latn-RS" sz="1600" dirty="0" smtClean="0"/>
              <a:t>, </a:t>
            </a:r>
            <a:r>
              <a:rPr lang="en-US" sz="1600" dirty="0" smtClean="0"/>
              <a:t>Mo</a:t>
            </a:r>
            <a:r>
              <a:rPr lang="sr-Latn-RS" sz="1600" dirty="0" smtClean="0"/>
              <a:t>M</a:t>
            </a:r>
            <a:r>
              <a:rPr lang="en-US" sz="1600" dirty="0" smtClean="0"/>
              <a:t>A</a:t>
            </a:r>
            <a:r>
              <a:rPr lang="sr-Latn-RS" sz="1600" dirty="0" smtClean="0"/>
              <a:t>;</a:t>
            </a:r>
            <a:r>
              <a:rPr lang="en-US" sz="1600" dirty="0" smtClean="0"/>
              <a:t> V</a:t>
            </a:r>
            <a:r>
              <a:rPr lang="sr-Latn-RS" sz="1600" dirty="0" smtClean="0"/>
              <a:t>ideti na: </a:t>
            </a:r>
            <a:r>
              <a:rPr lang="en-US" sz="1600" dirty="0" smtClean="0">
                <a:hlinkClick r:id="rId2"/>
              </a:rPr>
              <a:t>https://www.moma.org/collection/works/80380</a:t>
            </a:r>
            <a:endParaRPr lang="sr-Latn-CS" sz="1600" dirty="0"/>
          </a:p>
          <a:p>
            <a:pPr marL="342900" indent="-342900" algn="r"/>
            <a:endParaRPr lang="sr-Latn-CS" sz="1600" dirty="0" smtClean="0"/>
          </a:p>
          <a:p>
            <a:pPr marL="342900" indent="-342900" algn="r"/>
            <a:r>
              <a:rPr lang="sr-Latn-CS" sz="1600" dirty="0" smtClean="0"/>
              <a:t>Realnost slike počiva i preipituje se upotrebom tautologije: </a:t>
            </a:r>
            <a:endParaRPr lang="sr-Latn-CS" sz="1600" dirty="0"/>
          </a:p>
          <a:p>
            <a:pPr marL="342900" indent="-342900" algn="r">
              <a:buFontTx/>
              <a:buAutoNum type="arabicPeriod"/>
            </a:pPr>
            <a:r>
              <a:rPr lang="sr-Latn-CS" sz="1600" dirty="0" smtClean="0"/>
              <a:t>Reč za reč: ubacivanje </a:t>
            </a:r>
            <a:r>
              <a:rPr lang="sr-Latn-CS" sz="1600" dirty="0"/>
              <a:t>rečenice, reči, </a:t>
            </a:r>
            <a:r>
              <a:rPr lang="sr-Latn-CS" sz="1600" dirty="0" smtClean="0"/>
              <a:t>umesto </a:t>
            </a:r>
            <a:r>
              <a:rPr lang="sr-Latn-CS" sz="1600" dirty="0"/>
              <a:t>reprezentacije predmeta koji je rečima </a:t>
            </a:r>
            <a:r>
              <a:rPr lang="sr-Latn-CS" sz="1600" dirty="0" smtClean="0"/>
              <a:t>imenovan </a:t>
            </a:r>
            <a:endParaRPr lang="sr-Latn-CS" sz="1600" dirty="0"/>
          </a:p>
          <a:p>
            <a:pPr marL="342900" indent="-342900" algn="r">
              <a:buFontTx/>
              <a:buAutoNum type="arabicPeriod"/>
            </a:pPr>
            <a:r>
              <a:rPr lang="sr-Latn-CS" sz="1600" dirty="0" smtClean="0"/>
              <a:t>Predmet za predmet: ubacivanje </a:t>
            </a:r>
            <a:r>
              <a:rPr lang="sr-Latn-CS" sz="1600" dirty="0"/>
              <a:t>(apliciranje) predmeta (termometar ili poštanska </a:t>
            </a:r>
            <a:r>
              <a:rPr lang="sr-Latn-CS" sz="1600" dirty="0" smtClean="0"/>
              <a:t>marka) umesto mimetičkog dvojnika/predstave predmeta</a:t>
            </a:r>
            <a:endParaRPr lang="sr-Latn-CS" sz="1600" dirty="0"/>
          </a:p>
          <a:p>
            <a:pPr marL="342900" indent="-342900" algn="r"/>
            <a:endParaRPr lang="sr-Latn-CS" sz="1600" dirty="0"/>
          </a:p>
          <a:p>
            <a:pPr marL="342900" indent="-342900" algn="r"/>
            <a:r>
              <a:rPr lang="sr-Latn-CS" sz="1600" dirty="0"/>
              <a:t>Maljevič </a:t>
            </a:r>
            <a:r>
              <a:rPr lang="sr-Latn-CS" sz="1600" dirty="0" smtClean="0"/>
              <a:t>je na poslednja tri primera (</a:t>
            </a:r>
            <a:r>
              <a:rPr lang="pl-PL" sz="1600" i="1" dirty="0" smtClean="0">
                <a:latin typeface="Calibri" pitchFamily="34" charset="0"/>
              </a:rPr>
              <a:t>Kompozicija sa Mona Lizom,</a:t>
            </a:r>
            <a:r>
              <a:rPr lang="sr-Latn-CS" sz="1600" i="1" dirty="0" smtClean="0">
                <a:latin typeface="Calibri" pitchFamily="34" charset="0"/>
              </a:rPr>
              <a:t> Dama na plakatnom stubu </a:t>
            </a:r>
            <a:r>
              <a:rPr lang="sr-Latn-CS" sz="1600" dirty="0" smtClean="0">
                <a:latin typeface="Calibri" pitchFamily="34" charset="0"/>
              </a:rPr>
              <a:t>i </a:t>
            </a:r>
            <a:r>
              <a:rPr lang="sr-Latn-CS" sz="1600" i="1" dirty="0" smtClean="0"/>
              <a:t>Vojnik prve čete</a:t>
            </a:r>
            <a:r>
              <a:rPr lang="sr-Latn-CS" sz="1600" dirty="0" smtClean="0"/>
              <a:t>) na granici između </a:t>
            </a:r>
            <a:r>
              <a:rPr lang="sr-Latn-CS" sz="1600" dirty="0"/>
              <a:t>jednog sistema (kubizam), koji će u sledećem trenutku biti prevladan invecijom suprematističke </a:t>
            </a:r>
            <a:r>
              <a:rPr lang="sr-Latn-CS" sz="1600" dirty="0" smtClean="0"/>
              <a:t>formule (pravougaone monohromne površine)</a:t>
            </a:r>
            <a:endParaRPr lang="en-US" sz="1600" dirty="0"/>
          </a:p>
        </p:txBody>
      </p:sp>
      <p:pic>
        <p:nvPicPr>
          <p:cNvPr id="2050" name="Picture 2" descr="File:Reservist of the First Division (Malevich, 1914).jpg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0425" y="0"/>
            <a:ext cx="57435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752600"/>
            <a:ext cx="7086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dirty="0" smtClean="0"/>
              <a:t>Virtuelna tura na:</a:t>
            </a:r>
          </a:p>
          <a:p>
            <a:pPr algn="ctr"/>
            <a:r>
              <a:rPr lang="en-US" dirty="0" smtClean="0">
                <a:hlinkClick r:id="rId2"/>
              </a:rPr>
              <a:t>http://virtual.rusmuseumvrm.ru/benois_wing/pano.php?onstart=loadpano(hotspots/74.xml);st_pos(-238);</a:t>
            </a:r>
            <a:endParaRPr lang="sr-Latn-RS" dirty="0" smtClean="0"/>
          </a:p>
          <a:p>
            <a:pPr algn="ctr"/>
            <a:r>
              <a:rPr lang="sr-Latn-RS" dirty="0" smtClean="0"/>
              <a:t>i</a:t>
            </a:r>
          </a:p>
          <a:p>
            <a:pPr algn="ctr"/>
            <a:r>
              <a:rPr lang="en-US" dirty="0" smtClean="0">
                <a:hlinkClick r:id="rId3"/>
              </a:rPr>
              <a:t>http://virtual.rusmuseumvrm.ru/benois_wing/pano.php?onstart=loadpano(hotspots/75_2.xml)</a:t>
            </a:r>
            <a:endParaRPr lang="sr-Latn-RS" dirty="0" smtClean="0"/>
          </a:p>
          <a:p>
            <a:pPr algn="ctr"/>
            <a:r>
              <a:rPr lang="en-US" dirty="0" smtClean="0"/>
              <a:t>I</a:t>
            </a:r>
            <a:endParaRPr lang="sr-Latn-RS" dirty="0" smtClean="0"/>
          </a:p>
          <a:p>
            <a:pPr algn="ctr"/>
            <a:r>
              <a:rPr lang="en-US" dirty="0" smtClean="0">
                <a:hlinkClick r:id="rId4"/>
              </a:rPr>
              <a:t>http://virtual.rusmuseumvrm.ru/benois_wing/pano.php?onstart=loadpano(hotspots/75_1.xml);st_pos(-105);</a:t>
            </a:r>
            <a:endParaRPr lang="sr-Latn-RS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381000" y="95071"/>
            <a:ext cx="3657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/>
              <a:t>Nosili su rotkvice i drvene kašike u </a:t>
            </a:r>
            <a:r>
              <a:rPr lang="pl-PL" dirty="0" smtClean="0"/>
              <a:t>reveru </a:t>
            </a:r>
            <a:r>
              <a:rPr lang="pl-PL" dirty="0"/>
              <a:t>umesto orihideja </a:t>
            </a:r>
            <a:r>
              <a:rPr lang="pl-PL" dirty="0" smtClean="0"/>
              <a:t>čime su na ironično referisali na tradiciju umetnika oko </a:t>
            </a:r>
            <a:r>
              <a:rPr lang="pl-PL" i="1" dirty="0"/>
              <a:t>Sveta </a:t>
            </a:r>
            <a:r>
              <a:rPr lang="pl-PL" i="1" dirty="0" smtClean="0"/>
              <a:t>umetnosti</a:t>
            </a:r>
            <a:r>
              <a:rPr lang="pl-PL" i="1" dirty="0"/>
              <a:t>.</a:t>
            </a:r>
            <a:endParaRPr lang="en-GB" dirty="0"/>
          </a:p>
        </p:txBody>
      </p:sp>
      <p:pic>
        <p:nvPicPr>
          <p:cNvPr id="39939" name="Picture 2" descr="http://upload.wikimedia.org/wikipedia/commons/1/15/Futurist_Mayakovsk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371600"/>
            <a:ext cx="31242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Portrait of Vladimir Mayakovsky by Alexander Rodchenko in high resolu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5375" y="0"/>
            <a:ext cx="42386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5029200" y="6172200"/>
            <a:ext cx="3857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/>
              <a:t>Vladimir Majakovski (foto A. Rodčenko)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V. Burliuk (1886-1917). Father’s Portrait. 1910. Oil on canvas. 100 by 70 cm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914400"/>
            <a:ext cx="4021138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Rectangle 2"/>
          <p:cNvSpPr>
            <a:spLocks noChangeArrowheads="1"/>
          </p:cNvSpPr>
          <p:nvPr/>
        </p:nvSpPr>
        <p:spPr bwMode="auto">
          <a:xfrm>
            <a:off x="5105400" y="0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dirty="0">
                <a:latin typeface="Calibri" pitchFamily="34" charset="0"/>
              </a:rPr>
              <a:t>Vladimir </a:t>
            </a:r>
            <a:r>
              <a:rPr lang="en-US" sz="1600" dirty="0" smtClean="0">
                <a:latin typeface="Calibri" pitchFamily="34" charset="0"/>
              </a:rPr>
              <a:t>Bur</a:t>
            </a:r>
            <a:r>
              <a:rPr lang="sr-Latn-RS" sz="1600" dirty="0" smtClean="0">
                <a:latin typeface="Calibri" pitchFamily="34" charset="0"/>
              </a:rPr>
              <a:t>lj</a:t>
            </a:r>
            <a:r>
              <a:rPr lang="en-US" sz="1600" dirty="0" err="1" smtClean="0">
                <a:latin typeface="Calibri" pitchFamily="34" charset="0"/>
              </a:rPr>
              <a:t>uk</a:t>
            </a:r>
            <a:r>
              <a:rPr lang="en-US" sz="1600" dirty="0">
                <a:latin typeface="Calibri" pitchFamily="34" charset="0"/>
              </a:rPr>
              <a:t> (1886-1917).</a:t>
            </a:r>
            <a:r>
              <a:rPr lang="sr-Latn-CS" sz="1600" dirty="0">
                <a:latin typeface="Calibri" pitchFamily="34" charset="0"/>
              </a:rPr>
              <a:t> </a:t>
            </a:r>
            <a:r>
              <a:rPr lang="sr-Latn-RS" sz="1600" i="1" dirty="0" smtClean="0">
                <a:latin typeface="Calibri" pitchFamily="34" charset="0"/>
              </a:rPr>
              <a:t>Portet oca,</a:t>
            </a:r>
            <a:r>
              <a:rPr lang="en-US" sz="1600" dirty="0">
                <a:latin typeface="Calibri" pitchFamily="34" charset="0"/>
              </a:rPr>
              <a:t> </a:t>
            </a:r>
            <a:r>
              <a:rPr lang="en-US" sz="1600" dirty="0" smtClean="0">
                <a:latin typeface="Calibri" pitchFamily="34" charset="0"/>
              </a:rPr>
              <a:t>1910</a:t>
            </a:r>
            <a:r>
              <a:rPr lang="sr-Latn-RS" sz="1600" dirty="0" smtClean="0">
                <a:latin typeface="Calibri" pitchFamily="34" charset="0"/>
              </a:rPr>
              <a:t>,</a:t>
            </a:r>
            <a:r>
              <a:rPr lang="sr-Latn-RS" sz="1600" dirty="0" smtClean="0">
                <a:latin typeface="Calibri" pitchFamily="34" charset="0"/>
                <a:cs typeface="Arial" charset="0"/>
              </a:rPr>
              <a:t> ulje na platnu,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100x70 cm. </a:t>
            </a:r>
            <a:r>
              <a:rPr lang="en-US" sz="1600" dirty="0" smtClean="0">
                <a:latin typeface="Calibri" pitchFamily="34" charset="0"/>
              </a:rPr>
              <a:t>P</a:t>
            </a:r>
            <a:r>
              <a:rPr lang="sr-Latn-RS" sz="1600" dirty="0" smtClean="0">
                <a:latin typeface="Calibri" pitchFamily="34" charset="0"/>
              </a:rPr>
              <a:t>rivatna kolekcija, Minhen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52400" y="1073289"/>
            <a:ext cx="44196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Hilejci </a:t>
            </a:r>
            <a:r>
              <a:rPr lang="sr-Latn-CS" dirty="0" smtClean="0">
                <a:latin typeface="Calibri" pitchFamily="34" charset="0"/>
              </a:rPr>
              <a:t>(Burljuk, Lišvic, Majakovski, Kručonih) </a:t>
            </a:r>
            <a:r>
              <a:rPr lang="en-US" dirty="0" err="1" smtClean="0">
                <a:latin typeface="Calibri" pitchFamily="34" charset="0"/>
              </a:rPr>
              <a:t>povez</a:t>
            </a:r>
            <a:r>
              <a:rPr lang="sr-Latn-RS" dirty="0" smtClean="0">
                <a:latin typeface="Calibri" pitchFamily="34" charset="0"/>
              </a:rPr>
              <a:t>uju se</a:t>
            </a:r>
            <a:r>
              <a:rPr lang="sr-Latn-CS" dirty="0" smtClean="0">
                <a:latin typeface="Calibri" pitchFamily="34" charset="0"/>
              </a:rPr>
              <a:t> sa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umet</a:t>
            </a:r>
            <a:r>
              <a:rPr lang="sr-Latn-CS" dirty="0">
                <a:latin typeface="Calibri" pitchFamily="34" charset="0"/>
              </a:rPr>
              <a:t>n</a:t>
            </a:r>
            <a:r>
              <a:rPr lang="en-US" dirty="0" err="1">
                <a:latin typeface="Calibri" pitchFamily="34" charset="0"/>
              </a:rPr>
              <a:t>icima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okupljenim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oko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druge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izložbe</a:t>
            </a:r>
            <a:r>
              <a:rPr lang="en-US" dirty="0">
                <a:latin typeface="Calibri" pitchFamily="34" charset="0"/>
              </a:rPr>
              <a:t> “</a:t>
            </a:r>
            <a:r>
              <a:rPr lang="en-US" dirty="0" err="1">
                <a:latin typeface="Calibri" pitchFamily="34" charset="0"/>
              </a:rPr>
              <a:t>Karo</a:t>
            </a:r>
            <a:r>
              <a:rPr lang="en-US" dirty="0">
                <a:latin typeface="Calibri" pitchFamily="34" charset="0"/>
              </a:rPr>
              <a:t> pub” (</a:t>
            </a:r>
            <a:r>
              <a:rPr lang="sr-Latn-CS" dirty="0">
                <a:latin typeface="Calibri" pitchFamily="34" charset="0"/>
              </a:rPr>
              <a:t>j</a:t>
            </a:r>
            <a:r>
              <a:rPr lang="en-US" dirty="0" err="1">
                <a:latin typeface="Calibri" pitchFamily="34" charset="0"/>
              </a:rPr>
              <a:t>anuar</a:t>
            </a:r>
            <a:r>
              <a:rPr lang="en-US" dirty="0">
                <a:latin typeface="Calibri" pitchFamily="34" charset="0"/>
              </a:rPr>
              <a:t> 1912)</a:t>
            </a:r>
            <a:r>
              <a:rPr lang="sr-Latn-CS" dirty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tj oko </a:t>
            </a:r>
            <a:r>
              <a:rPr lang="sr-Latn-CS" dirty="0">
                <a:latin typeface="Calibri" pitchFamily="34" charset="0"/>
              </a:rPr>
              <a:t>“</a:t>
            </a:r>
            <a:r>
              <a:rPr lang="sr-Latn-CS" dirty="0" smtClean="0">
                <a:latin typeface="Calibri" pitchFamily="34" charset="0"/>
              </a:rPr>
              <a:t>Magarećeg repa”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a </a:t>
            </a:r>
            <a:r>
              <a:rPr lang="en-US" dirty="0" err="1">
                <a:latin typeface="Calibri" pitchFamily="34" charset="0"/>
              </a:rPr>
              <a:t>početkom</a:t>
            </a:r>
            <a:r>
              <a:rPr lang="en-US" dirty="0">
                <a:latin typeface="Calibri" pitchFamily="34" charset="0"/>
              </a:rPr>
              <a:t> 1913</a:t>
            </a:r>
            <a:r>
              <a:rPr lang="sr-Latn-CS" dirty="0">
                <a:latin typeface="Calibri" pitchFamily="34" charset="0"/>
              </a:rPr>
              <a:t>. (Larionov, Gončarova)</a:t>
            </a:r>
            <a:r>
              <a:rPr lang="en-US" dirty="0">
                <a:latin typeface="Calibri" pitchFamily="34" charset="0"/>
              </a:rPr>
              <a:t>  </a:t>
            </a:r>
            <a:r>
              <a:rPr lang="en-US" dirty="0" err="1">
                <a:latin typeface="Calibri" pitchFamily="34" charset="0"/>
              </a:rPr>
              <a:t>udruž</a:t>
            </a:r>
            <a:r>
              <a:rPr lang="sr-Latn-CS" dirty="0">
                <a:latin typeface="Calibri" pitchFamily="34" charset="0"/>
              </a:rPr>
              <a:t>uju se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petersburškim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“S</a:t>
            </a:r>
            <a:r>
              <a:rPr lang="en-US" dirty="0" err="1">
                <a:latin typeface="Calibri" pitchFamily="34" charset="0"/>
              </a:rPr>
              <a:t>avezom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mladih</a:t>
            </a:r>
            <a:r>
              <a:rPr lang="sr-Latn-CS" dirty="0">
                <a:latin typeface="Calibri" pitchFamily="34" charset="0"/>
              </a:rPr>
              <a:t>” (Maljevič)</a:t>
            </a:r>
            <a:r>
              <a:rPr lang="en-US" dirty="0">
                <a:latin typeface="Calibri" pitchFamily="34" charset="0"/>
              </a:rPr>
              <a:t>. </a:t>
            </a:r>
            <a:r>
              <a:rPr lang="en-US" dirty="0" err="1">
                <a:latin typeface="Calibri" pitchFamily="34" charset="0"/>
              </a:rPr>
              <a:t>Tako</a:t>
            </a:r>
            <a:r>
              <a:rPr lang="en-US" dirty="0">
                <a:latin typeface="Calibri" pitchFamily="34" charset="0"/>
              </a:rPr>
              <a:t> je </a:t>
            </a:r>
            <a:r>
              <a:rPr lang="en-US" dirty="0" err="1">
                <a:latin typeface="Calibri" pitchFamily="34" charset="0"/>
              </a:rPr>
              <a:t>kubofuturistički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krug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obuhvatao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formalno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ili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neformalno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praktično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sva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važna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imena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slikarske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avangarde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</a:rPr>
              <a:t>Larionov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Gončarov</a:t>
            </a:r>
            <a:r>
              <a:rPr lang="sr-Latn-RS" dirty="0" smtClean="0">
                <a:latin typeface="Calibri" pitchFamily="34" charset="0"/>
              </a:rPr>
              <a:t>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Maljevič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Tatljin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Olgu </a:t>
            </a:r>
            <a:r>
              <a:rPr lang="en-US" dirty="0" err="1" smtClean="0">
                <a:latin typeface="Calibri" pitchFamily="34" charset="0"/>
              </a:rPr>
              <a:t>Rozanov</a:t>
            </a:r>
            <a:r>
              <a:rPr lang="sr-Latn-RS" dirty="0" smtClean="0">
                <a:latin typeface="Calibri" pitchFamily="34" charset="0"/>
              </a:rPr>
              <a:t>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Ljubov </a:t>
            </a:r>
            <a:r>
              <a:rPr lang="en-US" dirty="0" smtClean="0">
                <a:latin typeface="Calibri" pitchFamily="34" charset="0"/>
              </a:rPr>
              <a:t>Popov</a:t>
            </a:r>
            <a:r>
              <a:rPr lang="sr-Latn-RS" dirty="0" smtClean="0">
                <a:latin typeface="Calibri" pitchFamily="34" charset="0"/>
              </a:rPr>
              <a:t>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Pavela </a:t>
            </a:r>
            <a:r>
              <a:rPr lang="en-US" dirty="0" err="1" smtClean="0">
                <a:latin typeface="Calibri" pitchFamily="34" charset="0"/>
              </a:rPr>
              <a:t>Filonov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Aleksandu </a:t>
            </a:r>
            <a:r>
              <a:rPr lang="en-US" dirty="0" err="1" smtClean="0">
                <a:latin typeface="Calibri" pitchFamily="34" charset="0"/>
              </a:rPr>
              <a:t>Ekster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itd</a:t>
            </a:r>
            <a:endParaRPr lang="sr-Latn-CS" dirty="0">
              <a:latin typeface="Calibri" pitchFamily="34" charset="0"/>
            </a:endParaRPr>
          </a:p>
          <a:p>
            <a:endParaRPr lang="sr-Latn-CS" dirty="0">
              <a:latin typeface="Calibri" pitchFamily="34" charset="0"/>
            </a:endParaRPr>
          </a:p>
          <a:p>
            <a:r>
              <a:rPr lang="en-US" dirty="0" err="1">
                <a:latin typeface="Calibri" pitchFamily="34" charset="0"/>
              </a:rPr>
              <a:t>sam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termin</a:t>
            </a:r>
            <a:r>
              <a:rPr lang="sr-Latn-RS" dirty="0" smtClean="0">
                <a:latin typeface="Calibri" pitchFamily="34" charset="0"/>
              </a:rPr>
              <a:t> kubofuturizam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kao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oznaka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određenog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plastičkog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stilskog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idioma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ek</a:t>
            </a:r>
            <a:r>
              <a:rPr lang="sr-Latn-CS" dirty="0">
                <a:latin typeface="Calibri" pitchFamily="34" charset="0"/>
              </a:rPr>
              <a:t>s</a:t>
            </a:r>
            <a:r>
              <a:rPr lang="en-US" dirty="0" err="1">
                <a:latin typeface="Calibri" pitchFamily="34" charset="0"/>
              </a:rPr>
              <a:t>plicitno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upućuje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na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istovremen</a:t>
            </a:r>
            <a:r>
              <a:rPr lang="en-US" dirty="0">
                <a:latin typeface="Calibri" pitchFamily="34" charset="0"/>
              </a:rPr>
              <a:t>o </a:t>
            </a:r>
            <a:r>
              <a:rPr lang="en-US" dirty="0" err="1">
                <a:latin typeface="Calibri" pitchFamily="34" charset="0"/>
              </a:rPr>
              <a:t>prisustv</a:t>
            </a:r>
            <a:r>
              <a:rPr lang="sr-Latn-CS" dirty="0">
                <a:latin typeface="Calibri" pitchFamily="34" charset="0"/>
              </a:rPr>
              <a:t>o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spajanj</a:t>
            </a:r>
            <a:r>
              <a:rPr lang="sr-Latn-CS" dirty="0">
                <a:latin typeface="Calibri" pitchFamily="34" charset="0"/>
              </a:rPr>
              <a:t>e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kombinovanj</a:t>
            </a:r>
            <a:r>
              <a:rPr lang="sr-Latn-CS" dirty="0">
                <a:latin typeface="Calibri" pitchFamily="34" charset="0"/>
              </a:rPr>
              <a:t>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interakcij</a:t>
            </a:r>
            <a:r>
              <a:rPr lang="sr-Latn-CS" dirty="0">
                <a:latin typeface="Calibri" pitchFamily="34" charset="0"/>
              </a:rPr>
              <a:t>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elemenata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kubizma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futurizma</a:t>
            </a:r>
            <a:r>
              <a:rPr lang="sr-Latn-CS" dirty="0">
                <a:latin typeface="Calibri" pitchFamily="34" charset="0"/>
              </a:rPr>
              <a:t>: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kubističkog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geometrijskog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razlaganja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futurističkog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dinamizma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predmeta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ile:Popova Air Man Sp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425" y="914400"/>
            <a:ext cx="46005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Rectangle 2"/>
          <p:cNvSpPr>
            <a:spLocks noChangeArrowheads="1"/>
          </p:cNvSpPr>
          <p:nvPr/>
        </p:nvSpPr>
        <p:spPr bwMode="auto">
          <a:xfrm>
            <a:off x="228600" y="1219200"/>
            <a:ext cx="41910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dirty="0" smtClean="0"/>
              <a:t>Termin kubofuturizam moguće je koristiti</a:t>
            </a:r>
            <a:r>
              <a:rPr lang="en-US" dirty="0" smtClean="0"/>
              <a:t> u </a:t>
            </a:r>
            <a:r>
              <a:rPr lang="en-US" dirty="0" err="1" smtClean="0"/>
              <a:t>različitim</a:t>
            </a:r>
            <a:r>
              <a:rPr lang="en-US" dirty="0" smtClean="0"/>
              <a:t> </a:t>
            </a:r>
            <a:r>
              <a:rPr lang="en-US" dirty="0" err="1" smtClean="0"/>
              <a:t>znače</a:t>
            </a:r>
            <a:r>
              <a:rPr lang="sr-Latn-CS" dirty="0" smtClean="0"/>
              <a:t>n</a:t>
            </a:r>
            <a:r>
              <a:rPr lang="en-US" dirty="0" err="1" smtClean="0"/>
              <a:t>jima</a:t>
            </a:r>
            <a:r>
              <a:rPr lang="en-US" dirty="0" smtClean="0"/>
              <a:t> u </a:t>
            </a:r>
            <a:r>
              <a:rPr lang="en-US" dirty="0" err="1" smtClean="0"/>
              <a:t>zavisnosti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medijskih</a:t>
            </a:r>
            <a:r>
              <a:rPr lang="en-US" dirty="0" smtClean="0"/>
              <a:t>, </a:t>
            </a:r>
            <a:r>
              <a:rPr lang="en-US" dirty="0" err="1" smtClean="0"/>
              <a:t>problemskih</a:t>
            </a:r>
            <a:r>
              <a:rPr lang="en-US" dirty="0" smtClean="0"/>
              <a:t>, </a:t>
            </a:r>
            <a:r>
              <a:rPr lang="en-US" dirty="0" err="1" smtClean="0"/>
              <a:t>tematskih</a:t>
            </a:r>
            <a:r>
              <a:rPr lang="en-US" dirty="0" smtClean="0"/>
              <a:t>, </a:t>
            </a:r>
            <a:r>
              <a:rPr lang="en-US" dirty="0" err="1" smtClean="0"/>
              <a:t>sadržinskih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drugih</a:t>
            </a:r>
            <a:r>
              <a:rPr lang="en-US" dirty="0" smtClean="0"/>
              <a:t> </a:t>
            </a:r>
            <a:r>
              <a:rPr lang="en-US" dirty="0" err="1" smtClean="0"/>
              <a:t>konteksta</a:t>
            </a:r>
            <a:r>
              <a:rPr lang="sr-Latn-RS" dirty="0" smtClean="0"/>
              <a:t> jer on </a:t>
            </a:r>
            <a:r>
              <a:rPr lang="sr-Latn-CS" dirty="0" smtClean="0"/>
              <a:t>–kako u polju</a:t>
            </a:r>
            <a:r>
              <a:rPr lang="en-US" dirty="0" smtClean="0"/>
              <a:t> </a:t>
            </a:r>
            <a:r>
              <a:rPr lang="en-US" dirty="0" err="1" smtClean="0"/>
              <a:t>ostvarenja</a:t>
            </a:r>
            <a:r>
              <a:rPr lang="en-US" dirty="0" smtClean="0"/>
              <a:t> </a:t>
            </a:r>
            <a:r>
              <a:rPr lang="en-US" dirty="0" err="1" smtClean="0"/>
              <a:t>konkretne</a:t>
            </a:r>
            <a:r>
              <a:rPr lang="en-US" dirty="0" smtClean="0"/>
              <a:t> </a:t>
            </a:r>
            <a:r>
              <a:rPr lang="en-US" dirty="0" err="1" smtClean="0"/>
              <a:t>slikarske</a:t>
            </a:r>
            <a:r>
              <a:rPr lang="en-US" dirty="0" smtClean="0"/>
              <a:t>/</a:t>
            </a:r>
            <a:r>
              <a:rPr lang="en-US" dirty="0" err="1" smtClean="0"/>
              <a:t>umet</a:t>
            </a:r>
            <a:r>
              <a:rPr lang="sr-Latn-CS" dirty="0" smtClean="0"/>
              <a:t>n</a:t>
            </a:r>
            <a:r>
              <a:rPr lang="en-US" dirty="0" err="1" smtClean="0"/>
              <a:t>ičke</a:t>
            </a:r>
            <a:r>
              <a:rPr lang="en-US" dirty="0" smtClean="0"/>
              <a:t> </a:t>
            </a:r>
            <a:r>
              <a:rPr lang="en-US" dirty="0" err="1" smtClean="0"/>
              <a:t>prakse</a:t>
            </a:r>
            <a:r>
              <a:rPr lang="en-US" dirty="0" smtClean="0"/>
              <a:t>, </a:t>
            </a:r>
            <a:r>
              <a:rPr lang="sr-Latn-RS" dirty="0" smtClean="0"/>
              <a:t>tako i</a:t>
            </a:r>
            <a:r>
              <a:rPr lang="en-US" dirty="0" smtClean="0"/>
              <a:t> u </a:t>
            </a:r>
            <a:r>
              <a:rPr lang="en-US" dirty="0" err="1" smtClean="0"/>
              <a:t>smislu</a:t>
            </a:r>
            <a:r>
              <a:rPr lang="en-US" dirty="0" smtClean="0"/>
              <a:t> </a:t>
            </a:r>
            <a:r>
              <a:rPr lang="en-US" dirty="0" err="1" smtClean="0"/>
              <a:t>programskih</a:t>
            </a:r>
            <a:r>
              <a:rPr lang="en-US" dirty="0" smtClean="0"/>
              <a:t>, </a:t>
            </a:r>
            <a:r>
              <a:rPr lang="en-US" dirty="0" err="1" smtClean="0"/>
              <a:t>teorijskih</a:t>
            </a:r>
            <a:r>
              <a:rPr lang="en-US" dirty="0" smtClean="0"/>
              <a:t> </a:t>
            </a:r>
            <a:r>
              <a:rPr lang="en-US" dirty="0" err="1" smtClean="0"/>
              <a:t>ideja</a:t>
            </a:r>
            <a:r>
              <a:rPr lang="en-US" dirty="0" smtClean="0"/>
              <a:t> </a:t>
            </a:r>
            <a:r>
              <a:rPr lang="en-US" dirty="0" err="1" smtClean="0"/>
              <a:t>koje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prak</a:t>
            </a:r>
            <a:r>
              <a:rPr lang="sr-Latn-CS" dirty="0" smtClean="0"/>
              <a:t>s</a:t>
            </a:r>
            <a:r>
              <a:rPr lang="en-US" dirty="0" smtClean="0"/>
              <a:t>u </a:t>
            </a:r>
            <a:r>
              <a:rPr lang="en-US" dirty="0" err="1" smtClean="0"/>
              <a:t>pratile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tumačile</a:t>
            </a:r>
            <a:r>
              <a:rPr lang="sr-Latn-RS" dirty="0" smtClean="0"/>
              <a:t> nije sasvim homogen fenomen.</a:t>
            </a:r>
            <a:endParaRPr lang="sr-Latn-CS" dirty="0" smtClean="0"/>
          </a:p>
          <a:p>
            <a:endParaRPr lang="sr-Latn-CS" dirty="0" smtClean="0"/>
          </a:p>
          <a:p>
            <a:r>
              <a:rPr lang="sr-Latn-RS" dirty="0" smtClean="0"/>
              <a:t>N</a:t>
            </a:r>
            <a:r>
              <a:rPr lang="en-US" dirty="0" smtClean="0"/>
              <a:t>e </a:t>
            </a:r>
            <a:r>
              <a:rPr lang="en-US" dirty="0" err="1" smtClean="0"/>
              <a:t>postoji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jedan</a:t>
            </a:r>
            <a:r>
              <a:rPr lang="en-US" dirty="0" smtClean="0"/>
              <a:t> </a:t>
            </a:r>
            <a:r>
              <a:rPr lang="en-US" dirty="0" err="1" smtClean="0"/>
              <a:t>zaseban</a:t>
            </a:r>
            <a:r>
              <a:rPr lang="en-US" dirty="0" smtClean="0"/>
              <a:t> </a:t>
            </a:r>
            <a:r>
              <a:rPr lang="en-US" dirty="0" err="1" smtClean="0"/>
              <a:t>kubofuturistički</a:t>
            </a:r>
            <a:r>
              <a:rPr lang="en-US" dirty="0" smtClean="0"/>
              <a:t> manifest</a:t>
            </a:r>
            <a:r>
              <a:rPr lang="sr-Latn-CS" dirty="0" smtClean="0"/>
              <a:t> kao što n</a:t>
            </a:r>
            <a:r>
              <a:rPr lang="en-US" dirty="0"/>
              <a:t>e p</a:t>
            </a:r>
            <a:r>
              <a:rPr lang="sr-Latn-CS" dirty="0"/>
              <a:t>o</a:t>
            </a:r>
            <a:r>
              <a:rPr lang="en-US" dirty="0" err="1"/>
              <a:t>stoji</a:t>
            </a:r>
            <a:r>
              <a:rPr lang="en-US" dirty="0"/>
              <a:t> </a:t>
            </a:r>
            <a:r>
              <a:rPr lang="en-US" dirty="0" err="1"/>
              <a:t>jedna</a:t>
            </a:r>
            <a:r>
              <a:rPr lang="en-US" dirty="0"/>
              <a:t> </a:t>
            </a:r>
            <a:r>
              <a:rPr lang="en-US" dirty="0" err="1"/>
              <a:t>konzistentna</a:t>
            </a:r>
            <a:r>
              <a:rPr lang="en-US" dirty="0"/>
              <a:t>, </a:t>
            </a:r>
            <a:r>
              <a:rPr lang="en-US" dirty="0" err="1"/>
              <a:t>programski</a:t>
            </a:r>
            <a:r>
              <a:rPr lang="en-US" dirty="0"/>
              <a:t> </a:t>
            </a:r>
            <a:r>
              <a:rPr lang="en-US" dirty="0" err="1"/>
              <a:t>strogo</a:t>
            </a:r>
            <a:r>
              <a:rPr lang="en-US" dirty="0"/>
              <a:t> </a:t>
            </a:r>
            <a:r>
              <a:rPr lang="en-US" dirty="0" err="1"/>
              <a:t>koncipi</a:t>
            </a:r>
            <a:r>
              <a:rPr lang="sr-Latn-CS" dirty="0"/>
              <a:t>r</a:t>
            </a:r>
            <a:r>
              <a:rPr lang="en-US" dirty="0" err="1"/>
              <a:t>ana</a:t>
            </a:r>
            <a:r>
              <a:rPr lang="en-US" dirty="0"/>
              <a:t> </a:t>
            </a:r>
            <a:r>
              <a:rPr lang="en-US" dirty="0" err="1"/>
              <a:t>teorija</a:t>
            </a:r>
            <a:r>
              <a:rPr lang="en-US" dirty="0"/>
              <a:t> </a:t>
            </a:r>
            <a:r>
              <a:rPr lang="en-US" dirty="0" err="1"/>
              <a:t>kubofuturizma</a:t>
            </a:r>
            <a:r>
              <a:rPr lang="en-US" dirty="0"/>
              <a:t> </a:t>
            </a:r>
            <a:r>
              <a:rPr lang="en-US" dirty="0" err="1"/>
              <a:t>formulisana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obznanjena</a:t>
            </a:r>
            <a:r>
              <a:rPr lang="en-US" dirty="0"/>
              <a:t> pod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 smtClean="0"/>
              <a:t>imenom</a:t>
            </a:r>
            <a:r>
              <a:rPr lang="sr-Latn-RS" dirty="0" smtClean="0"/>
              <a:t> što ne znači da ne postoji </a:t>
            </a:r>
            <a:r>
              <a:rPr lang="en-US" dirty="0" err="1" smtClean="0"/>
              <a:t>određen</a:t>
            </a:r>
            <a:r>
              <a:rPr lang="sr-Latn-RS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idejn</a:t>
            </a:r>
            <a:r>
              <a:rPr lang="sr-Latn-RS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konceptualn</a:t>
            </a:r>
            <a:r>
              <a:rPr lang="sr-Latn-RS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mrež</a:t>
            </a:r>
            <a:r>
              <a:rPr lang="sr-Latn-RS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jedne</a:t>
            </a:r>
            <a:r>
              <a:rPr lang="en-US" dirty="0" smtClean="0"/>
              <a:t> </a:t>
            </a:r>
            <a:r>
              <a:rPr lang="en-US" dirty="0" err="1" smtClean="0"/>
              <a:t>takve</a:t>
            </a:r>
            <a:r>
              <a:rPr lang="en-US" dirty="0" smtClean="0"/>
              <a:t> </a:t>
            </a:r>
            <a:r>
              <a:rPr lang="en-US" dirty="0" err="1" smtClean="0"/>
              <a:t>teorije</a:t>
            </a:r>
            <a:r>
              <a:rPr lang="sr-Latn-RS" dirty="0" smtClean="0"/>
              <a:t> koju čine jedan broj </a:t>
            </a:r>
            <a:r>
              <a:rPr lang="en-US" dirty="0" err="1" smtClean="0"/>
              <a:t>teorijski</a:t>
            </a:r>
            <a:r>
              <a:rPr lang="sr-Latn-RS" dirty="0" smtClean="0"/>
              <a:t>h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r>
              <a:rPr lang="sr-Latn-RS" dirty="0" smtClean="0"/>
              <a:t>ova</a:t>
            </a:r>
            <a:r>
              <a:rPr lang="en-US" dirty="0" smtClean="0"/>
              <a:t> </a:t>
            </a:r>
            <a:r>
              <a:rPr lang="en-US" dirty="0" err="1"/>
              <a:t>ovog</a:t>
            </a:r>
            <a:r>
              <a:rPr lang="en-US" dirty="0"/>
              <a:t> </a:t>
            </a:r>
            <a:r>
              <a:rPr lang="en-US" dirty="0" err="1" smtClean="0"/>
              <a:t>razdoblja</a:t>
            </a:r>
            <a:r>
              <a:rPr lang="sr-Latn-RS" dirty="0" smtClean="0"/>
              <a:t>.</a:t>
            </a: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r-Latn-CS" dirty="0"/>
              <a:t>Ljubov Popova, 1912</a:t>
            </a:r>
            <a:r>
              <a:rPr lang="sr-Latn-CS" dirty="0" smtClean="0"/>
              <a:t>, Vazduh+Čovek+Prostor, </a:t>
            </a:r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24.media.tumblr.com/tumblr_lz1prgDv3w1qzz5ieo1_128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5713" y="11113"/>
            <a:ext cx="5348287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Prostokąt 2"/>
          <p:cNvSpPr>
            <a:spLocks noChangeArrowheads="1"/>
          </p:cNvSpPr>
          <p:nvPr/>
        </p:nvSpPr>
        <p:spPr bwMode="auto">
          <a:xfrm>
            <a:off x="457200" y="0"/>
            <a:ext cx="3124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dirty="0"/>
              <a:t> </a:t>
            </a:r>
            <a:r>
              <a:rPr lang="en-GB" dirty="0"/>
              <a:t>Vladimir </a:t>
            </a:r>
            <a:r>
              <a:rPr lang="en-GB" dirty="0" smtClean="0"/>
              <a:t>Burl</a:t>
            </a:r>
            <a:r>
              <a:rPr lang="sr-Latn-RS" dirty="0" smtClean="0"/>
              <a:t>j</a:t>
            </a:r>
            <a:r>
              <a:rPr lang="en-GB" dirty="0" err="1" smtClean="0"/>
              <a:t>uk</a:t>
            </a:r>
            <a:endParaRPr lang="pl-PL" dirty="0"/>
          </a:p>
          <a:p>
            <a:pPr algn="r"/>
            <a:r>
              <a:rPr lang="en-GB" i="1" dirty="0" err="1" smtClean="0"/>
              <a:t>Portr</a:t>
            </a:r>
            <a:r>
              <a:rPr lang="sr-Latn-RS" i="1" dirty="0" smtClean="0"/>
              <a:t>et</a:t>
            </a:r>
            <a:r>
              <a:rPr lang="en-GB" i="1" dirty="0" smtClean="0"/>
              <a:t> </a:t>
            </a:r>
            <a:r>
              <a:rPr lang="sr-Latn-RS" i="1" dirty="0" smtClean="0"/>
              <a:t>pesnika</a:t>
            </a:r>
            <a:r>
              <a:rPr lang="en-GB" i="1" dirty="0" smtClean="0"/>
              <a:t> </a:t>
            </a:r>
            <a:endParaRPr lang="pl-PL" i="1" dirty="0"/>
          </a:p>
          <a:p>
            <a:pPr algn="r"/>
            <a:r>
              <a:rPr lang="sr-Latn-RS" i="1" dirty="0" smtClean="0"/>
              <a:t>Benedikta Livšica</a:t>
            </a:r>
            <a:r>
              <a:rPr lang="pl-PL" dirty="0" smtClean="0"/>
              <a:t>, </a:t>
            </a:r>
            <a:r>
              <a:rPr lang="en-GB" dirty="0" smtClean="0"/>
              <a:t>1911</a:t>
            </a:r>
            <a:r>
              <a:rPr lang="sr-Latn-RS" dirty="0" smtClean="0"/>
              <a:t>,</a:t>
            </a:r>
            <a:endParaRPr lang="pl-PL" dirty="0"/>
          </a:p>
          <a:p>
            <a:pPr algn="r"/>
            <a:r>
              <a:rPr lang="pl-PL" dirty="0" smtClean="0"/>
              <a:t>privatna kolekcija</a:t>
            </a:r>
            <a:endParaRPr lang="pl-PL" dirty="0"/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228600" y="1905000"/>
            <a:ext cx="33528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 dirty="0" err="1" smtClean="0">
                <a:latin typeface="Calibri" pitchFamily="34" charset="0"/>
              </a:rPr>
              <a:t>kubofuturizam</a:t>
            </a:r>
            <a:r>
              <a:rPr lang="en-US" sz="2000" dirty="0" smtClean="0">
                <a:latin typeface="Calibri" pitchFamily="34" charset="0"/>
              </a:rPr>
              <a:t> je </a:t>
            </a:r>
            <a:r>
              <a:rPr lang="en-US" sz="2000" dirty="0" err="1" smtClean="0">
                <a:latin typeface="Calibri" pitchFamily="34" charset="0"/>
              </a:rPr>
              <a:t>za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vodeće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protagoniste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slikarske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avangarde</a:t>
            </a:r>
            <a:r>
              <a:rPr lang="en-US" sz="2000" dirty="0" smtClean="0">
                <a:latin typeface="Calibri" pitchFamily="34" charset="0"/>
              </a:rPr>
              <a:t> bio </a:t>
            </a:r>
            <a:r>
              <a:rPr lang="en-US" sz="2000" dirty="0" err="1" smtClean="0">
                <a:latin typeface="Calibri" pitchFamily="34" charset="0"/>
              </a:rPr>
              <a:t>prolazna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mada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veoma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važna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faza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nakon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koje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će</a:t>
            </a:r>
            <a:r>
              <a:rPr lang="en-US" sz="2000" dirty="0" smtClean="0">
                <a:latin typeface="Calibri" pitchFamily="34" charset="0"/>
              </a:rPr>
              <a:t> se </a:t>
            </a:r>
            <a:r>
              <a:rPr lang="en-US" sz="2000" dirty="0" err="1" smtClean="0">
                <a:latin typeface="Calibri" pitchFamily="34" charset="0"/>
              </a:rPr>
              <a:t>da</a:t>
            </a:r>
            <a:r>
              <a:rPr lang="sr-Latn-CS" sz="2000" dirty="0" smtClean="0">
                <a:latin typeface="Calibri" pitchFamily="34" charset="0"/>
              </a:rPr>
              <a:t>l</a:t>
            </a:r>
            <a:r>
              <a:rPr lang="en-US" sz="2000" dirty="0" err="1" smtClean="0">
                <a:latin typeface="Calibri" pitchFamily="34" charset="0"/>
              </a:rPr>
              <a:t>ji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procesi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odvijati</a:t>
            </a:r>
            <a:r>
              <a:rPr lang="en-US" sz="2000" dirty="0" smtClean="0">
                <a:latin typeface="Calibri" pitchFamily="34" charset="0"/>
              </a:rPr>
              <a:t> u </a:t>
            </a:r>
            <a:r>
              <a:rPr lang="en-US" sz="2000" dirty="0" err="1" smtClean="0">
                <a:latin typeface="Calibri" pitchFamily="34" charset="0"/>
              </a:rPr>
              <a:t>pravcu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prevl</a:t>
            </a:r>
            <a:r>
              <a:rPr lang="sr-Latn-CS" sz="2000" dirty="0" smtClean="0">
                <a:latin typeface="Calibri" pitchFamily="34" charset="0"/>
              </a:rPr>
              <a:t>a</a:t>
            </a:r>
            <a:r>
              <a:rPr lang="en-US" sz="2000" dirty="0" err="1" smtClean="0">
                <a:latin typeface="Calibri" pitchFamily="34" charset="0"/>
              </a:rPr>
              <a:t>davanja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njegovih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formalno-jezičkih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sr-Latn-CS" sz="2000" dirty="0" smtClean="0">
                <a:latin typeface="Calibri" pitchFamily="34" charset="0"/>
              </a:rPr>
              <a:t>pretpostavki</a:t>
            </a:r>
            <a:endParaRPr lang="en-US" sz="2000" dirty="0" smtClean="0"/>
          </a:p>
          <a:p>
            <a:pPr algn="r"/>
            <a:endParaRPr lang="sr-Latn-CS" sz="2000" dirty="0" smtClean="0">
              <a:latin typeface="Calibri" pitchFamily="34" charset="0"/>
            </a:endParaRPr>
          </a:p>
          <a:p>
            <a:pPr algn="r"/>
            <a:r>
              <a:rPr lang="sr-Latn-CS" sz="2000" dirty="0" smtClean="0">
                <a:latin typeface="Calibri" pitchFamily="34" charset="0"/>
              </a:rPr>
              <a:t>b</a:t>
            </a:r>
            <a:r>
              <a:rPr lang="en-US" sz="2000" dirty="0" err="1">
                <a:latin typeface="Calibri" pitchFamily="34" charset="0"/>
              </a:rPr>
              <a:t>azu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sr-Latn-CS" sz="2000" dirty="0">
                <a:latin typeface="Calibri" pitchFamily="34" charset="0"/>
              </a:rPr>
              <a:t>kubofuturizma </a:t>
            </a:r>
            <a:r>
              <a:rPr lang="sr-Latn-CS" sz="2000" dirty="0" smtClean="0">
                <a:latin typeface="Calibri" pitchFamily="34" charset="0"/>
              </a:rPr>
              <a:t>ipak u većini slučajeva </a:t>
            </a:r>
            <a:r>
              <a:rPr lang="en-US" sz="2000" dirty="0" err="1">
                <a:latin typeface="Calibri" pitchFamily="34" charset="0"/>
              </a:rPr>
              <a:t>čini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kubizam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zajedno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sa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da</a:t>
            </a:r>
            <a:r>
              <a:rPr lang="sr-Latn-CS" sz="2000" dirty="0">
                <a:latin typeface="Calibri" pitchFamily="34" charset="0"/>
              </a:rPr>
              <a:t>l</a:t>
            </a:r>
            <a:r>
              <a:rPr lang="en-US" sz="2000" dirty="0">
                <a:latin typeface="Calibri" pitchFamily="34" charset="0"/>
              </a:rPr>
              <a:t>je </a:t>
            </a:r>
            <a:r>
              <a:rPr lang="en-US" sz="2000" dirty="0" err="1">
                <a:latin typeface="Calibri" pitchFamily="34" charset="0"/>
              </a:rPr>
              <a:t>prisutnim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veoma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važnim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delovanjem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primitivizma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koji</a:t>
            </a:r>
            <a:r>
              <a:rPr lang="en-US" sz="2000" dirty="0">
                <a:latin typeface="Calibri" pitchFamily="34" charset="0"/>
              </a:rPr>
              <a:t> je bio </a:t>
            </a:r>
            <a:r>
              <a:rPr lang="en-US" sz="2000" dirty="0" err="1">
                <a:latin typeface="Calibri" pitchFamily="34" charset="0"/>
              </a:rPr>
              <a:t>smatran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paradigmom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nove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umetnosti</a:t>
            </a:r>
            <a:endParaRPr lang="sr-Latn-CS" sz="2000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2884</Words>
  <Application>Microsoft Office PowerPoint</Application>
  <PresentationFormat>On-screen Show (4:3)</PresentationFormat>
  <Paragraphs>225</Paragraphs>
  <Slides>54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kubizam i futurizam : lučizam i kubofuturizam (1912-1915)_nastavak</vt:lpstr>
      <vt:lpstr>kubofuturizam/zaum/alogizam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zaum/zaumni jezik</vt:lpstr>
      <vt:lpstr>Slide 37</vt:lpstr>
      <vt:lpstr>“REČ JE ŠIRA OD SVOJEG ZNAČENJA”</vt:lpstr>
      <vt:lpstr>Slide 39</vt:lpstr>
      <vt:lpstr>Slide 40</vt:lpstr>
      <vt:lpstr>teorija zauma</vt:lpstr>
      <vt:lpstr>PRIMITIVIZAM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kubizam i futurizam : lučizam i kubofuturizam (1912-1915)_nastavak</dc:title>
  <dc:creator>User</dc:creator>
  <cp:lastModifiedBy>User</cp:lastModifiedBy>
  <cp:revision>2</cp:revision>
  <dcterms:created xsi:type="dcterms:W3CDTF">2020-04-21T09:23:29Z</dcterms:created>
  <dcterms:modified xsi:type="dcterms:W3CDTF">2020-04-21T09:25:58Z</dcterms:modified>
</cp:coreProperties>
</file>