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6" r:id="rId4"/>
    <p:sldId id="269" r:id="rId5"/>
    <p:sldId id="267" r:id="rId6"/>
    <p:sldId id="270" r:id="rId7"/>
    <p:sldId id="273" r:id="rId8"/>
    <p:sldId id="271" r:id="rId9"/>
    <p:sldId id="272" r:id="rId10"/>
    <p:sldId id="275" r:id="rId11"/>
    <p:sldId id="274" r:id="rId12"/>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15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7E20D5-A081-4C2A-8BDA-E6EEE87DAD61}"/>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p>
        </p:txBody>
      </p:sp>
      <p:sp>
        <p:nvSpPr>
          <p:cNvPr id="3" name="Podnaslov 2">
            <a:extLst>
              <a:ext uri="{FF2B5EF4-FFF2-40B4-BE49-F238E27FC236}">
                <a16:creationId xmlns:a16="http://schemas.microsoft.com/office/drawing/2014/main" id="{098080A2-57BA-4D69-9A82-4A78A5F030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p>
        </p:txBody>
      </p:sp>
      <p:sp>
        <p:nvSpPr>
          <p:cNvPr id="4" name="Čuvar mesta za datum 3">
            <a:extLst>
              <a:ext uri="{FF2B5EF4-FFF2-40B4-BE49-F238E27FC236}">
                <a16:creationId xmlns:a16="http://schemas.microsoft.com/office/drawing/2014/main" id="{81EBDF36-2D44-4C62-BEBC-579996F019B4}"/>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F12E858D-E161-463B-AB5A-67C3A647F9A6}"/>
              </a:ext>
            </a:extLst>
          </p:cNvPr>
          <p:cNvSpPr>
            <a:spLocks noGrp="1"/>
          </p:cNvSpPr>
          <p:nvPr>
            <p:ph type="ftr" sz="quarter" idx="11"/>
          </p:nvPr>
        </p:nvSpPr>
        <p:spPr/>
        <p:txBody>
          <a:bodyPr/>
          <a:lstStyle/>
          <a:p>
            <a:endParaRPr lang="sr-Latn-RS" dirty="0"/>
          </a:p>
        </p:txBody>
      </p:sp>
      <p:sp>
        <p:nvSpPr>
          <p:cNvPr id="6" name="Čuvar mesta za broj slajda 5">
            <a:extLst>
              <a:ext uri="{FF2B5EF4-FFF2-40B4-BE49-F238E27FC236}">
                <a16:creationId xmlns:a16="http://schemas.microsoft.com/office/drawing/2014/main" id="{C5EA7F10-4BFE-47D9-9559-DA5B2D99F642}"/>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2834830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6AACA56-BDCA-454A-8804-955F2A9C5940}"/>
              </a:ext>
            </a:extLst>
          </p:cNvPr>
          <p:cNvSpPr>
            <a:spLocks noGrp="1"/>
          </p:cNvSpPr>
          <p:nvPr>
            <p:ph type="title"/>
          </p:nvPr>
        </p:nvSpPr>
        <p:spPr/>
        <p:txBody>
          <a:bodyPr/>
          <a:lstStyle/>
          <a:p>
            <a:r>
              <a:rPr lang="sr-Latn-RS"/>
              <a:t>Kliknite i uredite naslov mastera</a:t>
            </a:r>
          </a:p>
        </p:txBody>
      </p:sp>
      <p:sp>
        <p:nvSpPr>
          <p:cNvPr id="3" name="Čuvar mesta za vertikalni tekst 2">
            <a:extLst>
              <a:ext uri="{FF2B5EF4-FFF2-40B4-BE49-F238E27FC236}">
                <a16:creationId xmlns:a16="http://schemas.microsoft.com/office/drawing/2014/main" id="{1C7999A4-D414-495F-A465-79A1D916C433}"/>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6EA16AEC-6F73-4A34-B152-063F3B468E16}"/>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F9AA8E78-F77E-43AD-AACF-E9BD1A25FE5B}"/>
              </a:ext>
            </a:extLst>
          </p:cNvPr>
          <p:cNvSpPr>
            <a:spLocks noGrp="1"/>
          </p:cNvSpPr>
          <p:nvPr>
            <p:ph type="ftr" sz="quarter" idx="11"/>
          </p:nvPr>
        </p:nvSpPr>
        <p:spPr/>
        <p:txBody>
          <a:bodyPr/>
          <a:lstStyle/>
          <a:p>
            <a:endParaRPr lang="sr-Latn-RS" dirty="0"/>
          </a:p>
        </p:txBody>
      </p:sp>
      <p:sp>
        <p:nvSpPr>
          <p:cNvPr id="6" name="Čuvar mesta za broj slajda 5">
            <a:extLst>
              <a:ext uri="{FF2B5EF4-FFF2-40B4-BE49-F238E27FC236}">
                <a16:creationId xmlns:a16="http://schemas.microsoft.com/office/drawing/2014/main" id="{A272A3C8-BDFF-49FD-B736-46340639B919}"/>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419083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996C0665-4F87-4065-83EC-6F08C17D4997}"/>
              </a:ext>
            </a:extLst>
          </p:cNvPr>
          <p:cNvSpPr>
            <a:spLocks noGrp="1"/>
          </p:cNvSpPr>
          <p:nvPr>
            <p:ph type="title" orient="vert"/>
          </p:nvPr>
        </p:nvSpPr>
        <p:spPr>
          <a:xfrm>
            <a:off x="8724900" y="365125"/>
            <a:ext cx="2628900" cy="5811838"/>
          </a:xfrm>
        </p:spPr>
        <p:txBody>
          <a:bodyPr vert="eaVert"/>
          <a:lstStyle/>
          <a:p>
            <a:r>
              <a:rPr lang="sr-Latn-RS"/>
              <a:t>Kliknite i uredite naslov mastera</a:t>
            </a:r>
          </a:p>
        </p:txBody>
      </p:sp>
      <p:sp>
        <p:nvSpPr>
          <p:cNvPr id="3" name="Čuvar mesta za vertikalni tekst 2">
            <a:extLst>
              <a:ext uri="{FF2B5EF4-FFF2-40B4-BE49-F238E27FC236}">
                <a16:creationId xmlns:a16="http://schemas.microsoft.com/office/drawing/2014/main" id="{6FC0E690-65FA-4B18-966E-0685650A18A2}"/>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1FF1FA4D-A450-455B-BA52-DA1137AE3E00}"/>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44448E63-2299-408E-BCF7-9E0D1913B630}"/>
              </a:ext>
            </a:extLst>
          </p:cNvPr>
          <p:cNvSpPr>
            <a:spLocks noGrp="1"/>
          </p:cNvSpPr>
          <p:nvPr>
            <p:ph type="ftr" sz="quarter" idx="11"/>
          </p:nvPr>
        </p:nvSpPr>
        <p:spPr/>
        <p:txBody>
          <a:bodyPr/>
          <a:lstStyle/>
          <a:p>
            <a:endParaRPr lang="sr-Latn-RS" dirty="0"/>
          </a:p>
        </p:txBody>
      </p:sp>
      <p:sp>
        <p:nvSpPr>
          <p:cNvPr id="6" name="Čuvar mesta za broj slajda 5">
            <a:extLst>
              <a:ext uri="{FF2B5EF4-FFF2-40B4-BE49-F238E27FC236}">
                <a16:creationId xmlns:a16="http://schemas.microsoft.com/office/drawing/2014/main" id="{3ACC3599-E3F3-4EB8-A38D-B5D1DE340019}"/>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290000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8531E9-1461-4583-A6BB-8B2227ABA372}"/>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BA7E61C4-21AE-434F-B4EB-AE324DA70717}"/>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46D1E2A3-DCD0-49E3-A68A-3181288AFC25}"/>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E9EAB8A3-9834-4B8A-8750-56F38446520E}"/>
              </a:ext>
            </a:extLst>
          </p:cNvPr>
          <p:cNvSpPr>
            <a:spLocks noGrp="1"/>
          </p:cNvSpPr>
          <p:nvPr>
            <p:ph type="ftr" sz="quarter" idx="11"/>
          </p:nvPr>
        </p:nvSpPr>
        <p:spPr/>
        <p:txBody>
          <a:bodyPr/>
          <a:lstStyle/>
          <a:p>
            <a:endParaRPr lang="sr-Latn-RS" dirty="0"/>
          </a:p>
        </p:txBody>
      </p:sp>
      <p:sp>
        <p:nvSpPr>
          <p:cNvPr id="6" name="Čuvar mesta za broj slajda 5">
            <a:extLst>
              <a:ext uri="{FF2B5EF4-FFF2-40B4-BE49-F238E27FC236}">
                <a16:creationId xmlns:a16="http://schemas.microsoft.com/office/drawing/2014/main" id="{8727B3C6-E315-4866-879D-2ECFEAFE5A66}"/>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395864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5BB809-7612-47F8-80D3-91D9407675DB}"/>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p>
        </p:txBody>
      </p:sp>
      <p:sp>
        <p:nvSpPr>
          <p:cNvPr id="3" name="Čuvar mesta za tekst 2">
            <a:extLst>
              <a:ext uri="{FF2B5EF4-FFF2-40B4-BE49-F238E27FC236}">
                <a16:creationId xmlns:a16="http://schemas.microsoft.com/office/drawing/2014/main" id="{A644E244-1DC0-48AA-BD84-1A916E985E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D89FC7BF-8E71-475C-843B-213EABCE8E28}"/>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259DDC39-BE82-44FF-81E9-D3E97301FA4C}"/>
              </a:ext>
            </a:extLst>
          </p:cNvPr>
          <p:cNvSpPr>
            <a:spLocks noGrp="1"/>
          </p:cNvSpPr>
          <p:nvPr>
            <p:ph type="ftr" sz="quarter" idx="11"/>
          </p:nvPr>
        </p:nvSpPr>
        <p:spPr/>
        <p:txBody>
          <a:bodyPr/>
          <a:lstStyle/>
          <a:p>
            <a:endParaRPr lang="sr-Latn-RS" dirty="0"/>
          </a:p>
        </p:txBody>
      </p:sp>
      <p:sp>
        <p:nvSpPr>
          <p:cNvPr id="6" name="Čuvar mesta za broj slajda 5">
            <a:extLst>
              <a:ext uri="{FF2B5EF4-FFF2-40B4-BE49-F238E27FC236}">
                <a16:creationId xmlns:a16="http://schemas.microsoft.com/office/drawing/2014/main" id="{09B230C2-70F6-48F2-AA19-714F71E717B6}"/>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601540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0B9C346-B2A1-4226-B782-B4D6BCD1EA21}"/>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63670390-733E-4802-AB72-E7A7F68B1F82}"/>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sadržaj 3">
            <a:extLst>
              <a:ext uri="{FF2B5EF4-FFF2-40B4-BE49-F238E27FC236}">
                <a16:creationId xmlns:a16="http://schemas.microsoft.com/office/drawing/2014/main" id="{8B33A184-5678-42FF-9F6F-0A1F58B8A542}"/>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datum 4">
            <a:extLst>
              <a:ext uri="{FF2B5EF4-FFF2-40B4-BE49-F238E27FC236}">
                <a16:creationId xmlns:a16="http://schemas.microsoft.com/office/drawing/2014/main" id="{8AA118E5-3FC9-40F4-A0CB-A7E3F8C2605A}"/>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6" name="Čuvar mesta za podnožje 5">
            <a:extLst>
              <a:ext uri="{FF2B5EF4-FFF2-40B4-BE49-F238E27FC236}">
                <a16:creationId xmlns:a16="http://schemas.microsoft.com/office/drawing/2014/main" id="{23D5054C-ECBA-469E-B35C-606E0AD84F08}"/>
              </a:ext>
            </a:extLst>
          </p:cNvPr>
          <p:cNvSpPr>
            <a:spLocks noGrp="1"/>
          </p:cNvSpPr>
          <p:nvPr>
            <p:ph type="ftr" sz="quarter" idx="11"/>
          </p:nvPr>
        </p:nvSpPr>
        <p:spPr/>
        <p:txBody>
          <a:bodyPr/>
          <a:lstStyle/>
          <a:p>
            <a:endParaRPr lang="sr-Latn-RS" dirty="0"/>
          </a:p>
        </p:txBody>
      </p:sp>
      <p:sp>
        <p:nvSpPr>
          <p:cNvPr id="7" name="Čuvar mesta za broj slajda 6">
            <a:extLst>
              <a:ext uri="{FF2B5EF4-FFF2-40B4-BE49-F238E27FC236}">
                <a16:creationId xmlns:a16="http://schemas.microsoft.com/office/drawing/2014/main" id="{2B6DB21B-C538-491B-8C36-D9998634AC92}"/>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486079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BF21E7-D7CF-492E-8043-BA58B4DD1B3B}"/>
              </a:ext>
            </a:extLst>
          </p:cNvPr>
          <p:cNvSpPr>
            <a:spLocks noGrp="1"/>
          </p:cNvSpPr>
          <p:nvPr>
            <p:ph type="title"/>
          </p:nvPr>
        </p:nvSpPr>
        <p:spPr>
          <a:xfrm>
            <a:off x="839788" y="365125"/>
            <a:ext cx="10515600" cy="1325563"/>
          </a:xfrm>
        </p:spPr>
        <p:txBody>
          <a:bodyPr/>
          <a:lstStyle/>
          <a:p>
            <a:r>
              <a:rPr lang="sr-Latn-RS"/>
              <a:t>Kliknite i uredite naslov mastera</a:t>
            </a:r>
          </a:p>
        </p:txBody>
      </p:sp>
      <p:sp>
        <p:nvSpPr>
          <p:cNvPr id="3" name="Čuvar mesta za tekst 2">
            <a:extLst>
              <a:ext uri="{FF2B5EF4-FFF2-40B4-BE49-F238E27FC236}">
                <a16:creationId xmlns:a16="http://schemas.microsoft.com/office/drawing/2014/main" id="{531FCFA1-24C1-4550-8D2B-6DCCB800E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06A309CD-B5EB-4BB5-B0F0-13BBEACF54D2}"/>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tekst 4">
            <a:extLst>
              <a:ext uri="{FF2B5EF4-FFF2-40B4-BE49-F238E27FC236}">
                <a16:creationId xmlns:a16="http://schemas.microsoft.com/office/drawing/2014/main" id="{2F86943D-BED7-4E68-BBE7-E6904643FC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ACD8872B-650E-4B01-807A-55DD39027C7C}"/>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7" name="Čuvar mesta za datum 6">
            <a:extLst>
              <a:ext uri="{FF2B5EF4-FFF2-40B4-BE49-F238E27FC236}">
                <a16:creationId xmlns:a16="http://schemas.microsoft.com/office/drawing/2014/main" id="{159C8651-AC85-4A62-B795-8A46D1FCB765}"/>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8" name="Čuvar mesta za podnožje 7">
            <a:extLst>
              <a:ext uri="{FF2B5EF4-FFF2-40B4-BE49-F238E27FC236}">
                <a16:creationId xmlns:a16="http://schemas.microsoft.com/office/drawing/2014/main" id="{EE4E8791-E71A-435F-8433-B14827D3BCF9}"/>
              </a:ext>
            </a:extLst>
          </p:cNvPr>
          <p:cNvSpPr>
            <a:spLocks noGrp="1"/>
          </p:cNvSpPr>
          <p:nvPr>
            <p:ph type="ftr" sz="quarter" idx="11"/>
          </p:nvPr>
        </p:nvSpPr>
        <p:spPr/>
        <p:txBody>
          <a:bodyPr/>
          <a:lstStyle/>
          <a:p>
            <a:endParaRPr lang="sr-Latn-RS" dirty="0"/>
          </a:p>
        </p:txBody>
      </p:sp>
      <p:sp>
        <p:nvSpPr>
          <p:cNvPr id="9" name="Čuvar mesta za broj slajda 8">
            <a:extLst>
              <a:ext uri="{FF2B5EF4-FFF2-40B4-BE49-F238E27FC236}">
                <a16:creationId xmlns:a16="http://schemas.microsoft.com/office/drawing/2014/main" id="{BCAF498D-2A1D-4599-993D-CEC03760F3C1}"/>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1976988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847C398-DEA1-49A0-9041-5F19E26F244F}"/>
              </a:ext>
            </a:extLst>
          </p:cNvPr>
          <p:cNvSpPr>
            <a:spLocks noGrp="1"/>
          </p:cNvSpPr>
          <p:nvPr>
            <p:ph type="title"/>
          </p:nvPr>
        </p:nvSpPr>
        <p:spPr/>
        <p:txBody>
          <a:bodyPr/>
          <a:lstStyle/>
          <a:p>
            <a:r>
              <a:rPr lang="sr-Latn-RS"/>
              <a:t>Kliknite i uredite naslov mastera</a:t>
            </a:r>
          </a:p>
        </p:txBody>
      </p:sp>
      <p:sp>
        <p:nvSpPr>
          <p:cNvPr id="3" name="Čuvar mesta za datum 2">
            <a:extLst>
              <a:ext uri="{FF2B5EF4-FFF2-40B4-BE49-F238E27FC236}">
                <a16:creationId xmlns:a16="http://schemas.microsoft.com/office/drawing/2014/main" id="{B8BB63AE-1142-4D80-8E76-3224FC4E7486}"/>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4" name="Čuvar mesta za podnožje 3">
            <a:extLst>
              <a:ext uri="{FF2B5EF4-FFF2-40B4-BE49-F238E27FC236}">
                <a16:creationId xmlns:a16="http://schemas.microsoft.com/office/drawing/2014/main" id="{AB2EB281-80A3-4CA4-B221-A6B083C7160B}"/>
              </a:ext>
            </a:extLst>
          </p:cNvPr>
          <p:cNvSpPr>
            <a:spLocks noGrp="1"/>
          </p:cNvSpPr>
          <p:nvPr>
            <p:ph type="ftr" sz="quarter" idx="11"/>
          </p:nvPr>
        </p:nvSpPr>
        <p:spPr/>
        <p:txBody>
          <a:bodyPr/>
          <a:lstStyle/>
          <a:p>
            <a:endParaRPr lang="sr-Latn-RS" dirty="0"/>
          </a:p>
        </p:txBody>
      </p:sp>
      <p:sp>
        <p:nvSpPr>
          <p:cNvPr id="5" name="Čuvar mesta za broj slajda 4">
            <a:extLst>
              <a:ext uri="{FF2B5EF4-FFF2-40B4-BE49-F238E27FC236}">
                <a16:creationId xmlns:a16="http://schemas.microsoft.com/office/drawing/2014/main" id="{7588B175-81A8-49E2-BA07-4788465C090E}"/>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32467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20D8090D-F74D-4FC1-AB07-D71A0036A0B2}"/>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3" name="Čuvar mesta za podnožje 2">
            <a:extLst>
              <a:ext uri="{FF2B5EF4-FFF2-40B4-BE49-F238E27FC236}">
                <a16:creationId xmlns:a16="http://schemas.microsoft.com/office/drawing/2014/main" id="{E33990A4-861D-4415-926B-4DBD305A59D6}"/>
              </a:ext>
            </a:extLst>
          </p:cNvPr>
          <p:cNvSpPr>
            <a:spLocks noGrp="1"/>
          </p:cNvSpPr>
          <p:nvPr>
            <p:ph type="ftr" sz="quarter" idx="11"/>
          </p:nvPr>
        </p:nvSpPr>
        <p:spPr/>
        <p:txBody>
          <a:bodyPr/>
          <a:lstStyle/>
          <a:p>
            <a:endParaRPr lang="sr-Latn-RS" dirty="0"/>
          </a:p>
        </p:txBody>
      </p:sp>
      <p:sp>
        <p:nvSpPr>
          <p:cNvPr id="4" name="Čuvar mesta za broj slajda 3">
            <a:extLst>
              <a:ext uri="{FF2B5EF4-FFF2-40B4-BE49-F238E27FC236}">
                <a16:creationId xmlns:a16="http://schemas.microsoft.com/office/drawing/2014/main" id="{96205577-7067-447F-B0AA-79A392A80E08}"/>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192960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FE0A84-DA30-4C42-B990-E5D073EB964F}"/>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adržaj 2">
            <a:extLst>
              <a:ext uri="{FF2B5EF4-FFF2-40B4-BE49-F238E27FC236}">
                <a16:creationId xmlns:a16="http://schemas.microsoft.com/office/drawing/2014/main" id="{7D005615-E7C8-4865-96B2-20FAB75252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tekst 3">
            <a:extLst>
              <a:ext uri="{FF2B5EF4-FFF2-40B4-BE49-F238E27FC236}">
                <a16:creationId xmlns:a16="http://schemas.microsoft.com/office/drawing/2014/main" id="{1809EA77-8AEC-491E-86D0-164A5CB89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945CAB72-4CEB-4145-961E-F3D6800F4891}"/>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6" name="Čuvar mesta za podnožje 5">
            <a:extLst>
              <a:ext uri="{FF2B5EF4-FFF2-40B4-BE49-F238E27FC236}">
                <a16:creationId xmlns:a16="http://schemas.microsoft.com/office/drawing/2014/main" id="{59ECC30A-CB30-4402-ABFD-4CF01A06AE8E}"/>
              </a:ext>
            </a:extLst>
          </p:cNvPr>
          <p:cNvSpPr>
            <a:spLocks noGrp="1"/>
          </p:cNvSpPr>
          <p:nvPr>
            <p:ph type="ftr" sz="quarter" idx="11"/>
          </p:nvPr>
        </p:nvSpPr>
        <p:spPr/>
        <p:txBody>
          <a:bodyPr/>
          <a:lstStyle/>
          <a:p>
            <a:endParaRPr lang="sr-Latn-RS" dirty="0"/>
          </a:p>
        </p:txBody>
      </p:sp>
      <p:sp>
        <p:nvSpPr>
          <p:cNvPr id="7" name="Čuvar mesta za broj slajda 6">
            <a:extLst>
              <a:ext uri="{FF2B5EF4-FFF2-40B4-BE49-F238E27FC236}">
                <a16:creationId xmlns:a16="http://schemas.microsoft.com/office/drawing/2014/main" id="{5BA44AE3-761B-4ED9-AC92-CAA5BF7BB341}"/>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30598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100E57-41AE-49AF-A081-161D7D4D1952}"/>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liku 2">
            <a:extLst>
              <a:ext uri="{FF2B5EF4-FFF2-40B4-BE49-F238E27FC236}">
                <a16:creationId xmlns:a16="http://schemas.microsoft.com/office/drawing/2014/main" id="{15C9D762-5A1C-4DB5-8829-211660A6A4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dirty="0"/>
          </a:p>
        </p:txBody>
      </p:sp>
      <p:sp>
        <p:nvSpPr>
          <p:cNvPr id="4" name="Čuvar mesta za tekst 3">
            <a:extLst>
              <a:ext uri="{FF2B5EF4-FFF2-40B4-BE49-F238E27FC236}">
                <a16:creationId xmlns:a16="http://schemas.microsoft.com/office/drawing/2014/main" id="{753C0D48-453D-4344-A746-5C2865ACC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16B48641-3202-4E1C-BAEE-84838C0603DE}"/>
              </a:ext>
            </a:extLst>
          </p:cNvPr>
          <p:cNvSpPr>
            <a:spLocks noGrp="1"/>
          </p:cNvSpPr>
          <p:nvPr>
            <p:ph type="dt" sz="half" idx="10"/>
          </p:nvPr>
        </p:nvSpPr>
        <p:spPr/>
        <p:txBody>
          <a:bodyPr/>
          <a:lstStyle/>
          <a:p>
            <a:fld id="{F26107AC-44CD-40D7-9ADD-AE4AE7AED52F}" type="datetimeFigureOut">
              <a:rPr lang="sr-Latn-RS" smtClean="0"/>
              <a:t>24.5.2020.</a:t>
            </a:fld>
            <a:endParaRPr lang="sr-Latn-RS" dirty="0"/>
          </a:p>
        </p:txBody>
      </p:sp>
      <p:sp>
        <p:nvSpPr>
          <p:cNvPr id="6" name="Čuvar mesta za podnožje 5">
            <a:extLst>
              <a:ext uri="{FF2B5EF4-FFF2-40B4-BE49-F238E27FC236}">
                <a16:creationId xmlns:a16="http://schemas.microsoft.com/office/drawing/2014/main" id="{54928701-1043-4F62-B2C5-D7A1AB7C591D}"/>
              </a:ext>
            </a:extLst>
          </p:cNvPr>
          <p:cNvSpPr>
            <a:spLocks noGrp="1"/>
          </p:cNvSpPr>
          <p:nvPr>
            <p:ph type="ftr" sz="quarter" idx="11"/>
          </p:nvPr>
        </p:nvSpPr>
        <p:spPr/>
        <p:txBody>
          <a:bodyPr/>
          <a:lstStyle/>
          <a:p>
            <a:endParaRPr lang="sr-Latn-RS" dirty="0"/>
          </a:p>
        </p:txBody>
      </p:sp>
      <p:sp>
        <p:nvSpPr>
          <p:cNvPr id="7" name="Čuvar mesta za broj slajda 6">
            <a:extLst>
              <a:ext uri="{FF2B5EF4-FFF2-40B4-BE49-F238E27FC236}">
                <a16:creationId xmlns:a16="http://schemas.microsoft.com/office/drawing/2014/main" id="{FAD479B0-AFD9-47F9-8A5B-89E863966968}"/>
              </a:ext>
            </a:extLst>
          </p:cNvPr>
          <p:cNvSpPr>
            <a:spLocks noGrp="1"/>
          </p:cNvSpPr>
          <p:nvPr>
            <p:ph type="sldNum" sz="quarter" idx="12"/>
          </p:nvPr>
        </p:nvSpPr>
        <p:spPr/>
        <p:txBody>
          <a:body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3685203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9F73A535-48C2-48E0-A95D-15F052EDB8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p>
        </p:txBody>
      </p:sp>
      <p:sp>
        <p:nvSpPr>
          <p:cNvPr id="3" name="Čuvar mesta za tekst 2">
            <a:extLst>
              <a:ext uri="{FF2B5EF4-FFF2-40B4-BE49-F238E27FC236}">
                <a16:creationId xmlns:a16="http://schemas.microsoft.com/office/drawing/2014/main" id="{77BFFAB4-6FC1-4175-AAA9-C8D0CF5721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D682174C-45C7-4F4A-A93D-F29273FB39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107AC-44CD-40D7-9ADD-AE4AE7AED52F}" type="datetimeFigureOut">
              <a:rPr lang="sr-Latn-RS" smtClean="0"/>
              <a:t>24.5.2020.</a:t>
            </a:fld>
            <a:endParaRPr lang="sr-Latn-RS" dirty="0"/>
          </a:p>
        </p:txBody>
      </p:sp>
      <p:sp>
        <p:nvSpPr>
          <p:cNvPr id="5" name="Čuvar mesta za podnožje 4">
            <a:extLst>
              <a:ext uri="{FF2B5EF4-FFF2-40B4-BE49-F238E27FC236}">
                <a16:creationId xmlns:a16="http://schemas.microsoft.com/office/drawing/2014/main" id="{BC850588-F38C-41AF-9B23-4F87948F21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dirty="0"/>
          </a:p>
        </p:txBody>
      </p:sp>
      <p:sp>
        <p:nvSpPr>
          <p:cNvPr id="6" name="Čuvar mesta za broj slajda 5">
            <a:extLst>
              <a:ext uri="{FF2B5EF4-FFF2-40B4-BE49-F238E27FC236}">
                <a16:creationId xmlns:a16="http://schemas.microsoft.com/office/drawing/2014/main" id="{F2CD0C67-96D2-45A1-89F6-7ED0C7CB78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41779D-ABBD-43B2-97AB-89C31D29CADE}" type="slidenum">
              <a:rPr lang="sr-Latn-RS" smtClean="0"/>
              <a:t>‹#›</a:t>
            </a:fld>
            <a:endParaRPr lang="sr-Latn-RS" dirty="0"/>
          </a:p>
        </p:txBody>
      </p:sp>
    </p:spTree>
    <p:extLst>
      <p:ext uri="{BB962C8B-B14F-4D97-AF65-F5344CB8AC3E}">
        <p14:creationId xmlns:p14="http://schemas.microsoft.com/office/powerpoint/2010/main" val="1032042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432A82-E7AE-4989-B5D9-2E4AD0DB76DA}"/>
              </a:ext>
            </a:extLst>
          </p:cNvPr>
          <p:cNvSpPr>
            <a:spLocks noGrp="1"/>
          </p:cNvSpPr>
          <p:nvPr>
            <p:ph type="ctrTitle"/>
          </p:nvPr>
        </p:nvSpPr>
        <p:spPr/>
        <p:txBody>
          <a:bodyPr>
            <a:normAutofit fontScale="90000"/>
          </a:bodyPr>
          <a:lstStyle/>
          <a:p>
            <a:r>
              <a:rPr lang="sr-Latn-RS" dirty="0"/>
              <a:t>Kategorički imperativ: formule opšteg zakona i humaniteta</a:t>
            </a:r>
          </a:p>
        </p:txBody>
      </p:sp>
      <p:sp>
        <p:nvSpPr>
          <p:cNvPr id="3" name="Podnaslov 2">
            <a:extLst>
              <a:ext uri="{FF2B5EF4-FFF2-40B4-BE49-F238E27FC236}">
                <a16:creationId xmlns:a16="http://schemas.microsoft.com/office/drawing/2014/main" id="{20A38656-56E6-4BC3-9CA9-0F3CA4C8095E}"/>
              </a:ext>
            </a:extLst>
          </p:cNvPr>
          <p:cNvSpPr>
            <a:spLocks noGrp="1"/>
          </p:cNvSpPr>
          <p:nvPr>
            <p:ph type="subTitle" idx="1"/>
          </p:nvPr>
        </p:nvSpPr>
        <p:spPr/>
        <p:txBody>
          <a:bodyPr/>
          <a:lstStyle/>
          <a:p>
            <a:endParaRPr lang="sr-Latn-RS" dirty="0"/>
          </a:p>
        </p:txBody>
      </p:sp>
    </p:spTree>
    <p:extLst>
      <p:ext uri="{BB962C8B-B14F-4D97-AF65-F5344CB8AC3E}">
        <p14:creationId xmlns:p14="http://schemas.microsoft.com/office/powerpoint/2010/main" val="3264977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FD1ACB-28D1-4420-A95F-0A268EADF613}"/>
              </a:ext>
            </a:extLst>
          </p:cNvPr>
          <p:cNvSpPr>
            <a:spLocks noGrp="1"/>
          </p:cNvSpPr>
          <p:nvPr>
            <p:ph type="title"/>
          </p:nvPr>
        </p:nvSpPr>
        <p:spPr/>
        <p:txBody>
          <a:bodyPr/>
          <a:lstStyle/>
          <a:p>
            <a:r>
              <a:rPr lang="sr-Latn-RS" dirty="0"/>
              <a:t>Ličnosti i stvari</a:t>
            </a:r>
          </a:p>
        </p:txBody>
      </p:sp>
      <p:sp>
        <p:nvSpPr>
          <p:cNvPr id="3" name="Čuvar mesta za sadržaj 2">
            <a:extLst>
              <a:ext uri="{FF2B5EF4-FFF2-40B4-BE49-F238E27FC236}">
                <a16:creationId xmlns:a16="http://schemas.microsoft.com/office/drawing/2014/main" id="{8E0F7CF5-78CD-4721-ACA3-BA8CB9AF2BDE}"/>
              </a:ext>
            </a:extLst>
          </p:cNvPr>
          <p:cNvSpPr>
            <a:spLocks noGrp="1"/>
          </p:cNvSpPr>
          <p:nvPr>
            <p:ph idx="1"/>
          </p:nvPr>
        </p:nvSpPr>
        <p:spPr/>
        <p:txBody>
          <a:bodyPr>
            <a:normAutofit fontScale="47500" lnSpcReduction="20000"/>
          </a:bodyPr>
          <a:lstStyle/>
          <a:p>
            <a:r>
              <a:rPr lang="sr-Latn-RS" sz="2900" dirty="0"/>
              <a:t>Stvari svoju vrednost imaju samo </a:t>
            </a:r>
            <a:r>
              <a:rPr lang="sr-Latn-RS" sz="2900" i="1" dirty="0"/>
              <a:t>uslovno</a:t>
            </a:r>
            <a:r>
              <a:rPr lang="sr-Latn-RS" sz="2900" dirty="0"/>
              <a:t> – koliko su „cenjene“. Imaju (pijačnu ili emocionalnu) </a:t>
            </a:r>
            <a:r>
              <a:rPr lang="sr-Latn-RS" sz="2900" i="1" dirty="0"/>
              <a:t>cenu</a:t>
            </a:r>
            <a:r>
              <a:rPr lang="sr-Latn-RS" sz="2900" dirty="0"/>
              <a:t>, ali svaka stvar koja ima „cenu“ može se razmeniti za neku drugu (G 4.434–5; ZMM 84–85 ). Vrednost stvari  je relativna (koliko je neko ceni) i osnov je samo </a:t>
            </a:r>
            <a:r>
              <a:rPr lang="sr-Latn-RS" sz="2900" i="1" dirty="0"/>
              <a:t>hipotetičkih</a:t>
            </a:r>
            <a:r>
              <a:rPr lang="sr-Latn-RS" sz="2900" dirty="0"/>
              <a:t> imperativa. </a:t>
            </a:r>
          </a:p>
          <a:p>
            <a:r>
              <a:rPr lang="sr-Latn-RS" sz="2900" dirty="0"/>
              <a:t>Ako </a:t>
            </a:r>
            <a:r>
              <a:rPr lang="sr-Latn-RS" sz="2900" i="1" dirty="0"/>
              <a:t>kategorički</a:t>
            </a:r>
            <a:r>
              <a:rPr lang="sr-Latn-RS" sz="2900" dirty="0"/>
              <a:t> (bezuslovni) imperativ treba da postoji (a uvereni smo da postoji jer imamo pojam dužnosti), onda mora postojati i nešto što ima apsolutnu (ne-relativnu, bezuslovnu) vrednost – „svrha po sebi“. (G 4.428; ZMM 73)</a:t>
            </a:r>
          </a:p>
          <a:p>
            <a:r>
              <a:rPr lang="sr-Latn-RS" sz="2900" dirty="0"/>
              <a:t>Apsolutna („sama po sebi“) vrednost („umska priroda“, „svrha po sebi“ = ličnost) ima „dostojanstvo“, a ne „cenu“.  Ne može se „razmenjivati“ (4.434–5; ZMM 82– 83).  </a:t>
            </a:r>
          </a:p>
          <a:p>
            <a:r>
              <a:rPr lang="sr-Latn-RS" sz="2900" dirty="0"/>
              <a:t>Za razliku od stvari, ove svrhe treba da se tretiraju kao vredne, bez obzira na to da li doprinose „sreći“ – iako je „sreća“ prirodni cilj. (G 4.428; ZMM 73) Još jednom: „svrha po sebi“ deluje negativno, tako što ograničava, a ne kao nešto što tek treba (empirijski) ostvariti. Ona je „svrha koja postoji sama po sebi“ (tj. bez obzira na naše druge namere ili sklonosti). (G 428, 437; ZMM 73, 87)</a:t>
            </a:r>
          </a:p>
          <a:p>
            <a:r>
              <a:rPr lang="sr-Latn-RS" sz="2900" dirty="0"/>
              <a:t>Ličnost mora da ima vrednost na osnovu univerzalnog standarda, a to je </a:t>
            </a:r>
            <a:r>
              <a:rPr lang="sr-Latn-RS" sz="2900" i="1" dirty="0"/>
              <a:t>moralnost</a:t>
            </a:r>
            <a:r>
              <a:rPr lang="sr-Latn-RS" sz="2900" dirty="0"/>
              <a:t> (mogućnost propisivanja zakonitih maksima) sama. Čovek može imati i instrumentalnu i relativnu vrednost, ali kao „ličnost“ (umni delatnik) uvek ima i apsolutnu vrednost – mora se tretirati (i) kao „svrha“ (cilj) delanja svih drugih (umnih bića). „Čoveštvo“ je moralna ličnost, ali </a:t>
            </a:r>
            <a:r>
              <a:rPr lang="sr-Latn-RS" sz="2900" i="1" dirty="0"/>
              <a:t>neempirijska</a:t>
            </a:r>
            <a:r>
              <a:rPr lang="sr-Latn-RS" sz="2900" dirty="0"/>
              <a:t> – samo kao „sedište“ moralnog zakona. Izvor vrednosti je </a:t>
            </a:r>
            <a:r>
              <a:rPr lang="sr-Latn-RS" sz="2900" i="1" dirty="0"/>
              <a:t>autonomija</a:t>
            </a:r>
            <a:r>
              <a:rPr lang="sr-Latn-RS" sz="2900" dirty="0"/>
              <a:t>. (V. G 4.435–6; ZMM 83–85). Realnost ovog principa „ne može biti dokazana“ jer je on univerzalan (a nijedno iskustvo ne dostiže univerzalnost), pa stoga „pripada čistom umu“ (aprioran je). (G 4.431; ZMM 76–77). Podsetimo se: Kant kreće od poštovanja moralnog zakona, a stiže do poštovanja ličnosti zato što moralni zakon počiva u njima (v. G 401n; 435–6; ZMM 28, 83–85). Osnov morala „ne leži u osećaju“, ali poštovanje jeste „umom proizvedeno osećanje“. Ono se neminovno javlja kada u drugome prepoznamo „moralnu prirodu“. </a:t>
            </a:r>
          </a:p>
          <a:p>
            <a:r>
              <a:rPr lang="sr-Latn-RS" sz="2900" dirty="0"/>
              <a:t>„Samostalna svrha“ je ujedno i „</a:t>
            </a:r>
            <a:r>
              <a:rPr lang="sr-Latn-RS" sz="2900" i="1" dirty="0"/>
              <a:t>subjekat</a:t>
            </a:r>
            <a:r>
              <a:rPr lang="sr-Latn-RS" sz="2900" dirty="0"/>
              <a:t> svih mogućih svrha“, pa samim tim i </a:t>
            </a:r>
            <a:r>
              <a:rPr lang="sr-Latn-RS" sz="2900" i="1" dirty="0"/>
              <a:t>svake dobre volje</a:t>
            </a:r>
            <a:r>
              <a:rPr lang="sr-Latn-RS" sz="2900" dirty="0"/>
              <a:t>. (G 4.438; ZMM 88) To je volja koja „hoće samu sebe“.</a:t>
            </a:r>
          </a:p>
          <a:p>
            <a:r>
              <a:rPr lang="sr-Latn-RS" sz="2900" dirty="0"/>
              <a:t>„Ličnosti“ nemaju cenu već dostojanstvo; one se „poštuju“ (4.435–6; ZMM 83–85). To ne znači da ljudi ne mogu biti od koristi jedni drugima i da nešto od onoga što rade ili jesu ne može imati „cenu“ (4.435; ZMM 83). „Svetska domišljatost“ je sposobnost da se na druge utiče tako da se oni iskoriste u sopstvene svrhe“(G 4.416n; ZMM 52).</a:t>
            </a:r>
          </a:p>
          <a:p>
            <a:endParaRPr lang="sr-Latn-RS" dirty="0"/>
          </a:p>
        </p:txBody>
      </p:sp>
    </p:spTree>
    <p:extLst>
      <p:ext uri="{BB962C8B-B14F-4D97-AF65-F5344CB8AC3E}">
        <p14:creationId xmlns:p14="http://schemas.microsoft.com/office/powerpoint/2010/main" val="876670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7445C3B-E149-406A-8837-4C43ED937914}"/>
              </a:ext>
            </a:extLst>
          </p:cNvPr>
          <p:cNvSpPr>
            <a:spLocks noGrp="1"/>
          </p:cNvSpPr>
          <p:nvPr>
            <p:ph type="title"/>
          </p:nvPr>
        </p:nvSpPr>
        <p:spPr/>
        <p:txBody>
          <a:bodyPr/>
          <a:lstStyle/>
          <a:p>
            <a:r>
              <a:rPr lang="sr-Latn-RS" dirty="0"/>
              <a:t>Čovek na raskrsnici svetova?</a:t>
            </a:r>
          </a:p>
        </p:txBody>
      </p:sp>
      <p:sp>
        <p:nvSpPr>
          <p:cNvPr id="3" name="Čuvar mesta za sadržaj 2">
            <a:extLst>
              <a:ext uri="{FF2B5EF4-FFF2-40B4-BE49-F238E27FC236}">
                <a16:creationId xmlns:a16="http://schemas.microsoft.com/office/drawing/2014/main" id="{BC1834C1-F574-471F-A8A8-501CD98D28CD}"/>
              </a:ext>
            </a:extLst>
          </p:cNvPr>
          <p:cNvSpPr>
            <a:spLocks noGrp="1"/>
          </p:cNvSpPr>
          <p:nvPr>
            <p:ph idx="1"/>
          </p:nvPr>
        </p:nvSpPr>
        <p:spPr/>
        <p:txBody>
          <a:bodyPr>
            <a:normAutofit fontScale="55000" lnSpcReduction="20000"/>
          </a:bodyPr>
          <a:lstStyle/>
          <a:p>
            <a:r>
              <a:rPr lang="sr-Latn-RS" dirty="0"/>
              <a:t>„Iskorak u metafiziku“: kako su KI i „umna bića“ pojmovno povezani? Odgovor je „u</a:t>
            </a:r>
            <a:r>
              <a:rPr lang="pl-PL" dirty="0"/>
              <a:t> jednoj praktičkoj filozofiji, u kojoj nam</a:t>
            </a:r>
            <a:r>
              <a:rPr lang="sr-Latn-RS" dirty="0"/>
              <a:t>nije stalo da pretpostavljamo uzroke onoga </a:t>
            </a:r>
            <a:r>
              <a:rPr lang="it-IT" dirty="0"/>
              <a:t>sto se </a:t>
            </a:r>
            <a:r>
              <a:rPr lang="it-IT" i="1" dirty="0"/>
              <a:t>de</a:t>
            </a:r>
            <a:r>
              <a:rPr lang="sr-Latn-RS" i="1" dirty="0"/>
              <a:t>š</a:t>
            </a:r>
            <a:r>
              <a:rPr lang="it-IT" i="1" dirty="0"/>
              <a:t>ava, </a:t>
            </a:r>
            <a:r>
              <a:rPr lang="it-IT" dirty="0"/>
              <a:t>ve</a:t>
            </a:r>
            <a:r>
              <a:rPr lang="sr-Latn-RS" dirty="0"/>
              <a:t>ć</a:t>
            </a:r>
            <a:r>
              <a:rPr lang="it-IT" dirty="0"/>
              <a:t> da postavljamo zakone onome</a:t>
            </a:r>
            <a:r>
              <a:rPr lang="sr-Latn-RS" dirty="0"/>
              <a:t> što </a:t>
            </a:r>
            <a:r>
              <a:rPr lang="sr-Latn-RS" i="1" dirty="0"/>
              <a:t>treba da se dešava…</a:t>
            </a:r>
            <a:r>
              <a:rPr lang="sr-Latn-RS" dirty="0"/>
              <a:t>“ (G 4.427; ZMM 70).</a:t>
            </a:r>
          </a:p>
          <a:p>
            <a:r>
              <a:rPr lang="sr-Latn-RS" dirty="0"/>
              <a:t>Čovek je  na razmeđi „onoga što se dešava“ (kao deo prirodnog lanca uzroka) i „onoga što </a:t>
            </a:r>
            <a:r>
              <a:rPr lang="sr-Latn-RS" i="1" dirty="0"/>
              <a:t>treba</a:t>
            </a:r>
            <a:r>
              <a:rPr lang="sr-Latn-RS" dirty="0"/>
              <a:t> da se desi“ (kao autonomna „osoba“). </a:t>
            </a:r>
          </a:p>
          <a:p>
            <a:r>
              <a:rPr lang="sr-Latn-RS" dirty="0"/>
              <a:t>U literaturi ponekada: „doktrina dve tačke gledišta“. U KČU (sažeto): možemo (u refleksiji) razmišljati o tome kako moramo da zauzmemo obe tačke, ali nikada ne smemo zaista zauzeti obe pozicije zajedno.</a:t>
            </a:r>
          </a:p>
          <a:p>
            <a:r>
              <a:rPr lang="sr-Latn-RS" dirty="0"/>
              <a:t>Svi refleksivni ljudi mogu da shvate da je svet oko nas samo svet onoga što nam se u čulima pojavljuje (pojava). Sve što znamo o „realnosti“ je ograničeno čulnošću i operacijom razuma – odnosi se na svet „pojava“. Kad ovoga postanemo svesni, zapitaćemo se šta stoji iza pojava. O tome ne možemo imati znanje jer je znanje ograničeno na kombinaciju operacija čulnosti i razuma. Pa, ipak, um nas nagoni da razmišljamo o „stvarima po sebi“, realnosti koja nije ograničena na pojavnost. Ovaj svet Kant naziva „noumenalnim“ ili „inteligibilnim“(v. G 4.450– 454; ZMM 108–113). „Inteligibilni“ svet je svet razum(evanj)a.</a:t>
            </a:r>
          </a:p>
          <a:p>
            <a:r>
              <a:rPr lang="sr-Latn-RS" dirty="0"/>
              <a:t>Dualitet čovekove prirode: i </a:t>
            </a:r>
            <a:r>
              <a:rPr lang="sr-Latn-RS" i="1" dirty="0"/>
              <a:t>fenomen</a:t>
            </a:r>
            <a:r>
              <a:rPr lang="sr-Latn-RS" dirty="0"/>
              <a:t> i </a:t>
            </a:r>
            <a:r>
              <a:rPr lang="sr-Latn-RS" i="1" dirty="0"/>
              <a:t>noumen</a:t>
            </a:r>
            <a:r>
              <a:rPr lang="sr-Latn-RS" dirty="0"/>
              <a:t>. Sebe smatramo </a:t>
            </a:r>
            <a:r>
              <a:rPr lang="sr-Latn-RS" i="1" dirty="0"/>
              <a:t>i</a:t>
            </a:r>
            <a:r>
              <a:rPr lang="sr-Latn-RS" dirty="0"/>
              <a:t> podložnim prirodnim zakonima </a:t>
            </a:r>
            <a:r>
              <a:rPr lang="sr-Latn-RS" i="1" dirty="0"/>
              <a:t>i</a:t>
            </a:r>
            <a:r>
              <a:rPr lang="sr-Latn-RS" dirty="0"/>
              <a:t> (u sferi praktičkog) slobodnim. Nijedno gledište se ne može napustiti (G 4.456; ZMM 114), iako se ne mogu zauzeti oba </a:t>
            </a:r>
            <a:r>
              <a:rPr lang="sr-Latn-RS" dirty="0" err="1"/>
              <a:t>istovrmeno</a:t>
            </a:r>
            <a:r>
              <a:rPr lang="sr-Latn-RS" dirty="0"/>
              <a:t>. </a:t>
            </a:r>
          </a:p>
          <a:p>
            <a:r>
              <a:rPr lang="sr-Latn-RS" dirty="0"/>
              <a:t>Kako „um“ određuje volju? Kako „razlog“ postaje „uzrok“? Nije (prirodna) kauzalna veza jer je (razumska) </a:t>
            </a:r>
            <a:r>
              <a:rPr lang="sr-Latn-RS" i="1" dirty="0"/>
              <a:t>kategorija kauzalnosti</a:t>
            </a:r>
            <a:r>
              <a:rPr lang="sr-Latn-RS" dirty="0"/>
              <a:t> povezana sa čulnim svetom. Pa ipak, slobodu takođe vidimo kao vrstu kauzalnosti. (Ponovno razmatranje slobode sledi u sledećem predavanju.) </a:t>
            </a:r>
          </a:p>
          <a:p>
            <a:r>
              <a:rPr lang="sr-Latn-RS" dirty="0"/>
              <a:t>Ilustrativan citat: </a:t>
            </a:r>
            <a:r>
              <a:rPr lang="pl-PL" i="1" dirty="0"/>
              <a:t>I tako, mi zaista ne shvatamo praktičnu bez</a:t>
            </a:r>
            <a:r>
              <a:rPr lang="sr-Latn-RS" i="1" dirty="0"/>
              <a:t>uslovnu nužnost moralnog imperativa, ali ipak shvatamo njegovu neshvatljivost, a to je sve sto se s pravom može zahtevati od filozofije koja stremi da </a:t>
            </a:r>
            <a:r>
              <a:rPr lang="pt-BR" i="1" dirty="0"/>
              <a:t>dospe do poslednjih principa ljudskoga uma.</a:t>
            </a:r>
            <a:endParaRPr lang="sr-Latn-RS" i="1" dirty="0"/>
          </a:p>
          <a:p>
            <a:r>
              <a:rPr lang="sr-Latn-RS" dirty="0"/>
              <a:t>NAPOMENA: Dva sveta –„sreća“ je nužan cilj čoveka kao </a:t>
            </a:r>
            <a:r>
              <a:rPr lang="sr-Latn-RS" i="1" dirty="0"/>
              <a:t>prirodnog</a:t>
            </a:r>
            <a:r>
              <a:rPr lang="sr-Latn-RS" dirty="0"/>
              <a:t> bića; samozakonodavna aktivnost volje (=moral) je „cilj“ koji nema veze sa prirodom, ni sa čulnim „podsticajima“ – on je u potpunosti „inteligibilan“.</a:t>
            </a:r>
          </a:p>
          <a:p>
            <a:endParaRPr lang="sr-Latn-RS" dirty="0"/>
          </a:p>
        </p:txBody>
      </p:sp>
    </p:spTree>
    <p:extLst>
      <p:ext uri="{BB962C8B-B14F-4D97-AF65-F5344CB8AC3E}">
        <p14:creationId xmlns:p14="http://schemas.microsoft.com/office/powerpoint/2010/main" val="3097923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D81A94-6A45-4238-8D85-36A503FE39D3}"/>
              </a:ext>
            </a:extLst>
          </p:cNvPr>
          <p:cNvSpPr>
            <a:spLocks noGrp="1"/>
          </p:cNvSpPr>
          <p:nvPr>
            <p:ph type="title"/>
          </p:nvPr>
        </p:nvSpPr>
        <p:spPr/>
        <p:txBody>
          <a:bodyPr>
            <a:normAutofit fontScale="90000"/>
          </a:bodyPr>
          <a:lstStyle/>
          <a:p>
            <a:r>
              <a:rPr lang="sr-Latn-RS" dirty="0"/>
              <a:t>Maksime koje se mogu naći u Kantovom opusu (primeri, obratiti pažnju na primere iz ZMM)</a:t>
            </a:r>
          </a:p>
        </p:txBody>
      </p:sp>
      <p:sp>
        <p:nvSpPr>
          <p:cNvPr id="3" name="Čuvar mesta za sadržaj 2">
            <a:extLst>
              <a:ext uri="{FF2B5EF4-FFF2-40B4-BE49-F238E27FC236}">
                <a16:creationId xmlns:a16="http://schemas.microsoft.com/office/drawing/2014/main" id="{969E7D3B-A32B-4699-8183-5519980F70C8}"/>
              </a:ext>
            </a:extLst>
          </p:cNvPr>
          <p:cNvSpPr>
            <a:spLocks noGrp="1"/>
          </p:cNvSpPr>
          <p:nvPr>
            <p:ph idx="1"/>
          </p:nvPr>
        </p:nvSpPr>
        <p:spPr/>
        <p:txBody>
          <a:bodyPr>
            <a:normAutofit fontScale="55000" lnSpcReduction="20000"/>
          </a:bodyPr>
          <a:lstStyle/>
          <a:p>
            <a:r>
              <a:rPr lang="sr-Latn-RS" dirty="0"/>
              <a:t>ZMM, primer 1 – zabrana samoubistva: Ja iz samoljublja postavljam sebi princip, da mogu svoj život da prekratim ako su zla, kojima me on pri svome dužem </a:t>
            </a:r>
            <a:r>
              <a:rPr lang="pl-PL" dirty="0"/>
              <a:t>trajanju ugrožava, veća od ugodnosti koje mi obećava (G 422; ZMM 61–62).</a:t>
            </a:r>
          </a:p>
          <a:p>
            <a:r>
              <a:rPr lang="sr-Latn-RS" dirty="0"/>
              <a:t>ZMM 2 – zabrana laganja (davanja lažnog obećanja): Ako smatram da sam u novčanoj nevolji, onda ću ja novac da pozajmim i daću obećanje da ću pozajmljeni </a:t>
            </a:r>
            <a:r>
              <a:rPr lang="pt-BR" dirty="0"/>
              <a:t>nova</a:t>
            </a:r>
            <a:r>
              <a:rPr lang="sr-Latn-RS" dirty="0"/>
              <a:t>c vratiti</a:t>
            </a:r>
            <a:r>
              <a:rPr lang="pt-BR" dirty="0"/>
              <a:t>, </a:t>
            </a:r>
            <a:r>
              <a:rPr lang="sr-Latn-RS" dirty="0"/>
              <a:t>čak i ako</a:t>
            </a:r>
            <a:r>
              <a:rPr lang="pt-BR" dirty="0"/>
              <a:t> znam da to ne</a:t>
            </a:r>
            <a:r>
              <a:rPr lang="sr-Latn-RS" dirty="0"/>
              <a:t>ć</a:t>
            </a:r>
            <a:r>
              <a:rPr lang="pt-BR" dirty="0"/>
              <a:t>u nikada</a:t>
            </a:r>
            <a:r>
              <a:rPr lang="sr-Latn-RS" dirty="0"/>
              <a:t> učiniti (G 422; ZMM 62).</a:t>
            </a:r>
          </a:p>
          <a:p>
            <a:r>
              <a:rPr lang="pl-PL" dirty="0"/>
              <a:t>ZMM 3 (PARAFRAZA) – zabrana zapuštanja talenata: Pre ću se predati zadovoljstvu nego što ću sebe zamarati uvećanjem i unapređenjem svojih pirodnih talenata(V. G 422, ZMM 63–64). </a:t>
            </a:r>
            <a:endParaRPr lang="sr-Latn-RS" dirty="0"/>
          </a:p>
          <a:p>
            <a:r>
              <a:rPr lang="sr-Latn-RS" dirty="0"/>
              <a:t>ZMM 4 – zabrana nepriticanja u pomoć: Neka </a:t>
            </a:r>
            <a:r>
              <a:rPr lang="pl-PL" dirty="0"/>
              <a:t>svako bude srećan koliko je to bogu drago, ili koliko je on sam kadar da sebe učini srećnim. Ja mu </a:t>
            </a:r>
            <a:r>
              <a:rPr lang="sr-Latn-RS" dirty="0"/>
              <a:t>neću ništa oduzeti, čak mu neću ni pozavideti; samo j</a:t>
            </a:r>
            <a:r>
              <a:rPr lang="pt-BR" dirty="0"/>
              <a:t>a nemam volje da i</a:t>
            </a:r>
            <a:r>
              <a:rPr lang="sr-Latn-RS" dirty="0"/>
              <a:t>š</a:t>
            </a:r>
            <a:r>
              <a:rPr lang="pt-BR" dirty="0"/>
              <a:t>ta doprinesem njegovom blagostanju</a:t>
            </a:r>
            <a:r>
              <a:rPr lang="sr-Latn-RS" dirty="0"/>
              <a:t> </a:t>
            </a:r>
            <a:r>
              <a:rPr lang="pl-PL" dirty="0"/>
              <a:t>ili da mu priteknem u pomoć kada je u nevolji! (G 423; ZMM 64)</a:t>
            </a:r>
          </a:p>
          <a:p>
            <a:r>
              <a:rPr lang="pl-PL" dirty="0"/>
              <a:t>PRIMERI IZ KPU: „Postavio sam sebi maksimu da povećam svoje bogatstvo na svaki mogući način”, što se na osnovu okolnosti (ostavilac nekog novčanog depozita je umro) specifikuje u to da „odbijem da vratim depozit koji nije moguće dokazati”. (KPV 5.27; KPU 50); „Neka nijedna uvreda ne prođe bez osvete” (KPV 5.19, KPU 41).</a:t>
            </a:r>
          </a:p>
          <a:p>
            <a:r>
              <a:rPr lang="pl-PL" dirty="0"/>
              <a:t>Sve do sada: negativni primeri. Da li su oni jedini? Na negativnim primerima se jasno vidi kako KI određuje volju </a:t>
            </a:r>
            <a:r>
              <a:rPr lang="pl-PL" i="1" dirty="0"/>
              <a:t>nasuprot sklonostima</a:t>
            </a:r>
            <a:r>
              <a:rPr lang="pl-PL" dirty="0"/>
              <a:t>. Pitanja: Da li KI uvek kao zabrana? Da li je suprotstavljanje sklonostima nužan uslov moralne vrednosti?</a:t>
            </a:r>
          </a:p>
          <a:p>
            <a:r>
              <a:rPr lang="pl-PL" dirty="0"/>
              <a:t>„Pozitivne maksime” nisu posebno naznačene u ZMM ali ih ima u MM: „Neka moja sloboda... postoji zajedno sa slobodom svakog drugog, u skladu sa opštim zakonom” – „maksima posvećenosti pravdi” (MS 6.382; MM 184); „ljubi bližnjeg svog uopšte” (6.390); „sreća drugih” (MS 6.393). Napomena: u MM slika moralnosti je nešto drugačija nego u ZMM.</a:t>
            </a:r>
          </a:p>
          <a:p>
            <a:r>
              <a:rPr lang="sr-Latn-RS" dirty="0"/>
              <a:t>U MM Kant navodi „svrhe koje su ujedno dužnosti“: „vlastito savršenstvo, tuđe blaženstvo“, ne obrnuto (MS 6.386–9; MM 180–190).</a:t>
            </a:r>
            <a:endParaRPr lang="pl-PL" dirty="0"/>
          </a:p>
          <a:p>
            <a:endParaRPr lang="pl-PL" dirty="0"/>
          </a:p>
        </p:txBody>
      </p:sp>
    </p:spTree>
    <p:extLst>
      <p:ext uri="{BB962C8B-B14F-4D97-AF65-F5344CB8AC3E}">
        <p14:creationId xmlns:p14="http://schemas.microsoft.com/office/powerpoint/2010/main" val="152431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857532-2BCD-4B40-8209-0407D10E1EB1}"/>
              </a:ext>
            </a:extLst>
          </p:cNvPr>
          <p:cNvSpPr>
            <a:spLocks noGrp="1"/>
          </p:cNvSpPr>
          <p:nvPr>
            <p:ph type="title"/>
          </p:nvPr>
        </p:nvSpPr>
        <p:spPr/>
        <p:txBody>
          <a:bodyPr/>
          <a:lstStyle/>
          <a:p>
            <a:r>
              <a:rPr lang="sr-Latn-RS" dirty="0"/>
              <a:t>Kategorički imperativ: nekoliko razjašnjenja</a:t>
            </a:r>
          </a:p>
        </p:txBody>
      </p:sp>
      <p:sp>
        <p:nvSpPr>
          <p:cNvPr id="3" name="Čuvar mesta za sadržaj 2">
            <a:extLst>
              <a:ext uri="{FF2B5EF4-FFF2-40B4-BE49-F238E27FC236}">
                <a16:creationId xmlns:a16="http://schemas.microsoft.com/office/drawing/2014/main" id="{7E41DE47-580F-4678-A5C3-CCADEA4A3F3E}"/>
              </a:ext>
            </a:extLst>
          </p:cNvPr>
          <p:cNvSpPr>
            <a:spLocks noGrp="1"/>
          </p:cNvSpPr>
          <p:nvPr>
            <p:ph idx="1"/>
          </p:nvPr>
        </p:nvSpPr>
        <p:spPr/>
        <p:txBody>
          <a:bodyPr>
            <a:normAutofit fontScale="47500" lnSpcReduction="20000"/>
          </a:bodyPr>
          <a:lstStyle/>
          <a:p>
            <a:r>
              <a:rPr lang="sr-Latn-RS" dirty="0"/>
              <a:t>Koliko formula KI </a:t>
            </a:r>
            <a:r>
              <a:rPr lang="sr-Latn-RS" i="1" dirty="0"/>
              <a:t>tačno</a:t>
            </a:r>
            <a:r>
              <a:rPr lang="sr-Latn-RS" dirty="0"/>
              <a:t> ima? Ovo pitanje se danas n u literaturi više ne razmatra jer se naglašavaju Kantove reči da postoji „samo jedan jedini“ KI. (G 4.421; ZMM 60). Jedna formulacija razjašnjava drugu.</a:t>
            </a:r>
          </a:p>
          <a:p>
            <a:r>
              <a:rPr lang="sr-Latn-RS" dirty="0"/>
              <a:t>Formulacije („formule“) KI Kant </a:t>
            </a:r>
            <a:r>
              <a:rPr lang="sr-Latn-RS" i="1" dirty="0"/>
              <a:t>ne</a:t>
            </a:r>
            <a:r>
              <a:rPr lang="sr-Latn-RS" dirty="0"/>
              <a:t> nabraja nikakvim redosledom prvenstva (nema „prve“, „druge“, itd. formul[acij]e) – on smatra da su sve ekvivalentne (ne značenjski, već daju isti rezultat). </a:t>
            </a:r>
          </a:p>
          <a:p>
            <a:r>
              <a:rPr lang="sr-Latn-RS" dirty="0"/>
              <a:t>Budući da ne potiče iz iskustva (nije materijalni), KI je sintetičko-praktički sud (stav, iskaz) </a:t>
            </a:r>
            <a:r>
              <a:rPr lang="sr-Latn-RS" i="1" dirty="0"/>
              <a:t>a priori</a:t>
            </a:r>
            <a:r>
              <a:rPr lang="sr-Latn-RS" dirty="0"/>
              <a:t> (G 4.420; ZMM 59). Kao i u teorijskoj filozofiji, onog što je apriorno (KI) možemo postati svesni tako što obraćamo pažnju na ono što je u svesti </a:t>
            </a:r>
            <a:r>
              <a:rPr lang="sr-Latn-RS" i="1" dirty="0"/>
              <a:t>nužno </a:t>
            </a:r>
            <a:r>
              <a:rPr lang="sr-Latn-RS" dirty="0"/>
              <a:t>(KpV 5.30; KPU 53, up. teorijsku filozofiju).</a:t>
            </a:r>
          </a:p>
          <a:p>
            <a:r>
              <a:rPr lang="sr-Latn-RS" dirty="0"/>
              <a:t>KI-a ne postajemo svesni na osnovu bilo čega čulnog, </a:t>
            </a:r>
            <a:r>
              <a:rPr lang="sr-Latn-RS" i="1" dirty="0"/>
              <a:t>zatičemo</a:t>
            </a:r>
            <a:r>
              <a:rPr lang="sr-Latn-RS" dirty="0"/>
              <a:t> ga neposredno: svest o njemu je „fakat uma“ (KpV 5.31–32 , KPU 54–55).</a:t>
            </a:r>
          </a:p>
          <a:p>
            <a:r>
              <a:rPr lang="sr-Latn-RS" dirty="0"/>
              <a:t>Još jednom: Kantova etika je etika dužnosti (</a:t>
            </a:r>
            <a:r>
              <a:rPr lang="sr-Latn-RS" i="1" dirty="0"/>
              <a:t>ispravnog</a:t>
            </a:r>
            <a:r>
              <a:rPr lang="sr-Latn-RS" dirty="0"/>
              <a:t>=</a:t>
            </a:r>
            <a:r>
              <a:rPr lang="sr-Latn-RS" i="1" dirty="0"/>
              <a:t>treba</a:t>
            </a:r>
            <a:r>
              <a:rPr lang="sr-Latn-RS" dirty="0"/>
              <a:t>). Tipično moralno iskustvo za Kanta je iskustvo ograničavanja želja i (dalje) nalaganje šta </a:t>
            </a:r>
            <a:r>
              <a:rPr lang="sr-Latn-RS" i="1" dirty="0"/>
              <a:t>treba</a:t>
            </a:r>
            <a:r>
              <a:rPr lang="sr-Latn-RS" dirty="0"/>
              <a:t> činiti, nezavisno do onoga što se </a:t>
            </a:r>
            <a:r>
              <a:rPr lang="sr-Latn-RS" i="1" dirty="0"/>
              <a:t>želi</a:t>
            </a:r>
            <a:r>
              <a:rPr lang="sr-Latn-RS" dirty="0"/>
              <a:t>. (G 397, 400, 420n). Još jednom: KI se odnosi na maksime jer umno biće uvek dela razložno, na osnovu nekog opšteg principa. „Maksima“ kao „subjektivni princip postupka/volje“ jeste (iskreni!) odgovor na pitanje „Šta ja (kao moralni subjekt) to radim?“. Maksima sadrži i informaciju o subjektivnom „stanju delatnika“ – često o njegovim neznanju i sklonostima (G 4.421n; ZMM 60n).</a:t>
            </a:r>
          </a:p>
          <a:p>
            <a:r>
              <a:rPr lang="sr-Latn-RS" dirty="0"/>
              <a:t>Šta je Kant preliminarno ustanovio? Moralni zakon nije pravilo ostvarenje želje (sklonosti), on mora biti zahtev samog uma. Budući da nije pravilo ostvarenje „materije“, on mora biti pravilo sa posebnim svojstvom: da će </a:t>
            </a:r>
            <a:r>
              <a:rPr lang="sr-Latn-RS" b="1" i="1" u="sng" dirty="0"/>
              <a:t>svako</a:t>
            </a:r>
            <a:r>
              <a:rPr lang="sr-Latn-RS" dirty="0"/>
              <a:t> moći da ga usvoji i zaista usvojiti ukoliko dela na osnovu uma, a ne na osnovu sklonosti (želja). Iz toga sledi jedna </a:t>
            </a:r>
            <a:r>
              <a:rPr lang="sr-Latn-RS" i="1" dirty="0"/>
              <a:t>zabrana</a:t>
            </a:r>
            <a:r>
              <a:rPr lang="sr-Latn-RS" dirty="0"/>
              <a:t> (KI se prvi put pojavljuje u </a:t>
            </a:r>
            <a:r>
              <a:rPr lang="sr-Latn-RS" i="1" dirty="0"/>
              <a:t>negativnoj</a:t>
            </a:r>
            <a:r>
              <a:rPr lang="sr-Latn-RS" dirty="0"/>
              <a:t> formualciji): „Nikada ne treba da postupam tako da ne mogu takođe hteti da moja maksima postane jedan opšti(=univerzalni) zakon“ (G 4.402; ZMM 29). </a:t>
            </a:r>
          </a:p>
          <a:p>
            <a:r>
              <a:rPr lang="sr-Latn-RS" dirty="0"/>
              <a:t>„Čisti pojam“ (zamisao, ideja) KI-a sugeriše njegovu </a:t>
            </a:r>
            <a:r>
              <a:rPr lang="sr-Latn-RS" i="1" dirty="0"/>
              <a:t>formulu</a:t>
            </a:r>
            <a:r>
              <a:rPr lang="sr-Latn-RS" dirty="0"/>
              <a:t>. (G 4.420; ZMM 59). To značI: zapitaj se kakav bi imperativ morao da bude da bi bio kategorički, tj. da bi važio univerzalno.</a:t>
            </a:r>
          </a:p>
          <a:p>
            <a:r>
              <a:rPr lang="sr-Latn-RS" dirty="0"/>
              <a:t>Maksima uvek sadrži i „materiju“ jer postupci kao postupci uvek imaju </a:t>
            </a:r>
            <a:r>
              <a:rPr lang="sr-Latn-RS" i="1" dirty="0"/>
              <a:t>neku</a:t>
            </a:r>
            <a:r>
              <a:rPr lang="sr-Latn-RS" dirty="0"/>
              <a:t> svrhu. U Kantovim retkim eksplicitnim primerima maksima obično naznačava i svrhu i strategiju ili sredstva ostvarenja te svrhe (npr. otklanjam finansijsku nevolju </a:t>
            </a:r>
            <a:r>
              <a:rPr lang="sr-Latn-RS" i="1" dirty="0"/>
              <a:t>tako što </a:t>
            </a:r>
            <a:r>
              <a:rPr lang="sr-Latn-RS" dirty="0"/>
              <a:t>dajem lažno obećanje da ću vratiti pozajmljeni novac). S druge strane, KI mora biti dovoljan da „odredi“ volju – Kant koristi primere </a:t>
            </a:r>
            <a:r>
              <a:rPr lang="sr-Latn-RS" i="1" dirty="0"/>
              <a:t>suprotstavljanja</a:t>
            </a:r>
            <a:r>
              <a:rPr lang="sr-Latn-RS" dirty="0"/>
              <a:t> sklonostima. To ne znači da su sklonosti same po sebi nemoralne. Pitanje je: da li su samo postupci koji su suprotstavljeni sklonostima – moralno vredni. Rasprava o tome i danas traje. </a:t>
            </a:r>
          </a:p>
          <a:p>
            <a:r>
              <a:rPr lang="sr-Latn-RS" dirty="0"/>
              <a:t>Iako za moralnu vrednost čulni „podsticaj“ nije bitan, bez podsticaja – delanja nema. KI u sebi ne sadrži inicijalnog pokretača, on može da „odredi volju“, ali nas bez „materije“ sam po sebi ne može </a:t>
            </a:r>
            <a:r>
              <a:rPr lang="sr-Latn-RS" i="1" dirty="0"/>
              <a:t>pokrenuti</a:t>
            </a:r>
            <a:r>
              <a:rPr lang="sr-Latn-RS" dirty="0"/>
              <a:t> na delanje. </a:t>
            </a:r>
          </a:p>
          <a:p>
            <a:endParaRPr lang="sr-Latn-RS" dirty="0"/>
          </a:p>
          <a:p>
            <a:endParaRPr lang="sr-Latn-RS" dirty="0"/>
          </a:p>
        </p:txBody>
      </p:sp>
    </p:spTree>
    <p:extLst>
      <p:ext uri="{BB962C8B-B14F-4D97-AF65-F5344CB8AC3E}">
        <p14:creationId xmlns:p14="http://schemas.microsoft.com/office/powerpoint/2010/main" val="222621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E04ADC-C441-4A3D-8D0E-26190DE6DC8C}"/>
              </a:ext>
            </a:extLst>
          </p:cNvPr>
          <p:cNvSpPr>
            <a:spLocks noGrp="1"/>
          </p:cNvSpPr>
          <p:nvPr>
            <p:ph type="title"/>
          </p:nvPr>
        </p:nvSpPr>
        <p:spPr/>
        <p:txBody>
          <a:bodyPr/>
          <a:lstStyle/>
          <a:p>
            <a:r>
              <a:rPr lang="sr-Latn-RS" dirty="0"/>
              <a:t>Opšti i prirodni zakon</a:t>
            </a:r>
          </a:p>
        </p:txBody>
      </p:sp>
      <p:sp>
        <p:nvSpPr>
          <p:cNvPr id="3" name="Čuvar mesta za sadržaj 2">
            <a:extLst>
              <a:ext uri="{FF2B5EF4-FFF2-40B4-BE49-F238E27FC236}">
                <a16:creationId xmlns:a16="http://schemas.microsoft.com/office/drawing/2014/main" id="{6087034E-4917-40E9-B321-8A1819BF7189}"/>
              </a:ext>
            </a:extLst>
          </p:cNvPr>
          <p:cNvSpPr>
            <a:spLocks noGrp="1"/>
          </p:cNvSpPr>
          <p:nvPr>
            <p:ph idx="1"/>
          </p:nvPr>
        </p:nvSpPr>
        <p:spPr/>
        <p:txBody>
          <a:bodyPr>
            <a:normAutofit fontScale="55000" lnSpcReduction="20000"/>
          </a:bodyPr>
          <a:lstStyle/>
          <a:p>
            <a:r>
              <a:rPr lang="sr-Latn-RS" dirty="0"/>
              <a:t>Iako se jezički razlikuju, dve formule koje se obično nazivaju „formulom opšteg zakona“ i „formulom prirodnog zakona“ ukazuju na istu argumentaciju.</a:t>
            </a:r>
          </a:p>
          <a:p>
            <a:r>
              <a:rPr lang="sr-Latn-RS" i="1" dirty="0"/>
              <a:t>Formula opšteg zakona</a:t>
            </a:r>
            <a:r>
              <a:rPr lang="sr-Latn-RS" dirty="0"/>
              <a:t>: </a:t>
            </a:r>
            <a:r>
              <a:rPr lang="sr-Latn-RS" b="1" u="sng" dirty="0"/>
              <a:t>Postupaj samo prema onoj maksimi za koju istovremeno možeš </a:t>
            </a:r>
            <a:r>
              <a:rPr lang="sr-Latn-RS" b="1" i="1" u="sng" dirty="0"/>
              <a:t>hteti</a:t>
            </a:r>
            <a:r>
              <a:rPr lang="sr-Latn-RS" b="1" u="sng" dirty="0"/>
              <a:t> da postanje jedan opšti zakon</a:t>
            </a:r>
            <a:r>
              <a:rPr lang="sr-Latn-RS" dirty="0"/>
              <a:t> (G 4.421; </a:t>
            </a:r>
            <a:r>
              <a:rPr lang="sr-Latn-RS" dirty="0" err="1"/>
              <a:t>ZMM</a:t>
            </a:r>
            <a:r>
              <a:rPr lang="sr-Latn-RS" dirty="0"/>
              <a:t> 60, u </a:t>
            </a:r>
            <a:r>
              <a:rPr lang="sr-Latn-RS" dirty="0" err="1"/>
              <a:t>spskom</a:t>
            </a:r>
            <a:r>
              <a:rPr lang="sr-Latn-RS" dirty="0"/>
              <a:t> prevodu pogrešno stoji „želeti“ ). „Hteti“ upućuje na „volju“, a ne na „želju“. „Opštost“ ovde – univerzalnost, „nužna opštost“. Tačnija jezička specifikacija: Postupaj samo prema onoj maksimi za koju istovremeno možeš </a:t>
            </a:r>
            <a:r>
              <a:rPr lang="sr-Latn-RS" i="1" dirty="0"/>
              <a:t>hteti</a:t>
            </a:r>
            <a:r>
              <a:rPr lang="sr-Latn-RS" dirty="0"/>
              <a:t> da postanje jedan </a:t>
            </a:r>
            <a:r>
              <a:rPr lang="sr-Latn-RS" i="1" dirty="0"/>
              <a:t>univerzalni</a:t>
            </a:r>
            <a:r>
              <a:rPr lang="sr-Latn-RS" dirty="0"/>
              <a:t> [=opšti i nužni] zakon.</a:t>
            </a:r>
          </a:p>
          <a:p>
            <a:r>
              <a:rPr lang="sr-Latn-RS" i="1" dirty="0"/>
              <a:t>Formula prirodnog zakona </a:t>
            </a:r>
            <a:r>
              <a:rPr lang="sr-Latn-RS" dirty="0"/>
              <a:t>je razjašnjenje formule opšteg zakona: </a:t>
            </a:r>
            <a:r>
              <a:rPr lang="sr-Latn-RS" b="1" u="sng" dirty="0"/>
              <a:t>Postupaj tako kao da bi maksima tvog delanja tvojom voljom trebalo da postane opšti prirodni zakon</a:t>
            </a:r>
            <a:r>
              <a:rPr lang="sr-Latn-RS" dirty="0"/>
              <a:t> (G 4.421; ZMM 61). Razjašnjava ideju „opšteg zakona“ preko slike „prirodnog zakona“: prekršiti prirodni zakon („carstva nužnosti“) nije moguće (izuzeci su </a:t>
            </a:r>
            <a:r>
              <a:rPr lang="sr-Latn-RS" i="1" dirty="0"/>
              <a:t>nemogući</a:t>
            </a:r>
            <a:r>
              <a:rPr lang="sr-Latn-RS" dirty="0"/>
              <a:t>, bili bi </a:t>
            </a:r>
            <a:r>
              <a:rPr lang="sr-Latn-RS" i="1" dirty="0"/>
              <a:t>čudo</a:t>
            </a:r>
            <a:r>
              <a:rPr lang="sr-Latn-RS" dirty="0"/>
              <a:t>); prekršiti moralni zakon je </a:t>
            </a:r>
            <a:r>
              <a:rPr lang="sr-Latn-RS" i="1" dirty="0"/>
              <a:t>moguće</a:t>
            </a:r>
            <a:r>
              <a:rPr lang="sr-Latn-RS" dirty="0"/>
              <a:t> ali </a:t>
            </a:r>
            <a:r>
              <a:rPr lang="sr-Latn-RS" i="1" dirty="0"/>
              <a:t>ne treba</a:t>
            </a:r>
            <a:r>
              <a:rPr lang="sr-Latn-RS" dirty="0"/>
              <a:t> – „praktička nužnost“, izuzeci su ovde </a:t>
            </a:r>
            <a:r>
              <a:rPr lang="sr-Latn-RS" i="1" dirty="0"/>
              <a:t>zabranjeni</a:t>
            </a:r>
            <a:r>
              <a:rPr lang="sr-Latn-RS" dirty="0"/>
              <a:t> (oni su </a:t>
            </a:r>
            <a:r>
              <a:rPr lang="sr-Latn-RS" i="1" dirty="0"/>
              <a:t>nemoralni</a:t>
            </a:r>
            <a:r>
              <a:rPr lang="sr-Latn-RS" dirty="0"/>
              <a:t>). Dve vrste „zabranjenosti“ u dva „sveta“ (nužnosti i slobode) – prirodna i praktička. Ideja nužnog i opšteg važenja – ista.</a:t>
            </a:r>
          </a:p>
          <a:p>
            <a:r>
              <a:rPr lang="sr-Latn-RS" dirty="0"/>
              <a:t>IZ KPU:  Postupaj tako da maksima tvoje volje uvek može istovremeno važiti kao princip sveopšteg zakonodavstva (KpV, 5.30; KPU 54).</a:t>
            </a:r>
          </a:p>
          <a:p>
            <a:r>
              <a:rPr lang="sr-Latn-RS" dirty="0"/>
              <a:t>Šta znači da maksima „važi kao opšti prirodni zakon“? 1) da važi „pod formom večnosti“ i nezavisno od konkretnog prostora –suštinski vanvremenski; 2) da „dejstvo“ uopšte ne zavisi od našeg subjektivnog znanja (npr. gravitacija deluje i mimo našeg znanja o njoj) – zakoni ne deluju „tajno“, a njihovo dejstvo je – neizbežno.</a:t>
            </a:r>
          </a:p>
          <a:p>
            <a:r>
              <a:rPr lang="sr-Latn-RS" dirty="0"/>
              <a:t>Svi „imperativi dužnosti“ (za Kanta: </a:t>
            </a:r>
            <a:r>
              <a:rPr lang="sr-Latn-RS" i="1" dirty="0"/>
              <a:t>ceo moral</a:t>
            </a:r>
            <a:r>
              <a:rPr lang="sr-Latn-RS" dirty="0"/>
              <a:t>) mogu biti izvedeni iz KI.</a:t>
            </a:r>
          </a:p>
          <a:p>
            <a:r>
              <a:rPr lang="sr-Latn-RS" dirty="0"/>
              <a:t>U interpretacijama se često javlja tehnički termin </a:t>
            </a:r>
            <a:r>
              <a:rPr lang="sr-Latn-RS" i="1" dirty="0"/>
              <a:t>univerzalizacija</a:t>
            </a:r>
            <a:r>
              <a:rPr lang="sr-Latn-RS" dirty="0"/>
              <a:t>. U suštini, reč je o tome da prilikom ispitivanja maksima ne razmišljamo o faktičkim konsekvencama </a:t>
            </a:r>
            <a:r>
              <a:rPr lang="sr-Latn-RS" i="1" dirty="0"/>
              <a:t>u ovom svetu </a:t>
            </a:r>
            <a:r>
              <a:rPr lang="sr-Latn-RS" dirty="0"/>
              <a:t>već o (logičkim) konsekvencama toga </a:t>
            </a:r>
            <a:r>
              <a:rPr lang="sr-Latn-RS" i="1" dirty="0"/>
              <a:t>kakav svet hoćemo</a:t>
            </a:r>
            <a:r>
              <a:rPr lang="sr-Latn-RS" dirty="0"/>
              <a:t> – idealno. „Univerzalizacija“ nije isto što i (npr., savremenim rečnikom) „utilitaristička generalizacija“ kojom se ispituju </a:t>
            </a:r>
            <a:r>
              <a:rPr lang="sr-Latn-RS" i="1" dirty="0"/>
              <a:t>faktičke</a:t>
            </a:r>
            <a:r>
              <a:rPr lang="sr-Latn-RS" dirty="0"/>
              <a:t> posledice usvajanja neke prakse.</a:t>
            </a:r>
          </a:p>
        </p:txBody>
      </p:sp>
    </p:spTree>
    <p:extLst>
      <p:ext uri="{BB962C8B-B14F-4D97-AF65-F5344CB8AC3E}">
        <p14:creationId xmlns:p14="http://schemas.microsoft.com/office/powerpoint/2010/main" val="4222132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925EFC-BDDC-4872-8592-BD688A7779F9}"/>
              </a:ext>
            </a:extLst>
          </p:cNvPr>
          <p:cNvSpPr>
            <a:spLocks noGrp="1"/>
          </p:cNvSpPr>
          <p:nvPr>
            <p:ph type="title"/>
          </p:nvPr>
        </p:nvSpPr>
        <p:spPr/>
        <p:txBody>
          <a:bodyPr/>
          <a:lstStyle/>
          <a:p>
            <a:r>
              <a:rPr lang="sr-Latn-RS" dirty="0"/>
              <a:t>Formula opšteg (prirodnog) zakona: razjašnjenje</a:t>
            </a:r>
          </a:p>
        </p:txBody>
      </p:sp>
      <p:sp>
        <p:nvSpPr>
          <p:cNvPr id="3" name="Čuvar mesta za sadržaj 2">
            <a:extLst>
              <a:ext uri="{FF2B5EF4-FFF2-40B4-BE49-F238E27FC236}">
                <a16:creationId xmlns:a16="http://schemas.microsoft.com/office/drawing/2014/main" id="{CDC5C872-645D-4CF3-80E1-F699A0CCBBA3}"/>
              </a:ext>
            </a:extLst>
          </p:cNvPr>
          <p:cNvSpPr>
            <a:spLocks noGrp="1"/>
          </p:cNvSpPr>
          <p:nvPr>
            <p:ph idx="1"/>
          </p:nvPr>
        </p:nvSpPr>
        <p:spPr/>
        <p:txBody>
          <a:bodyPr>
            <a:normAutofit fontScale="47500" lnSpcReduction="20000"/>
          </a:bodyPr>
          <a:lstStyle/>
          <a:p>
            <a:r>
              <a:rPr lang="sr-Latn-RS" sz="2900" dirty="0"/>
              <a:t>Svuda je reč o volji=htenju=</a:t>
            </a:r>
            <a:r>
              <a:rPr lang="sr-Latn-RS" sz="2900" i="1" dirty="0"/>
              <a:t>hteti</a:t>
            </a:r>
            <a:r>
              <a:rPr lang="sr-Latn-RS" sz="2900" dirty="0"/>
              <a:t>.</a:t>
            </a:r>
          </a:p>
          <a:p>
            <a:r>
              <a:rPr lang="sr-Latn-RS" sz="2900" dirty="0"/>
              <a:t>Kant pominje dve kontradikcije: u volji ili pojmu. Svode se na jedno – ne može se hteti ono što će se okrenuti protiv volje same. </a:t>
            </a:r>
          </a:p>
          <a:p>
            <a:r>
              <a:rPr lang="sr-Latn-RS" sz="2900" dirty="0"/>
              <a:t>Obratiti pažnju: KI je formulisan u „kao da“ modusu – negde eksplicitno, negde izrazom prikriveno. „Postupaj… kao da“. </a:t>
            </a:r>
          </a:p>
          <a:p>
            <a:r>
              <a:rPr lang="sr-Latn-RS" sz="2900" dirty="0"/>
              <a:t>Sa ovim modusom objašnjenja srećemo se i u teorijskoj filozofiji: ideje uma u „regulativnoj upotrebi“ omogućavaju razmišljanje „kao da“ – npr. </a:t>
            </a:r>
            <a:r>
              <a:rPr lang="sr-Latn-RS" sz="2900" i="1" dirty="0"/>
              <a:t>kao da </a:t>
            </a:r>
            <a:r>
              <a:rPr lang="sr-Latn-RS" sz="2900" dirty="0"/>
              <a:t>postoji prvi „neuslovljeni uzrok“.</a:t>
            </a:r>
            <a:r>
              <a:rPr lang="sr-Latn-RS" sz="2900" i="1" dirty="0"/>
              <a:t> </a:t>
            </a:r>
            <a:r>
              <a:rPr lang="sr-Latn-RS" sz="2900" dirty="0"/>
              <a:t>(A 685/B 713), </a:t>
            </a:r>
            <a:r>
              <a:rPr lang="sr-Latn-RS" sz="2900" i="1" dirty="0"/>
              <a:t>analoški argument</a:t>
            </a:r>
            <a:r>
              <a:rPr lang="sr-Latn-RS" sz="2900" dirty="0"/>
              <a:t>.</a:t>
            </a:r>
          </a:p>
          <a:p>
            <a:r>
              <a:rPr lang="sr-Latn-RS" sz="2900" dirty="0"/>
              <a:t>Šta se ispituje KI kao argumentom? Pre svega logičke konsekvence nastrojenja naše </a:t>
            </a:r>
            <a:r>
              <a:rPr lang="sr-Latn-RS" sz="2900" i="1" dirty="0"/>
              <a:t>volje</a:t>
            </a:r>
            <a:r>
              <a:rPr lang="sr-Latn-RS" sz="2900" dirty="0"/>
              <a:t>, a ne ono što se </a:t>
            </a:r>
            <a:r>
              <a:rPr lang="sr-Latn-RS" sz="2900" i="1" dirty="0"/>
              <a:t>stvarno</a:t>
            </a:r>
            <a:r>
              <a:rPr lang="sr-Latn-RS" sz="2900" dirty="0"/>
              <a:t> dešava; u apriornom svetu KI nema vremena (ni prostora), pa faktičko ispitivanje nema ni smisla – maksima treba da važi opšte i nužno – oduvek i zauvek.</a:t>
            </a:r>
          </a:p>
          <a:p>
            <a:r>
              <a:rPr lang="sr-Latn-RS" sz="2900" dirty="0"/>
              <a:t>KI je kriterijum </a:t>
            </a:r>
            <a:r>
              <a:rPr lang="sr-Latn-RS" sz="2900" i="1" dirty="0"/>
              <a:t>maksima </a:t>
            </a:r>
            <a:r>
              <a:rPr lang="sr-Latn-RS" sz="2900" dirty="0"/>
              <a:t>(=subjektivnih principa delanja): bitno je ono što je </a:t>
            </a:r>
            <a:r>
              <a:rPr lang="sr-Latn-RS" sz="2900" i="1" dirty="0"/>
              <a:t>naumljeno</a:t>
            </a:r>
            <a:r>
              <a:rPr lang="sr-Latn-RS" sz="2900" dirty="0"/>
              <a:t>, a ne posledice.</a:t>
            </a:r>
          </a:p>
          <a:p>
            <a:r>
              <a:rPr lang="sr-Latn-RS" sz="2900" dirty="0"/>
              <a:t>Još jednom, Kant ovu formulu naziva „kanonskom“: Mora da se </a:t>
            </a:r>
            <a:r>
              <a:rPr lang="sr-Latn-RS" sz="2900" i="1" dirty="0"/>
              <a:t>može hteti </a:t>
            </a:r>
            <a:r>
              <a:rPr lang="sr-Latn-RS" sz="2900" dirty="0"/>
              <a:t>da svaka maksima </a:t>
            </a:r>
            <a:r>
              <a:rPr lang="pl-PL" sz="2900" dirty="0"/>
              <a:t>nasih radnji postane jedan opšti zakon; to je kanon </a:t>
            </a:r>
            <a:r>
              <a:rPr lang="sr-Latn-RS" sz="2900" dirty="0"/>
              <a:t>moralnog ocenjivanja naših maksima uopšte (G 424; ZMM 65).</a:t>
            </a:r>
          </a:p>
          <a:p>
            <a:r>
              <a:rPr lang="sr-Latn-RS" sz="2900" dirty="0"/>
              <a:t>Koliko specifične maksime mogu biti? (Ovo pitanje je u temelju uticajnih kritika Kanta.) Kant nije određen i to je predmet rasprave. Međutim: delatnik sam (bar načelno) uvek može da zna po kojoj maksimi postupa – ako razmisli. Specifikacija maksime kako da bi ona odgovarale konkretnom postupku je samo teorijski moguća, ali je falsifikat Kantove zamisli. Formiranje maksime nije logička igra već objašnjenje </a:t>
            </a:r>
            <a:r>
              <a:rPr lang="sr-Latn-RS" sz="2900" i="1" dirty="0"/>
              <a:t>odluka</a:t>
            </a:r>
            <a:r>
              <a:rPr lang="sr-Latn-RS" sz="2900" dirty="0"/>
              <a:t>. Traženje izgovora je već samo po sebi znak problema jer ukazuje na to da delatnik traži način da opravda izuzetak.</a:t>
            </a:r>
          </a:p>
          <a:p>
            <a:r>
              <a:rPr lang="sr-Latn-RS" sz="2900" dirty="0"/>
              <a:t>Da li dužnosti mogu biti suprotstavljene? Najjednostavniji odgovor: iako čovek može biti nesiguran u pogledu motivacije, on uvek (bar načelno) može znati prema kom principu (tj. na osnovu kog razloga) dela. KI ne ispostavlja unapred  „listu dužnosti“ (koje mogu izgledati suprotstavljeno) već objašnjava </a:t>
            </a:r>
            <a:r>
              <a:rPr lang="sr-Latn-RS" sz="2900" i="1" dirty="0"/>
              <a:t>zašto</a:t>
            </a:r>
            <a:r>
              <a:rPr lang="sr-Latn-RS" sz="2900" dirty="0"/>
              <a:t> se neke tradicionalne dužnosti smatraju dužnostima. Ako je motivacija izvorno moralna, ona je umska. Budući da je um sedište logike, ona ne može biti izvorno protivrečna. „Delanje iz protivrečnih dužnosti“ nije ništa drugo nego delanje na osnovu protivrečne maksime (koja obuhvata više motiva, uključujući sklonosti).</a:t>
            </a:r>
          </a:p>
          <a:p>
            <a:endParaRPr lang="sr-Latn-RS" dirty="0"/>
          </a:p>
          <a:p>
            <a:endParaRPr lang="sr-Latn-RS" i="1" dirty="0"/>
          </a:p>
        </p:txBody>
      </p:sp>
    </p:spTree>
    <p:extLst>
      <p:ext uri="{BB962C8B-B14F-4D97-AF65-F5344CB8AC3E}">
        <p14:creationId xmlns:p14="http://schemas.microsoft.com/office/powerpoint/2010/main" val="357137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E34EB4-B21C-4AC8-AE8F-31BD12CCAC65}"/>
              </a:ext>
            </a:extLst>
          </p:cNvPr>
          <p:cNvSpPr>
            <a:spLocks noGrp="1"/>
          </p:cNvSpPr>
          <p:nvPr>
            <p:ph type="title"/>
          </p:nvPr>
        </p:nvSpPr>
        <p:spPr>
          <a:xfrm>
            <a:off x="838200" y="340849"/>
            <a:ext cx="10515600" cy="1325563"/>
          </a:xfrm>
        </p:spPr>
        <p:txBody>
          <a:bodyPr/>
          <a:lstStyle/>
          <a:p>
            <a:r>
              <a:rPr lang="sr-Latn-RS" dirty="0"/>
              <a:t>Kako funkcioniše KI?</a:t>
            </a:r>
            <a:br>
              <a:rPr lang="sr-Latn-RS" dirty="0"/>
            </a:br>
            <a:r>
              <a:rPr lang="sr-Latn-RS" dirty="0"/>
              <a:t>(paradigmatični primer lažnog obećanja)</a:t>
            </a:r>
          </a:p>
        </p:txBody>
      </p:sp>
      <p:sp>
        <p:nvSpPr>
          <p:cNvPr id="3" name="Čuvar mesta za sadržaj 2">
            <a:extLst>
              <a:ext uri="{FF2B5EF4-FFF2-40B4-BE49-F238E27FC236}">
                <a16:creationId xmlns:a16="http://schemas.microsoft.com/office/drawing/2014/main" id="{5A9FA20A-B254-48C2-8249-F16BB0E43299}"/>
              </a:ext>
            </a:extLst>
          </p:cNvPr>
          <p:cNvSpPr>
            <a:spLocks noGrp="1"/>
          </p:cNvSpPr>
          <p:nvPr>
            <p:ph idx="1"/>
          </p:nvPr>
        </p:nvSpPr>
        <p:spPr/>
        <p:txBody>
          <a:bodyPr>
            <a:normAutofit fontScale="47500" lnSpcReduction="20000"/>
          </a:bodyPr>
          <a:lstStyle/>
          <a:p>
            <a:r>
              <a:rPr lang="sr-Latn-RS" dirty="0"/>
              <a:t>„Formula prirodnog zakona“ – model po kome na osnovu predstave o „zakonima prirode“ treba zamišljati zakone „moralnog sveta“. (V. G 431, ZMM 77) Takvi zakoni po svojoj formi (kao </a:t>
            </a:r>
            <a:r>
              <a:rPr lang="sr-Latn-RS" i="1" dirty="0"/>
              <a:t>zakoni</a:t>
            </a:r>
            <a:r>
              <a:rPr lang="sr-Latn-RS" dirty="0"/>
              <a:t>) ne prave razliku između pojedinaca i nemaju izuzetke. </a:t>
            </a:r>
          </a:p>
          <a:p>
            <a:r>
              <a:rPr lang="sr-Latn-RS" dirty="0"/>
              <a:t>Maksime KI proverava na osnovu toga da li mogu da važe kao zakoni – na osnovu „razuma“ (pojmovno), „a ne uobrazilje“ (empirijski): razmatraju se pojmovne (logičke), a ne empirijske konsekvence: da li se one mogu </a:t>
            </a:r>
            <a:r>
              <a:rPr lang="sr-Latn-RS" i="1" dirty="0"/>
              <a:t>neprotivrečno hteti</a:t>
            </a:r>
            <a:r>
              <a:rPr lang="sr-Latn-RS" dirty="0"/>
              <a:t>. Mora da se </a:t>
            </a:r>
            <a:r>
              <a:rPr lang="sr-Latn-RS" i="1" dirty="0"/>
              <a:t>može hteti </a:t>
            </a:r>
            <a:r>
              <a:rPr lang="sr-Latn-RS" dirty="0"/>
              <a:t>[a ne samo želeti] da svaka maksima </a:t>
            </a:r>
            <a:r>
              <a:rPr lang="pl-PL" dirty="0"/>
              <a:t>naših radnji postane opšti zakon; to je kanon </a:t>
            </a:r>
            <a:r>
              <a:rPr lang="sr-Latn-RS" dirty="0"/>
              <a:t>moralnog ocenjivanja naših maksima uopšte (G 4.424; ZMM 65).</a:t>
            </a:r>
          </a:p>
          <a:p>
            <a:r>
              <a:rPr lang="sr-Latn-RS" dirty="0"/>
              <a:t>Neke </a:t>
            </a:r>
            <a:r>
              <a:rPr lang="it-IT" dirty="0"/>
              <a:t>su radnje takve da se njihova maksima ne moze bez</a:t>
            </a:r>
            <a:r>
              <a:rPr lang="sr-Latn-RS" dirty="0"/>
              <a:t> protivrečnosti cak ni </a:t>
            </a:r>
            <a:r>
              <a:rPr lang="sr-Latn-RS" i="1" dirty="0"/>
              <a:t>zamisliti </a:t>
            </a:r>
            <a:r>
              <a:rPr lang="sr-Latn-RS" dirty="0"/>
              <a:t>kao opšti prirodni zakon; </a:t>
            </a:r>
            <a:r>
              <a:rPr lang="it-IT" dirty="0"/>
              <a:t>daleko od toga da se jos rnoze </a:t>
            </a:r>
            <a:r>
              <a:rPr lang="it-IT" i="1" dirty="0"/>
              <a:t>hteti </a:t>
            </a:r>
            <a:r>
              <a:rPr lang="it-IT" dirty="0"/>
              <a:t>da </a:t>
            </a:r>
            <a:r>
              <a:rPr lang="it-IT" i="1" dirty="0"/>
              <a:t>b</a:t>
            </a:r>
            <a:r>
              <a:rPr lang="sr-Latn-RS" i="1" dirty="0"/>
              <a:t>i</a:t>
            </a:r>
            <a:r>
              <a:rPr lang="it-IT" i="1" dirty="0"/>
              <a:t> trebalo</a:t>
            </a:r>
            <a:r>
              <a:rPr lang="sr-Latn-RS" i="1" dirty="0"/>
              <a:t> </a:t>
            </a:r>
            <a:r>
              <a:rPr lang="sr-Latn-RS" dirty="0"/>
              <a:t>da postane takav zakon. (G 4.424; ZMM 65). Dve vrste protivrečnosti? Pojmovna i voljna? </a:t>
            </a:r>
            <a:r>
              <a:rPr lang="sr-Latn-RS" i="1" dirty="0"/>
              <a:t>Interpretacija</a:t>
            </a:r>
            <a:r>
              <a:rPr lang="sr-Latn-RS" dirty="0"/>
              <a:t>: „logička“ i „praktička“ univerzalizacija (v. Babić, „Kategorički imperativ i univerzalizacija“) .</a:t>
            </a:r>
          </a:p>
          <a:p>
            <a:r>
              <a:rPr lang="sr-Latn-RS" dirty="0"/>
              <a:t>LAŽNO OBEĆANJE: „Ako smatram da sam u novčanoj nevolji, onda ću ja novac da pozajmim i daću obećanje da ću pozajmljeni </a:t>
            </a:r>
            <a:r>
              <a:rPr lang="pt-BR" dirty="0"/>
              <a:t>nova</a:t>
            </a:r>
            <a:r>
              <a:rPr lang="sr-Latn-RS" dirty="0"/>
              <a:t>c</a:t>
            </a:r>
            <a:r>
              <a:rPr lang="pt-BR" dirty="0"/>
              <a:t> da</a:t>
            </a:r>
            <a:r>
              <a:rPr lang="sr-Latn-RS" dirty="0"/>
              <a:t> </a:t>
            </a:r>
            <a:r>
              <a:rPr lang="pt-BR" dirty="0"/>
              <a:t>vratim, mada znam da to ne</a:t>
            </a:r>
            <a:r>
              <a:rPr lang="sr-Latn-RS" dirty="0"/>
              <a:t>ć</a:t>
            </a:r>
            <a:r>
              <a:rPr lang="pt-BR" dirty="0"/>
              <a:t>u nikada</a:t>
            </a:r>
            <a:r>
              <a:rPr lang="sr-Latn-RS" dirty="0"/>
              <a:t> učiniti. (G 422; ZMM 62) – zasnovana na „koristoljublju“, tj. „samoljublju“. Zašto ova maksima ne može biti opšti prirodni zakon?</a:t>
            </a:r>
          </a:p>
          <a:p>
            <a:r>
              <a:rPr lang="sr-Latn-RS" dirty="0"/>
              <a:t>Moguća razjašnjenja: 1) „obećanje koje </a:t>
            </a:r>
            <a:r>
              <a:rPr lang="sr-Latn-RS" i="1" dirty="0"/>
              <a:t>podrazumev</a:t>
            </a:r>
            <a:r>
              <a:rPr lang="sr-Latn-RS" dirty="0"/>
              <a:t>a mogućnost kršenja“ je protivrečnost na nivou značenja; 2) sledi iz 1) logički ništa ne bi moglo da se računa kao „davanje obećanja“ jer bi se </a:t>
            </a:r>
            <a:r>
              <a:rPr lang="sr-Latn-RS" i="1" dirty="0"/>
              <a:t>oprečni</a:t>
            </a:r>
            <a:r>
              <a:rPr lang="sr-Latn-RS" dirty="0"/>
              <a:t> postupci nazivali istim imenom; 3) </a:t>
            </a:r>
            <a:r>
              <a:rPr lang="sr-Latn-RS" i="1" dirty="0"/>
              <a:t>svrha </a:t>
            </a:r>
            <a:r>
              <a:rPr lang="sr-Latn-RS" dirty="0"/>
              <a:t>(cilj, u ovom slučaju: dobit) bi bila onemogućena jer : a) svi </a:t>
            </a:r>
            <a:r>
              <a:rPr lang="sr-Latn-RS" i="1" dirty="0"/>
              <a:t>unapred znaju </a:t>
            </a:r>
            <a:r>
              <a:rPr lang="sr-Latn-RS" dirty="0"/>
              <a:t>da će biti prevareni (zakoni važe večno): „</a:t>
            </a:r>
            <a:r>
              <a:rPr lang="it-IT" dirty="0"/>
              <a:t>niko ne bi verovao</a:t>
            </a:r>
            <a:r>
              <a:rPr lang="sr-Latn-RS" dirty="0"/>
              <a:t> </a:t>
            </a:r>
            <a:r>
              <a:rPr lang="pl-PL" dirty="0"/>
              <a:t>da mu je nešto obećano, već bi se na svaku takvu izjavu</a:t>
            </a:r>
            <a:r>
              <a:rPr lang="sr-Latn-RS" dirty="0"/>
              <a:t> nasmejao kao na prazan izgovor (G4.422, ZMM 63); i  b) sama mogućnost lažnih obećanja „parazitira“ na „pravim obećanjima“; kada nema „pravih“, ne mogu da dam lažno kako bih postigao cilj. Kant navodi i </a:t>
            </a:r>
            <a:r>
              <a:rPr lang="sr-Latn-RS" i="1" dirty="0"/>
              <a:t>prudencijalni</a:t>
            </a:r>
            <a:r>
              <a:rPr lang="sr-Latn-RS" dirty="0"/>
              <a:t> razlog da bi mi se bližnji „odužili istom monetom“ (G. 403, ZMM 30), mada nije jasno kako se uklapa u strukturu objašnjenja. </a:t>
            </a:r>
          </a:p>
          <a:p>
            <a:r>
              <a:rPr lang="sr-Latn-RS" dirty="0"/>
              <a:t>Praktička protivrečnost u moralu se može tretirati kao primarna: postizanje cilja u „svetu nemoralne maksime“ </a:t>
            </a:r>
            <a:r>
              <a:rPr lang="sr-Latn-RS" i="1" dirty="0"/>
              <a:t>nije moguće.</a:t>
            </a:r>
          </a:p>
          <a:p>
            <a:r>
              <a:rPr lang="sr-Latn-RS" dirty="0"/>
              <a:t>Česta analogija: logički princip nekontradikcije – KI je „praktički princip neprotivrečnosti“ koji isključuje mogućnost da maksima </a:t>
            </a:r>
            <a:r>
              <a:rPr lang="sr-Latn-RS" i="1" dirty="0"/>
              <a:t>i</a:t>
            </a:r>
            <a:r>
              <a:rPr lang="sr-Latn-RS" dirty="0"/>
              <a:t> važi univerzalno </a:t>
            </a:r>
            <a:r>
              <a:rPr lang="sr-Latn-RS" i="1" dirty="0"/>
              <a:t>i </a:t>
            </a:r>
            <a:r>
              <a:rPr lang="sr-Latn-RS" dirty="0"/>
              <a:t>(subjektivno) dopušta izuzetke (v. G 4.424; ZMM 60).</a:t>
            </a:r>
          </a:p>
          <a:p>
            <a:r>
              <a:rPr lang="sr-Latn-RS" dirty="0"/>
              <a:t>Zabrana laganja (konkretno: davanja lažnog obećanja) je primer </a:t>
            </a:r>
            <a:r>
              <a:rPr lang="sr-Latn-RS" i="1" dirty="0"/>
              <a:t>savršene dužnosti prema drugom</a:t>
            </a:r>
            <a:r>
              <a:rPr lang="sr-Latn-RS" dirty="0"/>
              <a:t>. Sistematizovano: četiri primera iz ZMM  ilustruju četiri vrste dužnosti. </a:t>
            </a:r>
          </a:p>
        </p:txBody>
      </p:sp>
    </p:spTree>
    <p:extLst>
      <p:ext uri="{BB962C8B-B14F-4D97-AF65-F5344CB8AC3E}">
        <p14:creationId xmlns:p14="http://schemas.microsoft.com/office/powerpoint/2010/main" val="287115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165AFEF-1059-4AAC-A74D-AF496491E3FC}"/>
              </a:ext>
            </a:extLst>
          </p:cNvPr>
          <p:cNvSpPr>
            <a:spLocks noGrp="1"/>
          </p:cNvSpPr>
          <p:nvPr>
            <p:ph type="title"/>
          </p:nvPr>
        </p:nvSpPr>
        <p:spPr/>
        <p:txBody>
          <a:bodyPr/>
          <a:lstStyle/>
          <a:p>
            <a:r>
              <a:rPr lang="sr-Latn-RS" dirty="0"/>
              <a:t>Kako funkcioniše KI 2 (ostali primeri dužnosti)</a:t>
            </a:r>
          </a:p>
        </p:txBody>
      </p:sp>
      <p:sp>
        <p:nvSpPr>
          <p:cNvPr id="3" name="Čuvar mesta za sadržaj 2">
            <a:extLst>
              <a:ext uri="{FF2B5EF4-FFF2-40B4-BE49-F238E27FC236}">
                <a16:creationId xmlns:a16="http://schemas.microsoft.com/office/drawing/2014/main" id="{BE16C599-DDA0-4BA3-BCE8-D4A603683E29}"/>
              </a:ext>
            </a:extLst>
          </p:cNvPr>
          <p:cNvSpPr>
            <a:spLocks noGrp="1"/>
          </p:cNvSpPr>
          <p:nvPr>
            <p:ph idx="1"/>
          </p:nvPr>
        </p:nvSpPr>
        <p:spPr/>
        <p:txBody>
          <a:bodyPr>
            <a:normAutofit fontScale="47500" lnSpcReduction="20000"/>
          </a:bodyPr>
          <a:lstStyle/>
          <a:p>
            <a:r>
              <a:rPr lang="sr-Latn-RS" dirty="0"/>
              <a:t>Uvek je pitanje: zašto </a:t>
            </a:r>
            <a:r>
              <a:rPr lang="sr-Latn-RS" i="1" dirty="0"/>
              <a:t>maksima</a:t>
            </a:r>
            <a:r>
              <a:rPr lang="sr-Latn-RS" dirty="0"/>
              <a:t> (v. gore) nemoralnog postupka ne može da važi kao opšti zakon. Uvek se nemoralna maksima „okreće protiv sebe“ – upada u protivrečnost. Kod savršenih dužnosti – u pojmovnu protivrečnost; kod nesavršenih protivrečnost  htenja. </a:t>
            </a:r>
          </a:p>
          <a:p>
            <a:r>
              <a:rPr lang="sr-Latn-RS" i="1" dirty="0"/>
              <a:t>Zabrana samoubistva </a:t>
            </a:r>
            <a:r>
              <a:rPr lang="sr-Latn-RS" dirty="0"/>
              <a:t>kao </a:t>
            </a:r>
            <a:r>
              <a:rPr lang="sr-Latn-RS" i="1" dirty="0"/>
              <a:t>savršena dužnost prema s</a:t>
            </a:r>
            <a:r>
              <a:rPr lang="sr-Latn-RS" dirty="0"/>
              <a:t>ebi: „uviđa (se) da bi protivrečila sama sebi svaka priroda čiji bi zakon bio da život razorava onim istim osećajem </a:t>
            </a:r>
            <a:r>
              <a:rPr lang="pl-PL" dirty="0"/>
              <a:t>koji po svojoj nameni treba da nas podstice na </a:t>
            </a:r>
            <a:r>
              <a:rPr lang="sr-Latn-RS" dirty="0"/>
              <a:t>usavršavanje života…“(G. 4.422; ZMM 62). Budući da je ova dužnost savršena, trebalo bi reč o pojmovnoj protivrečnosti. Protivrečna je „samoubistvena volja“ (volja kojoj je samoubistvo „priroda“, tj. prirodno), mada je pozivanje na „osećaj“ zbunjujuće. Nekoliko mogućih razjašnjenja: a) „osećaj“ ukazuje na (prirodno) nužnu želju za srećom koja je uvek usmerena na poboljšanje života, a ne na njegovo uništenje; b) volja uvek „hoće“, a samoubistvo je univerzalno potiranje „htenja“; c) i za samoubistvo je potrebna volja; „idealni“ svet samoubice je svet bez volje – svrha je neostvariva.</a:t>
            </a:r>
          </a:p>
          <a:p>
            <a:r>
              <a:rPr lang="sr-Latn-RS" dirty="0"/>
              <a:t>U ZMM sledi </a:t>
            </a:r>
            <a:r>
              <a:rPr lang="sr-Latn-RS" i="1" dirty="0"/>
              <a:t>zabrana lažnog obećanja </a:t>
            </a:r>
            <a:r>
              <a:rPr lang="sr-Latn-RS" dirty="0"/>
              <a:t>kao </a:t>
            </a:r>
            <a:r>
              <a:rPr lang="sr-Latn-RS" i="1" dirty="0"/>
              <a:t>savršena dužnost prema drugome </a:t>
            </a:r>
            <a:r>
              <a:rPr lang="sr-Latn-RS" dirty="0"/>
              <a:t>(v. gore).</a:t>
            </a:r>
          </a:p>
          <a:p>
            <a:r>
              <a:rPr lang="sr-Latn-RS" i="1" dirty="0"/>
              <a:t>Zabrana zapuštanja talenata </a:t>
            </a:r>
            <a:r>
              <a:rPr lang="sr-Latn-RS" dirty="0"/>
              <a:t>kao </a:t>
            </a:r>
            <a:r>
              <a:rPr lang="sr-Latn-RS" i="1" dirty="0"/>
              <a:t>savršena nedužnost prema sebi</a:t>
            </a:r>
            <a:r>
              <a:rPr lang="sr-Latn-RS" dirty="0"/>
              <a:t>: neko može </a:t>
            </a:r>
            <a:r>
              <a:rPr lang="sr-Latn-RS" i="1" dirty="0"/>
              <a:t>zamisliti</a:t>
            </a:r>
            <a:r>
              <a:rPr lang="sr-Latn-RS" dirty="0"/>
              <a:t> da život provede u nasladama i da se njegovi talenti „zaparlože“. Ne može to hteti jer „kao umno biće on nužno </a:t>
            </a:r>
            <a:r>
              <a:rPr lang="sr-Latn-RS" i="1" dirty="0"/>
              <a:t>hoće</a:t>
            </a:r>
            <a:r>
              <a:rPr lang="sr-Latn-RS" dirty="0"/>
              <a:t> da se sve njegove sposobnosti razviju; jer su mu date i služe za postizanje raznovrsnih svrha“ (G 4.423; ZMM 64). Razjašnjenja: volja je </a:t>
            </a:r>
            <a:r>
              <a:rPr lang="sr-Latn-RS" i="1" dirty="0"/>
              <a:t>uvek</a:t>
            </a:r>
            <a:r>
              <a:rPr lang="sr-Latn-RS" dirty="0"/>
              <a:t> svrhovita (teži „raznim svrhama“ – postupci uvek imaju „materiju“), a za postizanje raznih ciljeva neophodna su razna sredstva (</a:t>
            </a:r>
            <a:r>
              <a:rPr lang="sr-Latn-RS" i="1" dirty="0"/>
              <a:t>talenti</a:t>
            </a:r>
            <a:r>
              <a:rPr lang="sr-Latn-RS" dirty="0"/>
              <a:t>); protivrečno je poništiti sredstva za postizanje </a:t>
            </a:r>
            <a:r>
              <a:rPr lang="sr-Latn-RS" i="1" dirty="0"/>
              <a:t>ma kog</a:t>
            </a:r>
            <a:r>
              <a:rPr lang="sr-Latn-RS" dirty="0"/>
              <a:t> cilja i time onemogućiti volju. Prisetiti se: „Ko hoće cilj, hoće i sredstvo.“ Odricanje od sredstva je i odricanje od cilja.</a:t>
            </a:r>
          </a:p>
          <a:p>
            <a:r>
              <a:rPr lang="sr-Latn-RS" i="1" dirty="0"/>
              <a:t>Zabrana nepriticanja u pomoć kao nesavršena dužnost prema drugome</a:t>
            </a:r>
            <a:r>
              <a:rPr lang="sr-Latn-RS" dirty="0"/>
              <a:t>: „…svaka volja koja bi donela takvu odluku protivrečila </a:t>
            </a:r>
            <a:r>
              <a:rPr lang="it-IT" dirty="0"/>
              <a:t>bi samoj sebi, posto se ipak mogu desiti neki</a:t>
            </a:r>
            <a:r>
              <a:rPr lang="sr-Latn-RS" dirty="0"/>
              <a:t> takvi slučajevi u kojima će dotičnom čoveku biti potrebna ljubav i saučešće drugih ljudi, i u kojima bi on na osnovi takvog Jednog prirodnog zakona, poniklom iz njegove vlastite volje, lišio sama sebe </a:t>
            </a:r>
            <a:r>
              <a:rPr lang="pl-PL" dirty="0"/>
              <a:t>svake nade u tuđu pomoc koju pri tom želi” (G 4.423; ZMM 65). Uobičajeni prigovor: ovo je prudencijalni argument. KI </a:t>
            </a:r>
            <a:r>
              <a:rPr lang="pl-PL" i="1" dirty="0"/>
              <a:t>ne isključuje </a:t>
            </a:r>
            <a:r>
              <a:rPr lang="pl-PL" dirty="0"/>
              <a:t>prudencijalna razmatranja, ali samo ako su </a:t>
            </a:r>
            <a:r>
              <a:rPr lang="pl-PL" i="1" dirty="0"/>
              <a:t>univerzalna</a:t>
            </a:r>
            <a:r>
              <a:rPr lang="pl-PL" dirty="0"/>
              <a:t>. Nije reč o konkretnoj situaciji, već o sledećem pitanju: „Budući da je </a:t>
            </a:r>
            <a:r>
              <a:rPr lang="pl-PL" i="1" dirty="0"/>
              <a:t>moguće</a:t>
            </a:r>
            <a:r>
              <a:rPr lang="pl-PL" dirty="0"/>
              <a:t> da će mi pomoć biti potrebna, mogu li </a:t>
            </a:r>
            <a:r>
              <a:rPr lang="pl-PL" i="1" dirty="0"/>
              <a:t>hteti</a:t>
            </a:r>
            <a:r>
              <a:rPr lang="pl-PL" dirty="0"/>
              <a:t> svet u kome </a:t>
            </a:r>
            <a:r>
              <a:rPr lang="pl-PL" i="1" dirty="0"/>
              <a:t>niko nikome nikad </a:t>
            </a:r>
            <a:r>
              <a:rPr lang="pl-PL" dirty="0"/>
              <a:t>ne pomaže?”</a:t>
            </a:r>
          </a:p>
          <a:p>
            <a:r>
              <a:rPr lang="pl-PL" dirty="0"/>
              <a:t>Da li je KI u formi forme opšteg zakona algoritam donošenja moralnih doluka i generisanja specifičnih moralnih principa? Nema saglasnoti među interpretatorima, mada su svi saglasni da formula opšteg zakona objašnjava </a:t>
            </a:r>
            <a:r>
              <a:rPr lang="pl-PL" i="1" dirty="0"/>
              <a:t>zašto</a:t>
            </a:r>
            <a:r>
              <a:rPr lang="pl-PL" dirty="0"/>
              <a:t> su neke maksime nezakonite. </a:t>
            </a:r>
          </a:p>
          <a:p>
            <a:r>
              <a:rPr lang="pl-PL" dirty="0"/>
              <a:t>Još jednom: prisutnost autentične moralne motivacije </a:t>
            </a:r>
            <a:r>
              <a:rPr lang="pl-PL" i="1" dirty="0"/>
              <a:t>nužno</a:t>
            </a:r>
            <a:r>
              <a:rPr lang="pl-PL" dirty="0"/>
              <a:t> za moralnu vrednost, ali ja i materija uvek tu. U ZMM nejasno da li ima razlike između suštinski moralno vrednih (=iz dužnosti; nasuprot „sklonosti”, da li obavezno?) i samo </a:t>
            </a:r>
            <a:r>
              <a:rPr lang="pl-PL" i="1" dirty="0"/>
              <a:t>dopustivih</a:t>
            </a:r>
            <a:r>
              <a:rPr lang="pl-PL" dirty="0"/>
              <a:t> postupaka. Delanje uvek  na osnovu </a:t>
            </a:r>
            <a:r>
              <a:rPr lang="pl-PL" i="1" dirty="0"/>
              <a:t>nekog</a:t>
            </a:r>
            <a:r>
              <a:rPr lang="pl-PL" dirty="0"/>
              <a:t> principa, ali da li je svako delanje – moralno relevantno? </a:t>
            </a:r>
            <a:r>
              <a:rPr lang="pl-PL" i="1" dirty="0"/>
              <a:t>Antirigoristi</a:t>
            </a:r>
            <a:r>
              <a:rPr lang="pl-PL" dirty="0"/>
              <a:t>: dovoljno je da smo o svom postupku </a:t>
            </a:r>
            <a:r>
              <a:rPr lang="pl-PL" i="1" dirty="0"/>
              <a:t>valjano razmislili</a:t>
            </a:r>
            <a:r>
              <a:rPr lang="pl-PL" dirty="0"/>
              <a:t> (da li njegova maksima može da važi univerzalno).</a:t>
            </a:r>
            <a:r>
              <a:rPr lang="pl-PL" i="1" dirty="0"/>
              <a:t> </a:t>
            </a:r>
            <a:r>
              <a:rPr lang="pl-PL" dirty="0"/>
              <a:t>Moralno je ono što je </a:t>
            </a:r>
            <a:r>
              <a:rPr lang="pl-PL" i="1" dirty="0"/>
              <a:t>dopušteno</a:t>
            </a:r>
            <a:r>
              <a:rPr lang="pl-PL" dirty="0"/>
              <a:t>, </a:t>
            </a:r>
            <a:r>
              <a:rPr lang="pl-PL" i="1" dirty="0"/>
              <a:t>ako se o tome razmislilo </a:t>
            </a:r>
            <a:r>
              <a:rPr lang="pl-PL" dirty="0"/>
              <a:t>(nije </a:t>
            </a:r>
            <a:r>
              <a:rPr lang="pl-PL" i="1" dirty="0"/>
              <a:t>samo iz sklonosti </a:t>
            </a:r>
            <a:r>
              <a:rPr lang="pl-PL" dirty="0"/>
              <a:t>– um je </a:t>
            </a:r>
            <a:r>
              <a:rPr lang="pl-PL" i="1" dirty="0"/>
              <a:t>odobrio</a:t>
            </a:r>
            <a:r>
              <a:rPr lang="pl-PL" dirty="0"/>
              <a:t>). Interpretatori ovde </a:t>
            </a:r>
            <a:r>
              <a:rPr lang="pl-PL" i="1" dirty="0"/>
              <a:t>nisu saglasni</a:t>
            </a:r>
            <a:r>
              <a:rPr lang="pl-PL" dirty="0"/>
              <a:t>.</a:t>
            </a:r>
          </a:p>
          <a:p>
            <a:pPr marL="0" indent="0">
              <a:buNone/>
            </a:pPr>
            <a:endParaRPr lang="sr-Latn-RS" dirty="0"/>
          </a:p>
          <a:p>
            <a:endParaRPr lang="sr-Latn-RS" dirty="0"/>
          </a:p>
        </p:txBody>
      </p:sp>
    </p:spTree>
    <p:extLst>
      <p:ext uri="{BB962C8B-B14F-4D97-AF65-F5344CB8AC3E}">
        <p14:creationId xmlns:p14="http://schemas.microsoft.com/office/powerpoint/2010/main" val="3093305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4D38B7-E7C6-4373-96AA-48A3DACA5929}"/>
              </a:ext>
            </a:extLst>
          </p:cNvPr>
          <p:cNvSpPr>
            <a:spLocks noGrp="1"/>
          </p:cNvSpPr>
          <p:nvPr>
            <p:ph type="title"/>
          </p:nvPr>
        </p:nvSpPr>
        <p:spPr/>
        <p:txBody>
          <a:bodyPr/>
          <a:lstStyle/>
          <a:p>
            <a:r>
              <a:rPr lang="sr-Latn-RS" dirty="0"/>
              <a:t>Četiri primera – četiri vrste dužnosti</a:t>
            </a:r>
          </a:p>
        </p:txBody>
      </p:sp>
      <p:sp>
        <p:nvSpPr>
          <p:cNvPr id="3" name="Čuvar mesta za sadržaj 2">
            <a:extLst>
              <a:ext uri="{FF2B5EF4-FFF2-40B4-BE49-F238E27FC236}">
                <a16:creationId xmlns:a16="http://schemas.microsoft.com/office/drawing/2014/main" id="{CE20A0E2-C94D-4B7F-ABBD-F86B045FFBAA}"/>
              </a:ext>
            </a:extLst>
          </p:cNvPr>
          <p:cNvSpPr>
            <a:spLocks noGrp="1"/>
          </p:cNvSpPr>
          <p:nvPr>
            <p:ph idx="1"/>
          </p:nvPr>
        </p:nvSpPr>
        <p:spPr/>
        <p:txBody>
          <a:bodyPr>
            <a:normAutofit fontScale="55000" lnSpcReduction="20000"/>
          </a:bodyPr>
          <a:lstStyle/>
          <a:p>
            <a:r>
              <a:rPr lang="sr-Latn-RS" dirty="0"/>
              <a:t>Za klasifikaciju dužnosti, Kant koristi za njegovu vreme uobičajenu dihotomiju </a:t>
            </a:r>
            <a:r>
              <a:rPr lang="sr-Latn-RS" i="1" dirty="0"/>
              <a:t>po savršenosti</a:t>
            </a:r>
            <a:r>
              <a:rPr lang="sr-Latn-RS" dirty="0"/>
              <a:t>: savršena (stroga, uža, nepopustljiva, „vrla“)/nesavršena (šira, zaslužna) dužnost. Druga dihotomna podela je </a:t>
            </a:r>
            <a:r>
              <a:rPr lang="sr-Latn-RS" i="1" dirty="0"/>
              <a:t>po usmerenosti</a:t>
            </a:r>
            <a:r>
              <a:rPr lang="sr-Latn-RS" dirty="0"/>
              <a:t>: prema sebi/prema drugom. Dakle: savršene – prema sebi (zabrana samoubistva) i drugima (zabrana laganja); nesavršene prema sebi ([ne]usavršavanje talenata) i prema drugima ([ne]priticanje u pomoć, šire: dobročinstvo).</a:t>
            </a:r>
          </a:p>
          <a:p>
            <a:r>
              <a:rPr lang="sr-Latn-RS" dirty="0"/>
              <a:t>U interpretacijama se ponekada savršene dužnosti identifikuju kao „negativne“ (zabrane), a nesavršene kao „pozitivne“. Nema posebnog osnova za ovakvo razdvajanje: svi Kantovi primeri dužnosti se </a:t>
            </a:r>
            <a:r>
              <a:rPr lang="sr-Latn-RS" i="1" dirty="0"/>
              <a:t>mogu</a:t>
            </a:r>
            <a:r>
              <a:rPr lang="sr-Latn-RS" dirty="0"/>
              <a:t> prikazati kao </a:t>
            </a:r>
            <a:r>
              <a:rPr lang="sr-Latn-RS" i="1" dirty="0"/>
              <a:t>negativni</a:t>
            </a:r>
            <a:r>
              <a:rPr lang="sr-Latn-RS" dirty="0"/>
              <a:t> (zabrane). Kod savršenih dužnosti jasno je </a:t>
            </a:r>
            <a:r>
              <a:rPr lang="sr-Latn-RS" i="1" dirty="0"/>
              <a:t>šta</a:t>
            </a:r>
            <a:r>
              <a:rPr lang="sr-Latn-RS" dirty="0"/>
              <a:t> </a:t>
            </a:r>
            <a:r>
              <a:rPr lang="sr-Latn-RS" i="1" dirty="0"/>
              <a:t>tačno</a:t>
            </a:r>
            <a:r>
              <a:rPr lang="sr-Latn-RS" dirty="0"/>
              <a:t> (ne) treba uraditi da bi se dužnost obavila – npr. ne treba izreći laž. Kod nesavršenih takođe postoji zabrana, ali se ona postavlja neodređenije: mogućnost poštovanja ovih dužnosti podrazumeva razne postupke. Dokle se može napredovati u ispunjenju nesavršenih dužnosti – nije moguće unapred propisati (npr. više talenata, više načina za usavršavanje, više prilika i sl., up. MS 6.392; MM  194). S druge strane, „negativnu“ dužnost nije moguće prevesti u pozitivnu: zabrana laganja („istinoljubivost“)  </a:t>
            </a:r>
            <a:r>
              <a:rPr lang="sr-Latn-RS" i="1" dirty="0"/>
              <a:t>nije</a:t>
            </a:r>
            <a:r>
              <a:rPr lang="sr-Latn-RS" dirty="0"/>
              <a:t> naredba da se uvek i svuda govori istina. Osim toga, Kant u MM kaže da nesavršene dužnosti jedna drugu mogu da „ograničavaju“, tj. specifikuju domen važenja (MS 6.390; MM 192). Ni nesavršene dužnosti </a:t>
            </a:r>
            <a:r>
              <a:rPr lang="sr-Latn-RS" i="1" dirty="0"/>
              <a:t>ne dopuštaju izuzetke</a:t>
            </a:r>
            <a:r>
              <a:rPr lang="sr-Latn-RS" dirty="0"/>
              <a:t>, samo se „specifikuju“ na osnovu drugih širokih dužnosti (npr. opšta [praktička] ljubav prema bližnjem roditeljskom ljubavlju). Imamo određenu slobodu </a:t>
            </a:r>
            <a:r>
              <a:rPr lang="sr-Latn-RS" i="1" dirty="0"/>
              <a:t>kada i kako </a:t>
            </a:r>
            <a:r>
              <a:rPr lang="sr-Latn-RS" dirty="0"/>
              <a:t>ćemo ispuniti ove dužnosti.</a:t>
            </a:r>
          </a:p>
          <a:p>
            <a:r>
              <a:rPr lang="sr-Latn-RS" dirty="0"/>
              <a:t>Ako se ne može neprotivrečno zamisliti – savršena, ako se može bez protivrečnosti zamisliti, ali se ne može </a:t>
            </a:r>
            <a:r>
              <a:rPr lang="sr-Latn-RS" i="1" dirty="0"/>
              <a:t>hteti</a:t>
            </a:r>
            <a:r>
              <a:rPr lang="sr-Latn-RS" dirty="0"/>
              <a:t> – nesavršena. (</a:t>
            </a:r>
            <a:r>
              <a:rPr lang="sr-Latn-RS" i="1" dirty="0"/>
              <a:t>Interpretacija</a:t>
            </a:r>
            <a:r>
              <a:rPr lang="sr-Latn-RS" dirty="0"/>
              <a:t>: logička/praktička univerzalizacija.) Kant: </a:t>
            </a:r>
            <a:r>
              <a:rPr lang="sr-Latn-RS" i="1" dirty="0"/>
              <a:t>zamislivost</a:t>
            </a:r>
            <a:r>
              <a:rPr lang="sr-Latn-RS" dirty="0"/>
              <a:t> i </a:t>
            </a:r>
            <a:r>
              <a:rPr lang="sr-Latn-RS" i="1" dirty="0"/>
              <a:t>mogućnost htenja</a:t>
            </a:r>
            <a:r>
              <a:rPr lang="sr-Latn-RS" dirty="0"/>
              <a:t>. Kant ih navodi kao razloge zašto nešto ne može biti opšti zakon, ali </a:t>
            </a:r>
            <a:r>
              <a:rPr lang="sr-Latn-RS" i="1" dirty="0"/>
              <a:t>u analizi</a:t>
            </a:r>
            <a:r>
              <a:rPr lang="sr-Latn-RS" dirty="0"/>
              <a:t>. Nema posebne naznake da su ove dve nemogućnosti zaista odvojene u apriornoj svesti o moralnom zakonu (KI) koja je „fakat uma“, niti da su razdvojene u odlučivanju. (Sigurno nisu „faze“ jer faznost podrazumeva vreme, a moral je </a:t>
            </a:r>
            <a:r>
              <a:rPr lang="sr-Latn-RS" i="1" dirty="0"/>
              <a:t>aprioran</a:t>
            </a:r>
            <a:r>
              <a:rPr lang="sr-Latn-RS" dirty="0"/>
              <a:t>.) Svest o nemogućnosti univerzalnog važenja nemoralne maksime svakako nije empirijsko-psihološka, jer tu nema čulnosti (pa nema ni „unutrašnjeg čula“, tj. introspekcije). I nezamislivost („kontradikcija u pojmu“) se odnosi na „nemogućnost htenja“ jer nije moguće hteti ono što je nezamislivo – nemogućnost htenja je osnov praktičke „zabrane“.</a:t>
            </a:r>
          </a:p>
          <a:p>
            <a:r>
              <a:rPr lang="sr-Latn-RS" dirty="0"/>
              <a:t>Kod nesavršenih dužnosti bitna je i konzistencija sa drugim maksimama: ne treba zaboraviti da održanje u životu i sreću Kant vidi i kao dužnost, ne samo ako sklonost.</a:t>
            </a:r>
          </a:p>
        </p:txBody>
      </p:sp>
    </p:spTree>
    <p:extLst>
      <p:ext uri="{BB962C8B-B14F-4D97-AF65-F5344CB8AC3E}">
        <p14:creationId xmlns:p14="http://schemas.microsoft.com/office/powerpoint/2010/main" val="3274952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179793A-A455-4B35-A0B0-EFCBC3402D43}"/>
              </a:ext>
            </a:extLst>
          </p:cNvPr>
          <p:cNvSpPr>
            <a:spLocks noGrp="1"/>
          </p:cNvSpPr>
          <p:nvPr>
            <p:ph type="title"/>
          </p:nvPr>
        </p:nvSpPr>
        <p:spPr/>
        <p:txBody>
          <a:bodyPr/>
          <a:lstStyle/>
          <a:p>
            <a:r>
              <a:rPr lang="sr-Latn-RS" dirty="0"/>
              <a:t>Humanitet kao svrha po sebi</a:t>
            </a:r>
          </a:p>
        </p:txBody>
      </p:sp>
      <p:sp>
        <p:nvSpPr>
          <p:cNvPr id="3" name="Čuvar mesta za sadržaj 2">
            <a:extLst>
              <a:ext uri="{FF2B5EF4-FFF2-40B4-BE49-F238E27FC236}">
                <a16:creationId xmlns:a16="http://schemas.microsoft.com/office/drawing/2014/main" id="{ECBF5A33-D2B8-4F3F-8B0C-9AA57242E079}"/>
              </a:ext>
            </a:extLst>
          </p:cNvPr>
          <p:cNvSpPr>
            <a:spLocks noGrp="1"/>
          </p:cNvSpPr>
          <p:nvPr>
            <p:ph idx="1"/>
          </p:nvPr>
        </p:nvSpPr>
        <p:spPr/>
        <p:txBody>
          <a:bodyPr>
            <a:noAutofit/>
          </a:bodyPr>
          <a:lstStyle/>
          <a:p>
            <a:r>
              <a:rPr lang="sr-Latn-RS" sz="1500" b="1" u="sng" dirty="0"/>
              <a:t>Postupaj tako da čoveštvo, kako u svojoj tako i u tuđoj ličnosti uvek istovremeno koristiš </a:t>
            </a:r>
            <a:r>
              <a:rPr lang="sr-Latn-RS" sz="1500" b="1" i="1" u="sng" dirty="0"/>
              <a:t>i </a:t>
            </a:r>
            <a:r>
              <a:rPr lang="sr-Latn-RS" sz="1500" b="1" u="sng" dirty="0"/>
              <a:t>kao cilj [svrhu], a nikada </a:t>
            </a:r>
            <a:r>
              <a:rPr lang="sr-Latn-RS" sz="1500" b="1" i="1" u="sng" dirty="0"/>
              <a:t>samo</a:t>
            </a:r>
            <a:r>
              <a:rPr lang="sr-Latn-RS" sz="1500" b="1" u="sng" dirty="0"/>
              <a:t> kao sredstvo. </a:t>
            </a:r>
            <a:r>
              <a:rPr lang="sr-Latn-RS" sz="1500" dirty="0"/>
              <a:t>(G 4.429; ZMM 74). Sve formule „predstavljaju“ isti zakon (v. G. 4.436–7; ZMM 85–86). Iako Kant preferira ovu formulaciju, formula opšteg zakona je zbog svoje očigledne formalnosti temeljna.</a:t>
            </a:r>
          </a:p>
          <a:p>
            <a:r>
              <a:rPr lang="sr-Latn-RS" sz="1500" dirty="0"/>
              <a:t>Reciprocitet: nije zabranjeno koristiti druge ukoliko se oni poštuju, tj. ukoliko se poštuju i njihovi ciljevi. Nema samožrtvovanja: moji interesi su jednako vredni. Samopoštovanje je isto što i poštovanje drugog. </a:t>
            </a:r>
          </a:p>
          <a:p>
            <a:r>
              <a:rPr lang="sr-Latn-RS" sz="1500" dirty="0"/>
              <a:t>I formula opšteg zakona i formula humaniteta pretpostavljaju da </a:t>
            </a:r>
            <a:r>
              <a:rPr lang="sr-Latn-RS" sz="1500" i="1" dirty="0"/>
              <a:t>sve osobe imaju istu vrednost</a:t>
            </a:r>
            <a:r>
              <a:rPr lang="sr-Latn-RS" sz="1500" dirty="0"/>
              <a:t> jer nema izuzetaka u korist pojedinca (</a:t>
            </a:r>
            <a:r>
              <a:rPr lang="sr-Latn-RS" sz="1500" i="1" dirty="0"/>
              <a:t>reciprocitet</a:t>
            </a:r>
            <a:r>
              <a:rPr lang="sr-Latn-RS" sz="1500" dirty="0"/>
              <a:t> je potpun). </a:t>
            </a:r>
          </a:p>
          <a:p>
            <a:r>
              <a:rPr lang="sr-Latn-RS" sz="1500" dirty="0"/>
              <a:t>Nije apsolutno zabranjeno „koristiti“ drugoga, zabranjeno je „iskoristiti ga“, tj. zloupotrebiti, „upotrebiti ga“ nasuprot njegove volje.</a:t>
            </a:r>
          </a:p>
          <a:p>
            <a:r>
              <a:rPr lang="sr-Latn-RS" sz="1500" dirty="0"/>
              <a:t>Šta je „čoveštvo“? </a:t>
            </a:r>
            <a:r>
              <a:rPr lang="sr-Latn-RS" sz="1500" i="1" dirty="0"/>
              <a:t>Ne može biti empirijski skup osobina </a:t>
            </a:r>
            <a:r>
              <a:rPr lang="sr-Latn-RS" sz="1500" dirty="0"/>
              <a:t>„čoveka“ jer je moralni zakon aprioran (čak se i ne odnosi samo na čoveka već na sva </a:t>
            </a:r>
            <a:r>
              <a:rPr lang="sr-Latn-RS" sz="1500" i="1" dirty="0"/>
              <a:t>umna bića</a:t>
            </a:r>
            <a:r>
              <a:rPr lang="sr-Latn-RS" sz="1500" dirty="0"/>
              <a:t>). „Čoveštvo“ je nosilac </a:t>
            </a:r>
            <a:r>
              <a:rPr lang="sr-Latn-RS" sz="1500" i="1" dirty="0"/>
              <a:t>umske volje</a:t>
            </a:r>
            <a:r>
              <a:rPr lang="sr-Latn-RS" sz="1500" dirty="0"/>
              <a:t>, čovek koji dela kao umno biće; ličnost</a:t>
            </a:r>
            <a:r>
              <a:rPr lang="sr-Latn-RS" sz="1500" i="1" dirty="0"/>
              <a:t>.</a:t>
            </a:r>
            <a:endParaRPr lang="sr-Latn-RS" sz="1500" dirty="0"/>
          </a:p>
          <a:p>
            <a:r>
              <a:rPr lang="sr-Latn-RS" sz="1500" dirty="0"/>
              <a:t>Kant upozorava: „umska priroda“ (čoveštvo, ličnost, „svrha po sebi“) „mora da se zamišlja samo negativno“; ona je „cilj (svrha) protiv koga nikada ne treba raditi“. Ona je „samostalna svrha“, a ne „cilj koji (tek treba) ostvariti“. (G 4.437; ZMM 87). Još jednom: svaki postupak ima „materiju“ – u ostvarenju tih svrha „čoveštvo“ je ograničavajući apriorni faktor. Međutim, ljudi </a:t>
            </a:r>
            <a:r>
              <a:rPr lang="sr-Latn-RS" sz="1500" i="1" dirty="0"/>
              <a:t>mogu</a:t>
            </a:r>
            <a:r>
              <a:rPr lang="sr-Latn-RS" sz="1500" dirty="0"/>
              <a:t> imati i instrumentalnu vrednost.</a:t>
            </a:r>
          </a:p>
          <a:p>
            <a:r>
              <a:rPr lang="sr-Latn-RS" sz="1500" dirty="0"/>
              <a:t>Kant dalje ponovo prolazi sva četiri primera dužnosti i pokazuje da nemoralne maksime podrazumevaju zloupotrebu sebe ili drugih, tj. nepoštovanje „svrhe po sebi“ (v. G 4.429–430; ZMM 74–76) .</a:t>
            </a:r>
          </a:p>
        </p:txBody>
      </p:sp>
    </p:spTree>
    <p:extLst>
      <p:ext uri="{BB962C8B-B14F-4D97-AF65-F5344CB8AC3E}">
        <p14:creationId xmlns:p14="http://schemas.microsoft.com/office/powerpoint/2010/main" val="440100277"/>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4948</Words>
  <Application>Microsoft Office PowerPoint</Application>
  <PresentationFormat>Široki ekran</PresentationFormat>
  <Paragraphs>85</Paragraphs>
  <Slides>11</Slides>
  <Notes>0</Notes>
  <HiddenSlides>0</HiddenSlides>
  <MMClips>0</MMClips>
  <ScaleCrop>false</ScaleCrop>
  <HeadingPairs>
    <vt:vector size="6" baseType="variant">
      <vt:variant>
        <vt:lpstr>Korišćeni fontovi</vt:lpstr>
      </vt:variant>
      <vt:variant>
        <vt:i4>3</vt:i4>
      </vt:variant>
      <vt:variant>
        <vt:lpstr>Tema</vt:lpstr>
      </vt:variant>
      <vt:variant>
        <vt:i4>1</vt:i4>
      </vt:variant>
      <vt:variant>
        <vt:lpstr>Naslovi slajdova</vt:lpstr>
      </vt:variant>
      <vt:variant>
        <vt:i4>11</vt:i4>
      </vt:variant>
    </vt:vector>
  </HeadingPairs>
  <TitlesOfParts>
    <vt:vector size="15" baseType="lpstr">
      <vt:lpstr>Arial</vt:lpstr>
      <vt:lpstr>Calibri</vt:lpstr>
      <vt:lpstr>Calibri Light</vt:lpstr>
      <vt:lpstr>Tema Office</vt:lpstr>
      <vt:lpstr>Kategorički imperativ: formule opšteg zakona i humaniteta</vt:lpstr>
      <vt:lpstr>Maksime koje se mogu naći u Kantovom opusu (primeri, obratiti pažnju na primere iz ZMM)</vt:lpstr>
      <vt:lpstr>Kategorički imperativ: nekoliko razjašnjenja</vt:lpstr>
      <vt:lpstr>Opšti i prirodni zakon</vt:lpstr>
      <vt:lpstr>Formula opšteg (prirodnog) zakona: razjašnjenje</vt:lpstr>
      <vt:lpstr>Kako funkcioniše KI? (paradigmatični primer lažnog obećanja)</vt:lpstr>
      <vt:lpstr>Kako funkcioniše KI 2 (ostali primeri dužnosti)</vt:lpstr>
      <vt:lpstr>Četiri primera – četiri vrste dužnosti</vt:lpstr>
      <vt:lpstr>Humanitet kao svrha po sebi</vt:lpstr>
      <vt:lpstr>Ličnosti i stvari</vt:lpstr>
      <vt:lpstr>Čovek na raskrsnici svetova?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Kategorički imperativ: formule opšteg zakona i humaniteta</dc:title>
  <dc:creator>Nenad Cekić</dc:creator>
  <cp:lastModifiedBy>Nenad Cekić</cp:lastModifiedBy>
  <cp:revision>7</cp:revision>
  <dcterms:created xsi:type="dcterms:W3CDTF">2020-05-23T20:48:38Z</dcterms:created>
  <dcterms:modified xsi:type="dcterms:W3CDTF">2020-05-23T23:26:36Z</dcterms:modified>
</cp:coreProperties>
</file>