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fonts/font3.fntdata" ContentType="application/x-fontdata"/>
  <Override PartName="/ppt/fonts/font4.fntdata" ContentType="application/x-fontdata"/>
  <Override PartName="/ppt/fonts/font5.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5143500"/>
  <p:notesSz cx="6858000" cy="9144000"/>
  <p:embeddedFontLst>
    <p:embeddedFont>
      <p:font typeface="Roboto Slab"/>
      <p:regular r:id="rId23"/>
    </p:embeddedFont>
    <p:embeddedFont>
      <p:font typeface="Roboto" panose="02000000000000000000"/>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extLst>
    <p:ext uri="{EFAFB233-063F-42B5-8137-9DF3F51BA10A}">
      <p15:sldGuideLst xmlns:p15="http://schemas.microsoft.com/office/powerpoint/2012/main">
        <p15:guide id="1" orient="horz" pos="1620" userDrawn="1">
          <p15:clr>
            <a:srgbClr val="747775"/>
          </p15:clr>
        </p15:guide>
        <p15:guide id="2" pos="2880" userDrawn="1">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showGuides="1">
      <p:cViewPr varScale="1">
        <p:scale>
          <a:sx n="100" d="100"/>
          <a:sy n="100" d="100"/>
        </p:scale>
        <p:origin x="0" y="0"/>
      </p:cViewPr>
      <p:guideLst>
        <p:guide orient="horz" pos="1620"/>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7" Type="http://schemas.openxmlformats.org/officeDocument/2006/relationships/font" Target="fonts/font5.fntdata"/><Relationship Id="rId26" Type="http://schemas.openxmlformats.org/officeDocument/2006/relationships/font" Target="fonts/font4.fntdata"/><Relationship Id="rId25" Type="http://schemas.openxmlformats.org/officeDocument/2006/relationships/font" Target="fonts/font3.fntdata"/><Relationship Id="rId24" Type="http://schemas.openxmlformats.org/officeDocument/2006/relationships/font" Target="fonts/font2.fntdata"/><Relationship Id="rId23" Type="http://schemas.openxmlformats.org/officeDocument/2006/relationships/font" Target="fonts/font1.fntdata"/><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59" name="Shape 59"/>
        <p:cNvGrpSpPr/>
        <p:nvPr/>
      </p:nvGrpSpPr>
      <p:grpSpPr>
        <a:xfrm>
          <a:off x="0" y="0"/>
          <a:ext cx="0" cy="0"/>
          <a:chOff x="0" y="0"/>
          <a:chExt cx="0" cy="0"/>
        </a:xfrm>
      </p:grpSpPr>
      <p:sp>
        <p:nvSpPr>
          <p:cNvPr id="60" name="Google Shape;60;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PhAnim="0" showMasterSp="0">
  <p:cSld>
    <p:spTree>
      <p:nvGrpSpPr>
        <p:cNvPr id="114" name="Shape 114"/>
        <p:cNvGrpSpPr/>
        <p:nvPr/>
      </p:nvGrpSpPr>
      <p:grpSpPr>
        <a:xfrm>
          <a:off x="0" y="0"/>
          <a:ext cx="0" cy="0"/>
          <a:chOff x="0" y="0"/>
          <a:chExt cx="0" cy="0"/>
        </a:xfrm>
      </p:grpSpPr>
      <p:sp>
        <p:nvSpPr>
          <p:cNvPr id="115" name="Google Shape;115;g3d1f9836417_1_37: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3d1f9836417_1_37: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1" name="Shape 121"/>
        <p:cNvGrpSpPr/>
        <p:nvPr/>
      </p:nvGrpSpPr>
      <p:grpSpPr>
        <a:xfrm>
          <a:off x="0" y="0"/>
          <a:ext cx="0" cy="0"/>
          <a:chOff x="0" y="0"/>
          <a:chExt cx="0" cy="0"/>
        </a:xfrm>
      </p:grpSpPr>
      <p:sp>
        <p:nvSpPr>
          <p:cNvPr id="122" name="Google Shape;122;g3d1f9836417_1_32: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3d1f9836417_1_32: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27" name="Shape 127"/>
        <p:cNvGrpSpPr/>
        <p:nvPr/>
      </p:nvGrpSpPr>
      <p:grpSpPr>
        <a:xfrm>
          <a:off x="0" y="0"/>
          <a:ext cx="0" cy="0"/>
          <a:chOff x="0" y="0"/>
          <a:chExt cx="0" cy="0"/>
        </a:xfrm>
      </p:grpSpPr>
      <p:sp>
        <p:nvSpPr>
          <p:cNvPr id="128" name="Google Shape;128;g3d1f9836417_1_4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d1f9836417_1_4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34" name="Shape 134"/>
        <p:cNvGrpSpPr/>
        <p:nvPr/>
      </p:nvGrpSpPr>
      <p:grpSpPr>
        <a:xfrm>
          <a:off x="0" y="0"/>
          <a:ext cx="0" cy="0"/>
          <a:chOff x="0" y="0"/>
          <a:chExt cx="0" cy="0"/>
        </a:xfrm>
      </p:grpSpPr>
      <p:sp>
        <p:nvSpPr>
          <p:cNvPr id="135" name="Google Shape;135;g3d1f9836417_1_4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3d1f9836417_1_4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0" name="Shape 140"/>
        <p:cNvGrpSpPr/>
        <p:nvPr/>
      </p:nvGrpSpPr>
      <p:grpSpPr>
        <a:xfrm>
          <a:off x="0" y="0"/>
          <a:ext cx="0" cy="0"/>
          <a:chOff x="0" y="0"/>
          <a:chExt cx="0" cy="0"/>
        </a:xfrm>
      </p:grpSpPr>
      <p:sp>
        <p:nvSpPr>
          <p:cNvPr id="141" name="Google Shape;141;g3d1f9836417_1_5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3d1f9836417_1_5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46" name="Shape 146"/>
        <p:cNvGrpSpPr/>
        <p:nvPr/>
      </p:nvGrpSpPr>
      <p:grpSpPr>
        <a:xfrm>
          <a:off x="0" y="0"/>
          <a:ext cx="0" cy="0"/>
          <a:chOff x="0" y="0"/>
          <a:chExt cx="0" cy="0"/>
        </a:xfrm>
      </p:grpSpPr>
      <p:sp>
        <p:nvSpPr>
          <p:cNvPr id="147" name="Google Shape;147;g3d1f9836417_1_5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3d1f9836417_1_5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PhAnim="0" showMasterSp="0">
  <p:cSld>
    <p:spTree>
      <p:nvGrpSpPr>
        <p:cNvPr id="152" name="Shape 152"/>
        <p:cNvGrpSpPr/>
        <p:nvPr/>
      </p:nvGrpSpPr>
      <p:grpSpPr>
        <a:xfrm>
          <a:off x="0" y="0"/>
          <a:ext cx="0" cy="0"/>
          <a:chOff x="0" y="0"/>
          <a:chExt cx="0" cy="0"/>
        </a:xfrm>
      </p:grpSpPr>
      <p:sp>
        <p:nvSpPr>
          <p:cNvPr id="153" name="Google Shape;153;g3d1f9836417_1_69: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3d1f9836417_1_69: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65" name="Shape 65"/>
        <p:cNvGrpSpPr/>
        <p:nvPr/>
      </p:nvGrpSpPr>
      <p:grpSpPr>
        <a:xfrm>
          <a:off x="0" y="0"/>
          <a:ext cx="0" cy="0"/>
          <a:chOff x="0" y="0"/>
          <a:chExt cx="0" cy="0"/>
        </a:xfrm>
      </p:grpSpPr>
      <p:sp>
        <p:nvSpPr>
          <p:cNvPr id="66" name="Google Shape;66;g3d1f9836417_0_15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3d1f9836417_0_15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71" name="Shape 71"/>
        <p:cNvGrpSpPr/>
        <p:nvPr/>
      </p:nvGrpSpPr>
      <p:grpSpPr>
        <a:xfrm>
          <a:off x="0" y="0"/>
          <a:ext cx="0" cy="0"/>
          <a:chOff x="0" y="0"/>
          <a:chExt cx="0" cy="0"/>
        </a:xfrm>
      </p:grpSpPr>
      <p:sp>
        <p:nvSpPr>
          <p:cNvPr id="72" name="Google Shape;72;g3d1f9836417_1_64: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3d1f9836417_1_64: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77" name="Shape 77"/>
        <p:cNvGrpSpPr/>
        <p:nvPr/>
      </p:nvGrpSpPr>
      <p:grpSpPr>
        <a:xfrm>
          <a:off x="0" y="0"/>
          <a:ext cx="0" cy="0"/>
          <a:chOff x="0" y="0"/>
          <a:chExt cx="0" cy="0"/>
        </a:xfrm>
      </p:grpSpPr>
      <p:sp>
        <p:nvSpPr>
          <p:cNvPr id="78" name="Google Shape;78;g3d1f9836417_1_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 name="Google Shape;79;g3d1f9836417_1_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83" name="Shape 83"/>
        <p:cNvGrpSpPr/>
        <p:nvPr/>
      </p:nvGrpSpPr>
      <p:grpSpPr>
        <a:xfrm>
          <a:off x="0" y="0"/>
          <a:ext cx="0" cy="0"/>
          <a:chOff x="0" y="0"/>
          <a:chExt cx="0" cy="0"/>
        </a:xfrm>
      </p:grpSpPr>
      <p:sp>
        <p:nvSpPr>
          <p:cNvPr id="84" name="Google Shape;84;g3d1f9836417_1_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3d1f9836417_1_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PhAnim="0" showMasterSp="0">
  <p:cSld>
    <p:spTree>
      <p:nvGrpSpPr>
        <p:cNvPr id="89" name="Shape 89"/>
        <p:cNvGrpSpPr/>
        <p:nvPr/>
      </p:nvGrpSpPr>
      <p:grpSpPr>
        <a:xfrm>
          <a:off x="0" y="0"/>
          <a:ext cx="0" cy="0"/>
          <a:chOff x="0" y="0"/>
          <a:chExt cx="0" cy="0"/>
        </a:xfrm>
      </p:grpSpPr>
      <p:sp>
        <p:nvSpPr>
          <p:cNvPr id="90" name="Google Shape;90;g3d1f9836417_1_1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3d1f9836417_1_1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PhAnim="0" showMasterSp="0">
  <p:cSld>
    <p:spTree>
      <p:nvGrpSpPr>
        <p:cNvPr id="95" name="Shape 95"/>
        <p:cNvGrpSpPr/>
        <p:nvPr/>
      </p:nvGrpSpPr>
      <p:grpSpPr>
        <a:xfrm>
          <a:off x="0" y="0"/>
          <a:ext cx="0" cy="0"/>
          <a:chOff x="0" y="0"/>
          <a:chExt cx="0" cy="0"/>
        </a:xfrm>
      </p:grpSpPr>
      <p:sp>
        <p:nvSpPr>
          <p:cNvPr id="96" name="Google Shape;96;g3d1f9836417_1_1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3d1f9836417_1_1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1" name="Shape 101"/>
        <p:cNvGrpSpPr/>
        <p:nvPr/>
      </p:nvGrpSpPr>
      <p:grpSpPr>
        <a:xfrm>
          <a:off x="0" y="0"/>
          <a:ext cx="0" cy="0"/>
          <a:chOff x="0" y="0"/>
          <a:chExt cx="0" cy="0"/>
        </a:xfrm>
      </p:grpSpPr>
      <p:sp>
        <p:nvSpPr>
          <p:cNvPr id="102" name="Google Shape;102;g3d1f9836417_1_2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3d1f9836417_1_2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PhAnim="0" showMasterSp="0">
  <p:cSld>
    <p:spTree>
      <p:nvGrpSpPr>
        <p:cNvPr id="108" name="Shape 108"/>
        <p:cNvGrpSpPr/>
        <p:nvPr/>
      </p:nvGrpSpPr>
      <p:grpSpPr>
        <a:xfrm>
          <a:off x="0" y="0"/>
          <a:ext cx="0" cy="0"/>
          <a:chOff x="0" y="0"/>
          <a:chExt cx="0" cy="0"/>
        </a:xfrm>
      </p:grpSpPr>
      <p:sp>
        <p:nvSpPr>
          <p:cNvPr id="109" name="Google Shape;109;g3d1f9836417_1_26: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0" name="Google Shape;110;g3d1f9836417_1_26: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9" name="Shape 9"/>
        <p:cNvGrpSpPr/>
        <p:nvPr/>
      </p:nvGrpSpPr>
      <p:grpSpPr>
        <a:xfrm>
          <a:off x="0" y="0"/>
          <a:ext cx="0" cy="0"/>
          <a:chOff x="0" y="0"/>
          <a:chExt cx="0" cy="0"/>
        </a:xfrm>
      </p:grpSpPr>
      <p:sp>
        <p:nvSpPr>
          <p:cNvPr id="10" name="Google Shape;10;p2"/>
          <p:cNvSpPr/>
          <p:nvPr/>
        </p:nvSpPr>
        <p:spPr>
          <a:xfrm>
            <a:off x="1524800" y="672606"/>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sp>
        <p:nvSpPr>
          <p:cNvPr id="11" name="Google Shape;11;p2"/>
          <p:cNvSpPr/>
          <p:nvPr/>
        </p:nvSpPr>
        <p:spPr>
          <a:xfrm rot="10800000">
            <a:off x="6537563" y="33429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accent5"/>
            </a:solidFill>
            <a:prstDash val="solid"/>
            <a:miter lim="8000"/>
            <a:headEnd type="none" w="sm" len="sm"/>
            <a:tailEnd type="none" w="sm" len="sm"/>
          </a:ln>
        </p:spPr>
      </p:sp>
      <p:cxnSp>
        <p:nvCxnSpPr>
          <p:cNvPr id="12" name="Google Shape;12;p2"/>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3" name="Google Shape;13;p2"/>
          <p:cNvSpPr txBox="1"/>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p:txBody>
      </p:sp>
      <p:sp>
        <p:nvSpPr>
          <p:cNvPr id="14" name="Google Shape;14;p2"/>
          <p:cNvSpPr txBox="1"/>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1pPr>
            <a:lvl2pPr lvl="1"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2pPr>
            <a:lvl3pPr lvl="2"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3pPr>
            <a:lvl4pPr lvl="3"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4pPr>
            <a:lvl5pPr lvl="4"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5pPr>
            <a:lvl6pPr lvl="5"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6pPr>
            <a:lvl7pPr lvl="6"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7pPr>
            <a:lvl8pPr lvl="7"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8pPr>
            <a:lvl9pPr lvl="8" algn="ctr">
              <a:lnSpc>
                <a:spcPct val="100000"/>
              </a:lnSpc>
              <a:spcBef>
                <a:spcPts val="0"/>
              </a:spcBef>
              <a:spcAft>
                <a:spcPts val="0"/>
              </a:spcAft>
              <a:buClr>
                <a:schemeClr val="accent5"/>
              </a:buClr>
              <a:buSzPts val="2400"/>
              <a:buFont typeface="Roboto Slab"/>
              <a:buNone/>
              <a:defRPr sz="2400">
                <a:solidFill>
                  <a:schemeClr val="accent5"/>
                </a:solidFill>
                <a:latin typeface="Roboto Slab"/>
                <a:ea typeface="Roboto Slab"/>
                <a:cs typeface="Roboto Slab"/>
                <a:sym typeface="Roboto Slab"/>
              </a:defRPr>
            </a:lvl9pPr>
          </a:lstStyle>
          <a:p/>
        </p:txBody>
      </p:sp>
      <p:sp>
        <p:nvSpPr>
          <p:cNvPr id="15" name="Google Shape;15;p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52" name="Shape 52"/>
        <p:cNvGrpSpPr/>
        <p:nvPr/>
      </p:nvGrpSpPr>
      <p:grpSpPr>
        <a:xfrm>
          <a:off x="0" y="0"/>
          <a:ext cx="0" cy="0"/>
          <a:chOff x="0" y="0"/>
          <a:chExt cx="0" cy="0"/>
        </a:xfrm>
      </p:grpSpPr>
      <p:sp>
        <p:nvSpPr>
          <p:cNvPr id="53" name="Google Shape;53;p11"/>
          <p:cNvSpPr/>
          <p:nvPr/>
        </p:nvSpPr>
        <p:spPr>
          <a:xfrm>
            <a:off x="150" y="5076825"/>
            <a:ext cx="9143700" cy="66600"/>
          </a:xfrm>
          <a:prstGeom prst="rec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54;p11"/>
          <p:cNvSpPr txBox="1"/>
          <p:nvPr>
            <p:ph type="title" hasCustomPrompt="1"/>
          </p:nvPr>
        </p:nvSpPr>
        <p:spPr>
          <a:xfrm>
            <a:off x="387900" y="1152450"/>
            <a:ext cx="83682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5"/>
              </a:buClr>
              <a:buSzPts val="13000"/>
              <a:buNone/>
              <a:defRPr sz="13000">
                <a:solidFill>
                  <a:schemeClr val="accent5"/>
                </a:solidFill>
              </a:defRPr>
            </a:lvl1pPr>
            <a:lvl2pPr lvl="1" algn="ctr">
              <a:spcBef>
                <a:spcPts val="0"/>
              </a:spcBef>
              <a:spcAft>
                <a:spcPts val="0"/>
              </a:spcAft>
              <a:buClr>
                <a:schemeClr val="accent5"/>
              </a:buClr>
              <a:buSzPts val="13000"/>
              <a:buNone/>
              <a:defRPr sz="13000">
                <a:solidFill>
                  <a:schemeClr val="accent5"/>
                </a:solidFill>
              </a:defRPr>
            </a:lvl2pPr>
            <a:lvl3pPr lvl="2" algn="ctr">
              <a:spcBef>
                <a:spcPts val="0"/>
              </a:spcBef>
              <a:spcAft>
                <a:spcPts val="0"/>
              </a:spcAft>
              <a:buClr>
                <a:schemeClr val="accent5"/>
              </a:buClr>
              <a:buSzPts val="13000"/>
              <a:buNone/>
              <a:defRPr sz="13000">
                <a:solidFill>
                  <a:schemeClr val="accent5"/>
                </a:solidFill>
              </a:defRPr>
            </a:lvl3pPr>
            <a:lvl4pPr lvl="3" algn="ctr">
              <a:spcBef>
                <a:spcPts val="0"/>
              </a:spcBef>
              <a:spcAft>
                <a:spcPts val="0"/>
              </a:spcAft>
              <a:buClr>
                <a:schemeClr val="accent5"/>
              </a:buClr>
              <a:buSzPts val="13000"/>
              <a:buNone/>
              <a:defRPr sz="13000">
                <a:solidFill>
                  <a:schemeClr val="accent5"/>
                </a:solidFill>
              </a:defRPr>
            </a:lvl4pPr>
            <a:lvl5pPr lvl="4" algn="ctr">
              <a:spcBef>
                <a:spcPts val="0"/>
              </a:spcBef>
              <a:spcAft>
                <a:spcPts val="0"/>
              </a:spcAft>
              <a:buClr>
                <a:schemeClr val="accent5"/>
              </a:buClr>
              <a:buSzPts val="13000"/>
              <a:buNone/>
              <a:defRPr sz="13000">
                <a:solidFill>
                  <a:schemeClr val="accent5"/>
                </a:solidFill>
              </a:defRPr>
            </a:lvl5pPr>
            <a:lvl6pPr lvl="5" algn="ctr">
              <a:spcBef>
                <a:spcPts val="0"/>
              </a:spcBef>
              <a:spcAft>
                <a:spcPts val="0"/>
              </a:spcAft>
              <a:buClr>
                <a:schemeClr val="accent5"/>
              </a:buClr>
              <a:buSzPts val="13000"/>
              <a:buNone/>
              <a:defRPr sz="13000">
                <a:solidFill>
                  <a:schemeClr val="accent5"/>
                </a:solidFill>
              </a:defRPr>
            </a:lvl6pPr>
            <a:lvl7pPr lvl="6" algn="ctr">
              <a:spcBef>
                <a:spcPts val="0"/>
              </a:spcBef>
              <a:spcAft>
                <a:spcPts val="0"/>
              </a:spcAft>
              <a:buClr>
                <a:schemeClr val="accent5"/>
              </a:buClr>
              <a:buSzPts val="13000"/>
              <a:buNone/>
              <a:defRPr sz="13000">
                <a:solidFill>
                  <a:schemeClr val="accent5"/>
                </a:solidFill>
              </a:defRPr>
            </a:lvl7pPr>
            <a:lvl8pPr lvl="7" algn="ctr">
              <a:spcBef>
                <a:spcPts val="0"/>
              </a:spcBef>
              <a:spcAft>
                <a:spcPts val="0"/>
              </a:spcAft>
              <a:buClr>
                <a:schemeClr val="accent5"/>
              </a:buClr>
              <a:buSzPts val="13000"/>
              <a:buNone/>
              <a:defRPr sz="13000">
                <a:solidFill>
                  <a:schemeClr val="accent5"/>
                </a:solidFill>
              </a:defRPr>
            </a:lvl8pPr>
            <a:lvl9pPr lvl="8" algn="ctr">
              <a:spcBef>
                <a:spcPts val="0"/>
              </a:spcBef>
              <a:spcAft>
                <a:spcPts val="0"/>
              </a:spcAft>
              <a:buClr>
                <a:schemeClr val="accent5"/>
              </a:buClr>
              <a:buSzPts val="13000"/>
              <a:buNone/>
              <a:defRPr sz="13000">
                <a:solidFill>
                  <a:schemeClr val="accent5"/>
                </a:solidFill>
              </a:defRPr>
            </a:lvl9pPr>
          </a:lstStyle>
          <a:p>
            <a:r>
              <a:t>xx%</a:t>
            </a:r>
          </a:p>
        </p:txBody>
      </p:sp>
      <p:sp>
        <p:nvSpPr>
          <p:cNvPr id="55" name="Google Shape;55;p11"/>
          <p:cNvSpPr txBox="1"/>
          <p:nvPr>
            <p:ph type="body" idx="1"/>
          </p:nvPr>
        </p:nvSpPr>
        <p:spPr>
          <a:xfrm>
            <a:off x="387900" y="2919450"/>
            <a:ext cx="83682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
        <p:nvSpPr>
          <p:cNvPr id="56" name="Google Shape;56;p11"/>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57" name="Shape 57"/>
        <p:cNvGrpSpPr/>
        <p:nvPr/>
      </p:nvGrpSpPr>
      <p:grpSpPr>
        <a:xfrm>
          <a:off x="0" y="0"/>
          <a:ext cx="0" cy="0"/>
          <a:chOff x="0" y="0"/>
          <a:chExt cx="0" cy="0"/>
        </a:xfrm>
      </p:grpSpPr>
      <p:sp>
        <p:nvSpPr>
          <p:cNvPr id="58" name="Google Shape;58;p12"/>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6" name="Shape 16"/>
        <p:cNvGrpSpPr/>
        <p:nvPr/>
      </p:nvGrpSpPr>
      <p:grpSpPr>
        <a:xfrm>
          <a:off x="0" y="0"/>
          <a:ext cx="0" cy="0"/>
          <a:chOff x="0" y="0"/>
          <a:chExt cx="0" cy="0"/>
        </a:xfrm>
      </p:grpSpPr>
      <p:cxnSp>
        <p:nvCxnSpPr>
          <p:cNvPr id="17" name="Google Shape;17;p3"/>
          <p:cNvCxnSpPr/>
          <p:nvPr/>
        </p:nvCxnSpPr>
        <p:spPr>
          <a:xfrm>
            <a:off x="4359602" y="2817464"/>
            <a:ext cx="424800" cy="0"/>
          </a:xfrm>
          <a:prstGeom prst="straightConnector1">
            <a:avLst/>
          </a:prstGeom>
          <a:noFill/>
          <a:ln w="38100" cap="flat" cmpd="sng">
            <a:solidFill>
              <a:schemeClr val="accent4"/>
            </a:solidFill>
            <a:prstDash val="solid"/>
            <a:round/>
            <a:headEnd type="none" w="sm" len="sm"/>
            <a:tailEnd type="none" w="sm" len="sm"/>
          </a:ln>
        </p:spPr>
      </p:cxnSp>
      <p:sp>
        <p:nvSpPr>
          <p:cNvPr id="18" name="Google Shape;18;p3"/>
          <p:cNvSpPr txBox="1"/>
          <p:nvPr>
            <p:ph type="title"/>
          </p:nvPr>
        </p:nvSpPr>
        <p:spPr>
          <a:xfrm>
            <a:off x="480750" y="1764950"/>
            <a:ext cx="8222100" cy="907500"/>
          </a:xfrm>
          <a:prstGeom prst="rect">
            <a:avLst/>
          </a:prstGeom>
        </p:spPr>
        <p:txBody>
          <a:bodyPr spcFirstLastPara="1" wrap="square" lIns="91425" tIns="91425" rIns="91425" bIns="91425" anchor="b" anchorCtr="0">
            <a:normAutofit/>
          </a:bodyPr>
          <a:lstStyle>
            <a:lvl1pPr lvl="0" algn="ctr">
              <a:spcBef>
                <a:spcPts val="0"/>
              </a:spcBef>
              <a:spcAft>
                <a:spcPts val="0"/>
              </a:spcAft>
              <a:buSzPts val="4800"/>
              <a:buNone/>
              <a:defRPr sz="4800"/>
            </a:lvl1pPr>
            <a:lvl2pPr lvl="1" algn="ctr">
              <a:spcBef>
                <a:spcPts val="0"/>
              </a:spcBef>
              <a:spcAft>
                <a:spcPts val="0"/>
              </a:spcAft>
              <a:buSzPts val="4800"/>
              <a:buNone/>
              <a:defRPr sz="4800"/>
            </a:lvl2pPr>
            <a:lvl3pPr lvl="2" algn="ctr">
              <a:spcBef>
                <a:spcPts val="0"/>
              </a:spcBef>
              <a:spcAft>
                <a:spcPts val="0"/>
              </a:spcAft>
              <a:buSzPts val="4800"/>
              <a:buNone/>
              <a:defRPr sz="4800"/>
            </a:lvl3pPr>
            <a:lvl4pPr lvl="3" algn="ctr">
              <a:spcBef>
                <a:spcPts val="0"/>
              </a:spcBef>
              <a:spcAft>
                <a:spcPts val="0"/>
              </a:spcAft>
              <a:buSzPts val="4800"/>
              <a:buNone/>
              <a:defRPr sz="4800"/>
            </a:lvl4pPr>
            <a:lvl5pPr lvl="4" algn="ctr">
              <a:spcBef>
                <a:spcPts val="0"/>
              </a:spcBef>
              <a:spcAft>
                <a:spcPts val="0"/>
              </a:spcAft>
              <a:buSzPts val="4800"/>
              <a:buNone/>
              <a:defRPr sz="4800"/>
            </a:lvl5pPr>
            <a:lvl6pPr lvl="5" algn="ctr">
              <a:spcBef>
                <a:spcPts val="0"/>
              </a:spcBef>
              <a:spcAft>
                <a:spcPts val="0"/>
              </a:spcAft>
              <a:buSzPts val="4800"/>
              <a:buNone/>
              <a:defRPr sz="4800"/>
            </a:lvl6pPr>
            <a:lvl7pPr lvl="6" algn="ctr">
              <a:spcBef>
                <a:spcPts val="0"/>
              </a:spcBef>
              <a:spcAft>
                <a:spcPts val="0"/>
              </a:spcAft>
              <a:buSzPts val="4800"/>
              <a:buNone/>
              <a:defRPr sz="4800"/>
            </a:lvl7pPr>
            <a:lvl8pPr lvl="7" algn="ctr">
              <a:spcBef>
                <a:spcPts val="0"/>
              </a:spcBef>
              <a:spcAft>
                <a:spcPts val="0"/>
              </a:spcAft>
              <a:buSzPts val="4800"/>
              <a:buNone/>
              <a:defRPr sz="4800"/>
            </a:lvl8pPr>
            <a:lvl9pPr lvl="8" algn="ctr">
              <a:spcBef>
                <a:spcPts val="0"/>
              </a:spcBef>
              <a:spcAft>
                <a:spcPts val="0"/>
              </a:spcAft>
              <a:buSzPts val="4800"/>
              <a:buNone/>
              <a:defRPr sz="4800"/>
            </a:lvl9pPr>
          </a:lstStyle>
          <a:p/>
        </p:txBody>
      </p:sp>
      <p:sp>
        <p:nvSpPr>
          <p:cNvPr id="19" name="Google Shape;19;p3"/>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20" name="Shape 20"/>
        <p:cNvGrpSpPr/>
        <p:nvPr/>
      </p:nvGrpSpPr>
      <p:grpSpPr>
        <a:xfrm>
          <a:off x="0" y="0"/>
          <a:ext cx="0" cy="0"/>
          <a:chOff x="0" y="0"/>
          <a:chExt cx="0" cy="0"/>
        </a:xfrm>
      </p:grpSpPr>
      <p:cxnSp>
        <p:nvCxnSpPr>
          <p:cNvPr id="21" name="Google Shape;21;p4"/>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2" name="Google Shape;22;p4"/>
          <p:cNvSpPr txBox="1"/>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3" name="Google Shape;23;p4"/>
          <p:cNvSpPr txBox="1"/>
          <p:nvPr>
            <p:ph type="body" idx="1"/>
          </p:nvPr>
        </p:nvSpPr>
        <p:spPr>
          <a:xfrm>
            <a:off x="387900" y="1489824"/>
            <a:ext cx="8368200" cy="30789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24" name="Google Shape;24;p4"/>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25" name="Shape 25"/>
        <p:cNvGrpSpPr/>
        <p:nvPr/>
      </p:nvGrpSpPr>
      <p:grpSpPr>
        <a:xfrm>
          <a:off x="0" y="0"/>
          <a:ext cx="0" cy="0"/>
          <a:chOff x="0" y="0"/>
          <a:chExt cx="0" cy="0"/>
        </a:xfrm>
      </p:grpSpPr>
      <p:cxnSp>
        <p:nvCxnSpPr>
          <p:cNvPr id="26" name="Google Shape;26;p5"/>
          <p:cNvCxnSpPr/>
          <p:nvPr/>
        </p:nvCxnSpPr>
        <p:spPr>
          <a:xfrm>
            <a:off x="492563" y="1260284"/>
            <a:ext cx="424800" cy="0"/>
          </a:xfrm>
          <a:prstGeom prst="straightConnector1">
            <a:avLst/>
          </a:prstGeom>
          <a:noFill/>
          <a:ln w="38100" cap="flat" cmpd="sng">
            <a:solidFill>
              <a:schemeClr val="accent4"/>
            </a:solidFill>
            <a:prstDash val="solid"/>
            <a:round/>
            <a:headEnd type="none" w="sm" len="sm"/>
            <a:tailEnd type="none" w="sm" len="sm"/>
          </a:ln>
        </p:spPr>
      </p:cxnSp>
      <p:sp>
        <p:nvSpPr>
          <p:cNvPr id="27" name="Google Shape;27;p5"/>
          <p:cNvSpPr txBox="1"/>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8" name="Google Shape;28;p5"/>
          <p:cNvSpPr txBox="1"/>
          <p:nvPr>
            <p:ph type="body" idx="1"/>
          </p:nvPr>
        </p:nvSpPr>
        <p:spPr>
          <a:xfrm>
            <a:off x="3879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29" name="Google Shape;29;p5"/>
          <p:cNvSpPr txBox="1"/>
          <p:nvPr>
            <p:ph type="body" idx="2"/>
          </p:nvPr>
        </p:nvSpPr>
        <p:spPr>
          <a:xfrm>
            <a:off x="4756200" y="1489825"/>
            <a:ext cx="3999900" cy="30789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0" name="Google Shape;30;p5"/>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31" name="Shape 31"/>
        <p:cNvGrpSpPr/>
        <p:nvPr/>
      </p:nvGrpSpPr>
      <p:grpSpPr>
        <a:xfrm>
          <a:off x="0" y="0"/>
          <a:ext cx="0" cy="0"/>
          <a:chOff x="0" y="0"/>
          <a:chExt cx="0" cy="0"/>
        </a:xfrm>
      </p:grpSpPr>
      <p:sp>
        <p:nvSpPr>
          <p:cNvPr id="32" name="Google Shape;32;p6"/>
          <p:cNvSpPr txBox="1"/>
          <p:nvPr>
            <p:ph type="title"/>
          </p:nvPr>
        </p:nvSpPr>
        <p:spPr>
          <a:xfrm>
            <a:off x="387900" y="458025"/>
            <a:ext cx="8368200" cy="6861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33" name="Google Shape;33;p6"/>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34" name="Shape 34"/>
        <p:cNvGrpSpPr/>
        <p:nvPr/>
      </p:nvGrpSpPr>
      <p:grpSpPr>
        <a:xfrm>
          <a:off x="0" y="0"/>
          <a:ext cx="0" cy="0"/>
          <a:chOff x="0" y="0"/>
          <a:chExt cx="0" cy="0"/>
        </a:xfrm>
      </p:grpSpPr>
      <p:cxnSp>
        <p:nvCxnSpPr>
          <p:cNvPr id="35" name="Google Shape;35;p7"/>
          <p:cNvCxnSpPr/>
          <p:nvPr/>
        </p:nvCxnSpPr>
        <p:spPr>
          <a:xfrm>
            <a:off x="489218" y="1412277"/>
            <a:ext cx="331500" cy="0"/>
          </a:xfrm>
          <a:prstGeom prst="straightConnector1">
            <a:avLst/>
          </a:prstGeom>
          <a:noFill/>
          <a:ln w="38100" cap="flat" cmpd="sng">
            <a:solidFill>
              <a:schemeClr val="accent4"/>
            </a:solidFill>
            <a:prstDash val="solid"/>
            <a:round/>
            <a:headEnd type="none" w="sm" len="sm"/>
            <a:tailEnd type="none" w="sm" len="sm"/>
          </a:ln>
        </p:spPr>
      </p:cxnSp>
      <p:sp>
        <p:nvSpPr>
          <p:cNvPr id="36" name="Google Shape;36;p7"/>
          <p:cNvSpPr txBox="1"/>
          <p:nvPr>
            <p:ph type="title"/>
          </p:nvPr>
        </p:nvSpPr>
        <p:spPr>
          <a:xfrm>
            <a:off x="3879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7" name="Google Shape;37;p7"/>
          <p:cNvSpPr txBox="1"/>
          <p:nvPr>
            <p:ph type="body" idx="1"/>
          </p:nvPr>
        </p:nvSpPr>
        <p:spPr>
          <a:xfrm>
            <a:off x="387900" y="1594025"/>
            <a:ext cx="2808000" cy="26811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38" name="Google Shape;38;p7"/>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39" name="Shape 39"/>
        <p:cNvGrpSpPr/>
        <p:nvPr/>
      </p:nvGrpSpPr>
      <p:grpSpPr>
        <a:xfrm>
          <a:off x="0" y="0"/>
          <a:ext cx="0" cy="0"/>
          <a:chOff x="0" y="0"/>
          <a:chExt cx="0" cy="0"/>
        </a:xfrm>
      </p:grpSpPr>
      <p:sp>
        <p:nvSpPr>
          <p:cNvPr id="40" name="Google Shape;40;p8"/>
          <p:cNvSpPr txBox="1"/>
          <p:nvPr>
            <p:ph type="title"/>
          </p:nvPr>
        </p:nvSpPr>
        <p:spPr>
          <a:xfrm>
            <a:off x="490250" y="526350"/>
            <a:ext cx="56187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1" name="Google Shape;41;p8"/>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42" name="Shape 42"/>
        <p:cNvGrpSpPr/>
        <p:nvPr/>
      </p:nvGrpSpPr>
      <p:grpSpPr>
        <a:xfrm>
          <a:off x="0" y="0"/>
          <a:ext cx="0" cy="0"/>
          <a:chOff x="0" y="0"/>
          <a:chExt cx="0" cy="0"/>
        </a:xfrm>
      </p:grpSpPr>
      <p:sp>
        <p:nvSpPr>
          <p:cNvPr id="43" name="Google Shape;43;p9"/>
          <p:cNvSpPr/>
          <p:nvPr/>
        </p:nvSpPr>
        <p:spPr>
          <a:xfrm>
            <a:off x="4572000" y="-7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cxnSp>
        <p:nvCxnSpPr>
          <p:cNvPr id="44" name="Google Shape;44;p9"/>
          <p:cNvCxnSpPr/>
          <p:nvPr/>
        </p:nvCxnSpPr>
        <p:spPr>
          <a:xfrm>
            <a:off x="5029675" y="4495503"/>
            <a:ext cx="540900" cy="0"/>
          </a:xfrm>
          <a:prstGeom prst="straightConnector1">
            <a:avLst/>
          </a:prstGeom>
          <a:noFill/>
          <a:ln w="38100" cap="flat" cmpd="sng">
            <a:solidFill>
              <a:schemeClr val="accent5"/>
            </a:solidFill>
            <a:prstDash val="solid"/>
            <a:round/>
            <a:headEnd type="none" w="sm" len="sm"/>
            <a:tailEnd type="none" w="sm" len="sm"/>
          </a:ln>
        </p:spPr>
      </p:cxnSp>
      <p:sp>
        <p:nvSpPr>
          <p:cNvPr id="45" name="Google Shape;45;p9"/>
          <p:cNvSpPr txBox="1"/>
          <p:nvPr>
            <p:ph type="title"/>
          </p:nvPr>
        </p:nvSpPr>
        <p:spPr>
          <a:xfrm>
            <a:off x="265500" y="1209075"/>
            <a:ext cx="4045200" cy="1506300"/>
          </a:xfrm>
          <a:prstGeom prst="rect">
            <a:avLst/>
          </a:prstGeom>
        </p:spPr>
        <p:txBody>
          <a:bodyPr spcFirstLastPara="1" wrap="square" lIns="91425" tIns="91425" rIns="91425" bIns="91425" anchor="b" anchorCtr="0">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6" name="Google Shape;46;p9"/>
          <p:cNvSpPr txBox="1"/>
          <p:nvPr>
            <p:ph type="subTitle" idx="1"/>
          </p:nvPr>
        </p:nvSpPr>
        <p:spPr>
          <a:xfrm>
            <a:off x="265500" y="2769001"/>
            <a:ext cx="4045200" cy="13455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Clr>
                <a:schemeClr val="accent5"/>
              </a:buClr>
              <a:buSzPts val="2100"/>
              <a:buNone/>
              <a:defRPr sz="2100">
                <a:solidFill>
                  <a:schemeClr val="accent5"/>
                </a:solidFill>
              </a:defRPr>
            </a:lvl1pPr>
            <a:lvl2pPr lvl="1" algn="ctr">
              <a:lnSpc>
                <a:spcPct val="100000"/>
              </a:lnSpc>
              <a:spcBef>
                <a:spcPts val="0"/>
              </a:spcBef>
              <a:spcAft>
                <a:spcPts val="0"/>
              </a:spcAft>
              <a:buClr>
                <a:schemeClr val="accent5"/>
              </a:buClr>
              <a:buSzPts val="2100"/>
              <a:buNone/>
              <a:defRPr sz="2100">
                <a:solidFill>
                  <a:schemeClr val="accent5"/>
                </a:solidFill>
              </a:defRPr>
            </a:lvl2pPr>
            <a:lvl3pPr lvl="2" algn="ctr">
              <a:lnSpc>
                <a:spcPct val="100000"/>
              </a:lnSpc>
              <a:spcBef>
                <a:spcPts val="0"/>
              </a:spcBef>
              <a:spcAft>
                <a:spcPts val="0"/>
              </a:spcAft>
              <a:buClr>
                <a:schemeClr val="accent5"/>
              </a:buClr>
              <a:buSzPts val="2100"/>
              <a:buNone/>
              <a:defRPr sz="2100">
                <a:solidFill>
                  <a:schemeClr val="accent5"/>
                </a:solidFill>
              </a:defRPr>
            </a:lvl3pPr>
            <a:lvl4pPr lvl="3" algn="ctr">
              <a:lnSpc>
                <a:spcPct val="100000"/>
              </a:lnSpc>
              <a:spcBef>
                <a:spcPts val="0"/>
              </a:spcBef>
              <a:spcAft>
                <a:spcPts val="0"/>
              </a:spcAft>
              <a:buClr>
                <a:schemeClr val="accent5"/>
              </a:buClr>
              <a:buSzPts val="2100"/>
              <a:buNone/>
              <a:defRPr sz="2100">
                <a:solidFill>
                  <a:schemeClr val="accent5"/>
                </a:solidFill>
              </a:defRPr>
            </a:lvl4pPr>
            <a:lvl5pPr lvl="4" algn="ctr">
              <a:lnSpc>
                <a:spcPct val="100000"/>
              </a:lnSpc>
              <a:spcBef>
                <a:spcPts val="0"/>
              </a:spcBef>
              <a:spcAft>
                <a:spcPts val="0"/>
              </a:spcAft>
              <a:buClr>
                <a:schemeClr val="accent5"/>
              </a:buClr>
              <a:buSzPts val="2100"/>
              <a:buNone/>
              <a:defRPr sz="2100">
                <a:solidFill>
                  <a:schemeClr val="accent5"/>
                </a:solidFill>
              </a:defRPr>
            </a:lvl5pPr>
            <a:lvl6pPr lvl="5" algn="ctr">
              <a:lnSpc>
                <a:spcPct val="100000"/>
              </a:lnSpc>
              <a:spcBef>
                <a:spcPts val="0"/>
              </a:spcBef>
              <a:spcAft>
                <a:spcPts val="0"/>
              </a:spcAft>
              <a:buClr>
                <a:schemeClr val="accent5"/>
              </a:buClr>
              <a:buSzPts val="2100"/>
              <a:buNone/>
              <a:defRPr sz="2100">
                <a:solidFill>
                  <a:schemeClr val="accent5"/>
                </a:solidFill>
              </a:defRPr>
            </a:lvl6pPr>
            <a:lvl7pPr lvl="6" algn="ctr">
              <a:lnSpc>
                <a:spcPct val="100000"/>
              </a:lnSpc>
              <a:spcBef>
                <a:spcPts val="0"/>
              </a:spcBef>
              <a:spcAft>
                <a:spcPts val="0"/>
              </a:spcAft>
              <a:buClr>
                <a:schemeClr val="accent5"/>
              </a:buClr>
              <a:buSzPts val="2100"/>
              <a:buNone/>
              <a:defRPr sz="2100">
                <a:solidFill>
                  <a:schemeClr val="accent5"/>
                </a:solidFill>
              </a:defRPr>
            </a:lvl7pPr>
            <a:lvl8pPr lvl="7" algn="ctr">
              <a:lnSpc>
                <a:spcPct val="100000"/>
              </a:lnSpc>
              <a:spcBef>
                <a:spcPts val="0"/>
              </a:spcBef>
              <a:spcAft>
                <a:spcPts val="0"/>
              </a:spcAft>
              <a:buClr>
                <a:schemeClr val="accent5"/>
              </a:buClr>
              <a:buSzPts val="2100"/>
              <a:buNone/>
              <a:defRPr sz="2100">
                <a:solidFill>
                  <a:schemeClr val="accent5"/>
                </a:solidFill>
              </a:defRPr>
            </a:lvl8pPr>
            <a:lvl9pPr lvl="8" algn="ctr">
              <a:lnSpc>
                <a:spcPct val="100000"/>
              </a:lnSpc>
              <a:spcBef>
                <a:spcPts val="0"/>
              </a:spcBef>
              <a:spcAft>
                <a:spcPts val="0"/>
              </a:spcAft>
              <a:buClr>
                <a:schemeClr val="accent5"/>
              </a:buClr>
              <a:buSzPts val="2100"/>
              <a:buNone/>
              <a:defRPr sz="2100">
                <a:solidFill>
                  <a:schemeClr val="accent5"/>
                </a:solidFill>
              </a:defRPr>
            </a:lvl9pPr>
          </a:lstStyle>
          <a:p/>
        </p:txBody>
      </p:sp>
      <p:sp>
        <p:nvSpPr>
          <p:cNvPr id="47" name="Google Shape;47;p9"/>
          <p:cNvSpPr txBox="1"/>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p:txBody>
      </p:sp>
      <p:sp>
        <p:nvSpPr>
          <p:cNvPr id="48" name="Google Shape;48;p9"/>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49" name="Shape 49"/>
        <p:cNvGrpSpPr/>
        <p:nvPr/>
      </p:nvGrpSpPr>
      <p:grpSpPr>
        <a:xfrm>
          <a:off x="0" y="0"/>
          <a:ext cx="0" cy="0"/>
          <a:chOff x="0" y="0"/>
          <a:chExt cx="0" cy="0"/>
        </a:xfrm>
      </p:grpSpPr>
      <p:sp>
        <p:nvSpPr>
          <p:cNvPr id="50" name="Google Shape;50;p10"/>
          <p:cNvSpPr txBox="1"/>
          <p:nvPr>
            <p:ph type="body" idx="1"/>
          </p:nvPr>
        </p:nvSpPr>
        <p:spPr>
          <a:xfrm>
            <a:off x="319500" y="4233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Font typeface="Roboto Slab"/>
              <a:buNone/>
              <a:defRPr>
                <a:latin typeface="Roboto Slab"/>
                <a:ea typeface="Roboto Slab"/>
                <a:cs typeface="Roboto Slab"/>
                <a:sym typeface="Roboto Slab"/>
              </a:defRPr>
            </a:lvl1pPr>
          </a:lstStyle>
          <a:p/>
        </p:txBody>
      </p:sp>
      <p:sp>
        <p:nvSpPr>
          <p:cNvPr id="51" name="Google Shape;51;p10"/>
          <p:cNvSpPr txBox="1"/>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US"/>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387900" y="458025"/>
            <a:ext cx="8368200" cy="6861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1pPr>
            <a:lvl2pPr lvl="1">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2pPr>
            <a:lvl3pPr lvl="2">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3pPr>
            <a:lvl4pPr lvl="3">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4pPr>
            <a:lvl5pPr lvl="4">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5pPr>
            <a:lvl6pPr lvl="5">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6pPr>
            <a:lvl7pPr lvl="6">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7pPr>
            <a:lvl8pPr lvl="7">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8pPr>
            <a:lvl9pPr lvl="8">
              <a:spcBef>
                <a:spcPts val="0"/>
              </a:spcBef>
              <a:spcAft>
                <a:spcPts val="0"/>
              </a:spcAft>
              <a:buClr>
                <a:schemeClr val="dk1"/>
              </a:buClr>
              <a:buSzPts val="3000"/>
              <a:buFont typeface="Roboto Slab"/>
              <a:buNone/>
              <a:defRPr sz="3000">
                <a:solidFill>
                  <a:schemeClr val="dk1"/>
                </a:solidFill>
                <a:latin typeface="Roboto Slab"/>
                <a:ea typeface="Roboto Slab"/>
                <a:cs typeface="Roboto Slab"/>
                <a:sym typeface="Roboto Slab"/>
              </a:defRPr>
            </a:lvl9pPr>
          </a:lstStyle>
          <a:p/>
        </p:txBody>
      </p:sp>
      <p:sp>
        <p:nvSpPr>
          <p:cNvPr id="7" name="Google Shape;7;p1"/>
          <p:cNvSpPr txBox="1"/>
          <p:nvPr>
            <p:ph type="body" idx="1"/>
          </p:nvPr>
        </p:nvSpPr>
        <p:spPr>
          <a:xfrm>
            <a:off x="387900" y="1489824"/>
            <a:ext cx="8368200" cy="30789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Roboto" panose="02000000000000000000"/>
              <a:buChar char="●"/>
              <a:defRPr sz="1800">
                <a:solidFill>
                  <a:schemeClr val="dk1"/>
                </a:solidFill>
                <a:latin typeface="Roboto" panose="02000000000000000000"/>
                <a:ea typeface="Roboto" panose="02000000000000000000"/>
                <a:cs typeface="Roboto" panose="02000000000000000000"/>
                <a:sym typeface="Roboto" panose="02000000000000000000"/>
              </a:defRPr>
            </a:lvl1pPr>
            <a:lvl2pPr marL="914400" lvl="1"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2pPr>
            <a:lvl3pPr marL="1371600" lvl="2"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3pPr>
            <a:lvl4pPr marL="1828800" lvl="3"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4pPr>
            <a:lvl5pPr marL="2286000" lvl="4"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5pPr>
            <a:lvl6pPr marL="2743200" lvl="5"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6pPr>
            <a:lvl7pPr marL="3200400" lvl="6"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7pPr>
            <a:lvl8pPr marL="3657600" lvl="7"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8pPr>
            <a:lvl9pPr marL="4114800" lvl="8" indent="-317500">
              <a:lnSpc>
                <a:spcPct val="115000"/>
              </a:lnSpc>
              <a:spcBef>
                <a:spcPts val="0"/>
              </a:spcBef>
              <a:spcAft>
                <a:spcPts val="0"/>
              </a:spcAft>
              <a:buClr>
                <a:schemeClr val="dk1"/>
              </a:buClr>
              <a:buSzPts val="1400"/>
              <a:buFont typeface="Roboto" panose="02000000000000000000"/>
              <a:buChar char="■"/>
              <a:defRPr>
                <a:solidFill>
                  <a:schemeClr val="dk1"/>
                </a:solidFill>
                <a:latin typeface="Roboto" panose="02000000000000000000"/>
                <a:ea typeface="Roboto" panose="02000000000000000000"/>
                <a:cs typeface="Roboto" panose="02000000000000000000"/>
                <a:sym typeface="Roboto" panose="02000000000000000000"/>
              </a:defRPr>
            </a:lvl9pPr>
          </a:lstStyle>
          <a:p/>
        </p:txBody>
      </p:sp>
      <p:sp>
        <p:nvSpPr>
          <p:cNvPr id="8" name="Google Shape;8;p1"/>
          <p:cNvSpPr txBox="1"/>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Roboto" panose="02000000000000000000"/>
                <a:ea typeface="Roboto" panose="02000000000000000000"/>
                <a:cs typeface="Roboto" panose="02000000000000000000"/>
                <a:sym typeface="Roboto" panose="02000000000000000000"/>
              </a:defRPr>
            </a:lvl1pPr>
            <a:lvl2pPr lvl="1" algn="r">
              <a:buNone/>
              <a:defRPr sz="1000">
                <a:solidFill>
                  <a:schemeClr val="dk1"/>
                </a:solidFill>
                <a:latin typeface="Roboto" panose="02000000000000000000"/>
                <a:ea typeface="Roboto" panose="02000000000000000000"/>
                <a:cs typeface="Roboto" panose="02000000000000000000"/>
                <a:sym typeface="Roboto" panose="02000000000000000000"/>
              </a:defRPr>
            </a:lvl2pPr>
            <a:lvl3pPr lvl="2" algn="r">
              <a:buNone/>
              <a:defRPr sz="1000">
                <a:solidFill>
                  <a:schemeClr val="dk1"/>
                </a:solidFill>
                <a:latin typeface="Roboto" panose="02000000000000000000"/>
                <a:ea typeface="Roboto" panose="02000000000000000000"/>
                <a:cs typeface="Roboto" panose="02000000000000000000"/>
                <a:sym typeface="Roboto" panose="02000000000000000000"/>
              </a:defRPr>
            </a:lvl3pPr>
            <a:lvl4pPr lvl="3" algn="r">
              <a:buNone/>
              <a:defRPr sz="1000">
                <a:solidFill>
                  <a:schemeClr val="dk1"/>
                </a:solidFill>
                <a:latin typeface="Roboto" panose="02000000000000000000"/>
                <a:ea typeface="Roboto" panose="02000000000000000000"/>
                <a:cs typeface="Roboto" panose="02000000000000000000"/>
                <a:sym typeface="Roboto" panose="02000000000000000000"/>
              </a:defRPr>
            </a:lvl4pPr>
            <a:lvl5pPr lvl="4" algn="r">
              <a:buNone/>
              <a:defRPr sz="1000">
                <a:solidFill>
                  <a:schemeClr val="dk1"/>
                </a:solidFill>
                <a:latin typeface="Roboto" panose="02000000000000000000"/>
                <a:ea typeface="Roboto" panose="02000000000000000000"/>
                <a:cs typeface="Roboto" panose="02000000000000000000"/>
                <a:sym typeface="Roboto" panose="02000000000000000000"/>
              </a:defRPr>
            </a:lvl5pPr>
            <a:lvl6pPr lvl="5" algn="r">
              <a:buNone/>
              <a:defRPr sz="1000">
                <a:solidFill>
                  <a:schemeClr val="dk1"/>
                </a:solidFill>
                <a:latin typeface="Roboto" panose="02000000000000000000"/>
                <a:ea typeface="Roboto" panose="02000000000000000000"/>
                <a:cs typeface="Roboto" panose="02000000000000000000"/>
                <a:sym typeface="Roboto" panose="02000000000000000000"/>
              </a:defRPr>
            </a:lvl6pPr>
            <a:lvl7pPr lvl="6" algn="r">
              <a:buNone/>
              <a:defRPr sz="1000">
                <a:solidFill>
                  <a:schemeClr val="dk1"/>
                </a:solidFill>
                <a:latin typeface="Roboto" panose="02000000000000000000"/>
                <a:ea typeface="Roboto" panose="02000000000000000000"/>
                <a:cs typeface="Roboto" panose="02000000000000000000"/>
                <a:sym typeface="Roboto" panose="02000000000000000000"/>
              </a:defRPr>
            </a:lvl7pPr>
            <a:lvl8pPr lvl="7" algn="r">
              <a:buNone/>
              <a:defRPr sz="1000">
                <a:solidFill>
                  <a:schemeClr val="dk1"/>
                </a:solidFill>
                <a:latin typeface="Roboto" panose="02000000000000000000"/>
                <a:ea typeface="Roboto" panose="02000000000000000000"/>
                <a:cs typeface="Roboto" panose="02000000000000000000"/>
                <a:sym typeface="Roboto" panose="02000000000000000000"/>
              </a:defRPr>
            </a:lvl8pPr>
            <a:lvl9pPr lvl="8" algn="r">
              <a:buNone/>
              <a:defRPr sz="1000">
                <a:solidFill>
                  <a:schemeClr val="dk1"/>
                </a:solidFill>
                <a:latin typeface="Roboto" panose="02000000000000000000"/>
                <a:ea typeface="Roboto" panose="02000000000000000000"/>
                <a:cs typeface="Roboto" panose="02000000000000000000"/>
                <a:sym typeface="Roboto" panose="02000000000000000000"/>
              </a:defRPr>
            </a:lvl9pPr>
          </a:lstStyle>
          <a:p>
            <a:pPr marL="0" lvl="0" indent="0" algn="r" rtl="0">
              <a:spcBef>
                <a:spcPts val="0"/>
              </a:spcBef>
              <a:spcAft>
                <a:spcPts val="0"/>
              </a:spcAft>
              <a:buNone/>
            </a:pPr>
            <a:fld id="{00000000-1234-1234-1234-123412341234}" type="slidenum">
              <a:rPr lang="en-US"/>
            </a:fld>
            <a:endParaRPr lang="en-US"/>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2.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62" name="Shape 62"/>
        <p:cNvGrpSpPr/>
        <p:nvPr/>
      </p:nvGrpSpPr>
      <p:grpSpPr>
        <a:xfrm>
          <a:off x="0" y="0"/>
          <a:ext cx="0" cy="0"/>
          <a:chOff x="0" y="0"/>
          <a:chExt cx="0" cy="0"/>
        </a:xfrm>
      </p:grpSpPr>
      <p:sp>
        <p:nvSpPr>
          <p:cNvPr id="63" name="Google Shape;63;p13"/>
          <p:cNvSpPr txBox="1"/>
          <p:nvPr>
            <p:ph type="ctrTitle"/>
          </p:nvPr>
        </p:nvSpPr>
        <p:spPr>
          <a:xfrm>
            <a:off x="1680302" y="1188925"/>
            <a:ext cx="5783400" cy="14574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Siromaštvo dece u Srbiji</a:t>
            </a:r>
            <a:endParaRPr lang="en-US"/>
          </a:p>
        </p:txBody>
      </p:sp>
      <p:sp>
        <p:nvSpPr>
          <p:cNvPr id="64" name="Google Shape;64;p13"/>
          <p:cNvSpPr txBox="1"/>
          <p:nvPr>
            <p:ph type="subTitle" idx="1"/>
          </p:nvPr>
        </p:nvSpPr>
        <p:spPr>
          <a:xfrm>
            <a:off x="1680302" y="3049450"/>
            <a:ext cx="5783400" cy="9090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US"/>
              <a:t>Metodologija,nalazi i primeri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17" name="Shape 117"/>
        <p:cNvGrpSpPr/>
        <p:nvPr/>
      </p:nvGrpSpPr>
      <p:grpSpPr>
        <a:xfrm>
          <a:off x="0" y="0"/>
          <a:ext cx="0" cy="0"/>
          <a:chOff x="0" y="0"/>
          <a:chExt cx="0" cy="0"/>
        </a:xfrm>
      </p:grpSpPr>
      <p:pic>
        <p:nvPicPr>
          <p:cNvPr id="118" name="Google Shape;118;p22" descr="Medical checkup concept. Medical equipment on pink background. Top view doctors table with stethoscope, medical clipboard, syringe, pills. Healthcare and medicine (обезбеђује Getty Images)"/>
          <p:cNvPicPr preferRelativeResize="0"/>
          <p:nvPr/>
        </p:nvPicPr>
        <p:blipFill>
          <a:blip r:embed="rId1"/>
          <a:stretch>
            <a:fillRect/>
          </a:stretch>
        </p:blipFill>
        <p:spPr>
          <a:xfrm>
            <a:off x="0" y="1583075"/>
            <a:ext cx="9144003" cy="3560426"/>
          </a:xfrm>
          <a:prstGeom prst="rect">
            <a:avLst/>
          </a:prstGeom>
          <a:noFill/>
          <a:ln>
            <a:noFill/>
          </a:ln>
        </p:spPr>
      </p:pic>
      <p:sp>
        <p:nvSpPr>
          <p:cNvPr id="119" name="Google Shape;119;p22"/>
          <p:cNvSpPr txBox="1"/>
          <p:nvPr>
            <p:ph type="ctrTitle"/>
          </p:nvPr>
        </p:nvSpPr>
        <p:spPr>
          <a:xfrm>
            <a:off x="1574600" y="674075"/>
            <a:ext cx="5783400" cy="9090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US"/>
              <a:t>Zdravstvena deprivacija</a:t>
            </a:r>
            <a:endParaRPr lang="en-US"/>
          </a:p>
        </p:txBody>
      </p:sp>
      <p:sp>
        <p:nvSpPr>
          <p:cNvPr id="120" name="Google Shape;120;p22"/>
          <p:cNvSpPr txBox="1"/>
          <p:nvPr>
            <p:ph type="subTitle" idx="1"/>
          </p:nvPr>
        </p:nvSpPr>
        <p:spPr>
          <a:xfrm>
            <a:off x="2017800" y="2371038"/>
            <a:ext cx="5108400" cy="1984500"/>
          </a:xfrm>
          <a:prstGeom prst="rect">
            <a:avLst/>
          </a:prstGeom>
          <a:solidFill>
            <a:schemeClr val="accent2"/>
          </a:solidFill>
        </p:spPr>
        <p:txBody>
          <a:bodyPr spcFirstLastPara="1" wrap="square" lIns="91425" tIns="91425" rIns="91425" bIns="91425" anchor="t" anchorCtr="0">
            <a:normAutofit fontScale="92500" lnSpcReduction="20000"/>
          </a:bodyPr>
          <a:lstStyle/>
          <a:p>
            <a:pPr marL="0" lvl="0" indent="0" algn="l" rtl="0">
              <a:lnSpc>
                <a:spcPct val="115000"/>
              </a:lnSpc>
              <a:spcBef>
                <a:spcPts val="0"/>
              </a:spcBef>
              <a:spcAft>
                <a:spcPts val="0"/>
              </a:spcAft>
              <a:buNone/>
            </a:pP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Šta kaže KONVENCIJA O PRAVIMA DETETA: Član 24. Svako dete ima pravo na uživanje najvišeg ostvarivog zdravstvenog standarda i na kapacitete za lečenje i zdravstvenu rehabilitaciju. Nijedno dete ne sme da bude lišeno prava na pristup uslugama zdravstvene zaštite.</a:t>
            </a:r>
            <a:endParaRPr sz="1600" b="1">
              <a:solidFill>
                <a:schemeClr val="lt1"/>
              </a:solidFill>
            </a:endParaRPr>
          </a:p>
          <a:p>
            <a:pPr marL="0" lvl="0" indent="0" algn="just" rtl="0">
              <a:lnSpc>
                <a:spcPct val="115000"/>
              </a:lnSpc>
              <a:spcBef>
                <a:spcPts val="0"/>
              </a:spcBef>
              <a:spcAft>
                <a:spcPts val="0"/>
              </a:spcAft>
              <a:buNone/>
            </a:pPr>
            <a:endParaRPr sz="1600" b="1">
              <a:solidFill>
                <a:schemeClr val="lt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24" name="Shape 124"/>
        <p:cNvGrpSpPr/>
        <p:nvPr/>
      </p:nvGrpSpPr>
      <p:grpSpPr>
        <a:xfrm>
          <a:off x="0" y="0"/>
          <a:ext cx="0" cy="0"/>
          <a:chOff x="0" y="0"/>
          <a:chExt cx="0" cy="0"/>
        </a:xfrm>
      </p:grpSpPr>
      <p:sp>
        <p:nvSpPr>
          <p:cNvPr id="125" name="Google Shape;125;p23"/>
          <p:cNvSpPr txBox="1"/>
          <p:nvPr>
            <p:ph type="ctrTitle"/>
          </p:nvPr>
        </p:nvSpPr>
        <p:spPr>
          <a:xfrm>
            <a:off x="1574600" y="674075"/>
            <a:ext cx="5783400" cy="9090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US"/>
              <a:t>Zdravstvena deprivacija</a:t>
            </a:r>
            <a:endParaRPr lang="en-US"/>
          </a:p>
        </p:txBody>
      </p:sp>
      <p:sp>
        <p:nvSpPr>
          <p:cNvPr id="126" name="Google Shape;126;p23"/>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Uzroci obrazovne deprivacije: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udaljenost od institucija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nerazvijena mreža institucija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cena lekova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odnos doktora prema deci</a:t>
            </a:r>
            <a:endParaRPr sz="1600" b="1">
              <a:solidFill>
                <a:schemeClr val="lt1"/>
              </a:solidFill>
            </a:endParaRPr>
          </a:p>
          <a:p>
            <a:pPr marL="0" lvl="0" indent="0" algn="just" rtl="0">
              <a:lnSpc>
                <a:spcPct val="115000"/>
              </a:lnSpc>
              <a:spcBef>
                <a:spcPts val="0"/>
              </a:spcBef>
              <a:spcAft>
                <a:spcPts val="0"/>
              </a:spcAft>
              <a:buNone/>
            </a:pPr>
            <a:r>
              <a:rPr lang="en-US" sz="1600" b="1">
                <a:solidFill>
                  <a:schemeClr val="lt1"/>
                </a:solidFill>
              </a:rPr>
              <a:t> Potencijalno rešenje: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umrežavanje zdravstvenih institucija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finansiska pomoć u lečenju</a:t>
            </a: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Zaključak: zdravstvena deprivacija izraženija na selu, marginalizovane etničke manjine su u gorem položaju, nepoštovanje deteta kao ljudskog bića itd.</a:t>
            </a:r>
            <a:endParaRPr sz="1600" b="1">
              <a:solidFill>
                <a:schemeClr val="l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30" name="Shape 130"/>
        <p:cNvGrpSpPr/>
        <p:nvPr/>
      </p:nvGrpSpPr>
      <p:grpSpPr>
        <a:xfrm>
          <a:off x="0" y="0"/>
          <a:ext cx="0" cy="0"/>
          <a:chOff x="0" y="0"/>
          <a:chExt cx="0" cy="0"/>
        </a:xfrm>
      </p:grpSpPr>
      <p:sp>
        <p:nvSpPr>
          <p:cNvPr id="131" name="Google Shape;131;p24"/>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Materijalna deprivacija</a:t>
            </a:r>
            <a:endParaRPr lang="en-US"/>
          </a:p>
        </p:txBody>
      </p:sp>
      <p:pic>
        <p:nvPicPr>
          <p:cNvPr id="132" name="Google Shape;132;p24" descr="Suburban home  Color  Also available in black-and-white, 044_1298    , A house in the ,burbs  , A dream home (обезбеђује Getty Images)"/>
          <p:cNvPicPr preferRelativeResize="0"/>
          <p:nvPr/>
        </p:nvPicPr>
        <p:blipFill>
          <a:blip r:embed="rId1"/>
          <a:stretch>
            <a:fillRect/>
          </a:stretch>
        </p:blipFill>
        <p:spPr>
          <a:xfrm>
            <a:off x="0" y="1519575"/>
            <a:ext cx="9144003" cy="3623926"/>
          </a:xfrm>
          <a:prstGeom prst="rect">
            <a:avLst/>
          </a:prstGeom>
          <a:noFill/>
          <a:ln>
            <a:noFill/>
          </a:ln>
        </p:spPr>
      </p:pic>
      <p:sp>
        <p:nvSpPr>
          <p:cNvPr id="133" name="Google Shape;133;p24"/>
          <p:cNvSpPr txBox="1"/>
          <p:nvPr>
            <p:ph type="subTitle" idx="1"/>
          </p:nvPr>
        </p:nvSpPr>
        <p:spPr>
          <a:xfrm>
            <a:off x="1574600" y="2280488"/>
            <a:ext cx="5783400" cy="2102100"/>
          </a:xfrm>
          <a:prstGeom prst="rect">
            <a:avLst/>
          </a:prstGeom>
          <a:solidFill>
            <a:schemeClr val="accent2"/>
          </a:solidFill>
        </p:spPr>
        <p:txBody>
          <a:bodyPr spcFirstLastPara="1" wrap="square" lIns="91425" tIns="91425" rIns="91425" bIns="91425" anchor="t" anchorCtr="0">
            <a:normAutofit fontScale="85000"/>
          </a:bodyPr>
          <a:lstStyle/>
          <a:p>
            <a:pPr marL="0" lvl="0" indent="0" algn="l" rtl="0">
              <a:lnSpc>
                <a:spcPct val="115000"/>
              </a:lnSpc>
              <a:spcBef>
                <a:spcPts val="0"/>
              </a:spcBef>
              <a:spcAft>
                <a:spcPts val="0"/>
              </a:spcAft>
              <a:buNone/>
            </a:pPr>
            <a:r>
              <a:rPr lang="en-US" sz="1600" b="1">
                <a:solidFill>
                  <a:schemeClr val="lt1"/>
                </a:solidFill>
              </a:rPr>
              <a:t>Šta kaže KONVENCIJA O PRAVIMA DETETA: Član 27. Svako dete ima pravo na životni standard koji odgovara njegovom fi zičkom, mentalnom, duhovnom, moralnom i socijalnom razvoju. Član 32. Pravo deteta da bude zaštićeno od ekonomskog iskorišćavanja i od obavljanja bilo kog posla koji bi mogao da bude opasan, koji bi ometao školovanje deteta ili bi bio štetan po zdravlje deteta ili za fi zički, mentalni, duhovni, moralni ili društveni razvoj deteta.</a:t>
            </a:r>
            <a:endParaRPr sz="1600" b="1">
              <a:solidFill>
                <a:schemeClr val="lt1"/>
              </a:solidFill>
            </a:endParaRPr>
          </a:p>
          <a:p>
            <a:pPr marL="0" lvl="0" indent="0" algn="l" rtl="0">
              <a:lnSpc>
                <a:spcPct val="115000"/>
              </a:lnSpc>
              <a:spcBef>
                <a:spcPts val="0"/>
              </a:spcBef>
              <a:spcAft>
                <a:spcPts val="0"/>
              </a:spcAft>
              <a:buNone/>
            </a:pPr>
            <a:endParaRPr sz="1600" b="1">
              <a:solidFill>
                <a:schemeClr val="lt1"/>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37" name="Shape 137"/>
        <p:cNvGrpSpPr/>
        <p:nvPr/>
      </p:nvGrpSpPr>
      <p:grpSpPr>
        <a:xfrm>
          <a:off x="0" y="0"/>
          <a:ext cx="0" cy="0"/>
          <a:chOff x="0" y="0"/>
          <a:chExt cx="0" cy="0"/>
        </a:xfrm>
      </p:grpSpPr>
      <p:sp>
        <p:nvSpPr>
          <p:cNvPr id="138" name="Google Shape;138;p25"/>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Materijalna deprivacija</a:t>
            </a:r>
            <a:endParaRPr lang="en-US"/>
          </a:p>
        </p:txBody>
      </p:sp>
      <p:sp>
        <p:nvSpPr>
          <p:cNvPr id="139" name="Google Shape;139;p25"/>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Uzroci obrazovne deprivacije: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loši stambeni uslovi</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loši finansijski uslovi roditelja</a:t>
            </a:r>
            <a:endParaRPr sz="1600" b="1">
              <a:solidFill>
                <a:schemeClr val="lt1"/>
              </a:solidFill>
            </a:endParaRPr>
          </a:p>
          <a:p>
            <a:pPr marL="0" lvl="0" indent="0" algn="just" rtl="0">
              <a:lnSpc>
                <a:spcPct val="115000"/>
              </a:lnSpc>
              <a:spcBef>
                <a:spcPts val="0"/>
              </a:spcBef>
              <a:spcAft>
                <a:spcPts val="0"/>
              </a:spcAft>
              <a:buNone/>
            </a:pPr>
            <a:r>
              <a:rPr lang="en-US" sz="1600" b="1">
                <a:solidFill>
                  <a:schemeClr val="lt1"/>
                </a:solidFill>
              </a:rPr>
              <a:t> Potencijalno rešenje: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subvencije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pomoć na tržištu rada</a:t>
            </a: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Izjava jednog od mališana:</a:t>
            </a:r>
            <a:endParaRPr sz="1600" b="1">
              <a:solidFill>
                <a:schemeClr val="lt1"/>
              </a:solidFill>
            </a:endParaRPr>
          </a:p>
          <a:p>
            <a:pPr marL="0" lvl="0" indent="0" algn="l" rtl="0">
              <a:lnSpc>
                <a:spcPct val="115000"/>
              </a:lnSpc>
              <a:spcBef>
                <a:spcPts val="0"/>
              </a:spcBef>
              <a:spcAft>
                <a:spcPts val="0"/>
              </a:spcAft>
              <a:buNone/>
            </a:pPr>
            <a:r>
              <a:rPr lang="en-US" sz="1600" i="1">
                <a:solidFill>
                  <a:schemeClr val="lt1"/>
                </a:solidFill>
              </a:rPr>
              <a:t>“Svi smo u istoj sobi, a ako nećemo, onda mi je hladno.” “Nemam gde da učim i da se igram, nemam gde da pozovem drugove.”</a:t>
            </a:r>
            <a:endParaRPr sz="1600" i="1">
              <a:solidFill>
                <a:schemeClr val="lt1"/>
              </a:solidFill>
            </a:endParaRPr>
          </a:p>
          <a:p>
            <a:pPr marL="0" lvl="0" indent="0" algn="l" rtl="0">
              <a:lnSpc>
                <a:spcPct val="115000"/>
              </a:lnSpc>
              <a:spcBef>
                <a:spcPts val="0"/>
              </a:spcBef>
              <a:spcAft>
                <a:spcPts val="0"/>
              </a:spcAft>
              <a:buNone/>
            </a:pPr>
            <a:endParaRPr sz="1600" b="1">
              <a:solidFill>
                <a:schemeClr val="lt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43" name="Shape 143"/>
        <p:cNvGrpSpPr/>
        <p:nvPr/>
      </p:nvGrpSpPr>
      <p:grpSpPr>
        <a:xfrm>
          <a:off x="0" y="0"/>
          <a:ext cx="0" cy="0"/>
          <a:chOff x="0" y="0"/>
          <a:chExt cx="0" cy="0"/>
        </a:xfrm>
      </p:grpSpPr>
      <p:sp>
        <p:nvSpPr>
          <p:cNvPr id="144" name="Google Shape;144;p26"/>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Geografska deprivacija</a:t>
            </a:r>
            <a:endParaRPr lang="en-US"/>
          </a:p>
        </p:txBody>
      </p:sp>
      <p:sp>
        <p:nvSpPr>
          <p:cNvPr id="145" name="Google Shape;145;p26"/>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457200" lvl="0" indent="-330200" algn="l" rtl="0">
              <a:lnSpc>
                <a:spcPct val="115000"/>
              </a:lnSpc>
              <a:spcBef>
                <a:spcPts val="0"/>
              </a:spcBef>
              <a:spcAft>
                <a:spcPts val="0"/>
              </a:spcAft>
              <a:buClr>
                <a:schemeClr val="lt1"/>
              </a:buClr>
              <a:buSzPts val="1600"/>
              <a:buChar char="●"/>
            </a:pPr>
            <a:r>
              <a:rPr lang="en-US" sz="1600" b="1">
                <a:solidFill>
                  <a:schemeClr val="lt1"/>
                </a:solidFill>
              </a:rPr>
              <a:t>Suština je da izolovanost mesta (bilo sela ili manjih gradova) primorava roditelje da rade u većim urbanim centrima. Zbog toga su često odsutni od kuće, pa deca provode veliki deo dana sama.</a:t>
            </a:r>
            <a:endParaRPr sz="1600" b="1">
              <a:solidFill>
                <a:schemeClr val="lt1"/>
              </a:solidFill>
            </a:endParaRPr>
          </a:p>
          <a:p>
            <a:pPr marL="457200" lvl="0" indent="-330200" algn="l" rtl="0">
              <a:lnSpc>
                <a:spcPct val="115000"/>
              </a:lnSpc>
              <a:spcBef>
                <a:spcPts val="0"/>
              </a:spcBef>
              <a:spcAft>
                <a:spcPts val="0"/>
              </a:spcAft>
              <a:buClr>
                <a:schemeClr val="lt1"/>
              </a:buClr>
              <a:buSzPts val="1600"/>
              <a:buChar char="●"/>
            </a:pPr>
            <a:r>
              <a:rPr lang="en-US" sz="1600" b="1">
                <a:solidFill>
                  <a:schemeClr val="lt1"/>
                </a:solidFill>
              </a:rPr>
              <a:t>Izjave poput „Brdo je i kada padne sneg, ništa ne prolazi“ i „Roditelji su odsutni i putuju na posao u grad“ dodatno oslikavaju svakodnevne prepreke i udaljenost od osnovnih resursa.</a:t>
            </a:r>
            <a:endParaRPr sz="1600" b="1">
              <a:solidFill>
                <a:schemeClr val="lt1"/>
              </a:solidFill>
            </a:endParaRPr>
          </a:p>
          <a:p>
            <a:pPr marL="457200" lvl="0" indent="-330200" algn="l" rtl="0">
              <a:lnSpc>
                <a:spcPct val="115000"/>
              </a:lnSpc>
              <a:spcBef>
                <a:spcPts val="0"/>
              </a:spcBef>
              <a:spcAft>
                <a:spcPts val="0"/>
              </a:spcAft>
              <a:buClr>
                <a:schemeClr val="lt1"/>
              </a:buClr>
              <a:buSzPts val="1600"/>
              <a:buChar char="●"/>
            </a:pPr>
            <a:r>
              <a:rPr lang="en-US" sz="1600" b="1">
                <a:solidFill>
                  <a:schemeClr val="lt1"/>
                </a:solidFill>
              </a:rPr>
              <a:t>Ovakve okolnosti imaju šire posledice: dolazi do starenja lokalnog stanovništva, jer mladi odlaze u potrazi za boljim prilikama, često i u inostranstvo. Istovremeno, veliki gradovi postaju prenatrpani zbog stalnog priliva ljudi.</a:t>
            </a:r>
            <a:endParaRPr sz="1600" b="1">
              <a:solidFill>
                <a:schemeClr val="lt1"/>
              </a:solidFill>
            </a:endParaRPr>
          </a:p>
          <a:p>
            <a:pPr marL="0" lvl="0" indent="0" algn="l" rtl="0">
              <a:lnSpc>
                <a:spcPct val="115000"/>
              </a:lnSpc>
              <a:spcBef>
                <a:spcPts val="0"/>
              </a:spcBef>
              <a:spcAft>
                <a:spcPts val="0"/>
              </a:spcAft>
              <a:buNone/>
            </a:pPr>
            <a:endParaRPr sz="1100" b="1">
              <a:solidFill>
                <a:srgbClr val="000000"/>
              </a:solidFill>
              <a:latin typeface="Arial" panose="020B0604020202020204"/>
              <a:ea typeface="Arial" panose="020B0604020202020204"/>
              <a:cs typeface="Arial" panose="020B0604020202020204"/>
              <a:sym typeface="Arial" panose="020B0604020202020204"/>
            </a:endParaRPr>
          </a:p>
          <a:p>
            <a:pPr marL="0" lvl="0" indent="0" algn="l" rtl="0">
              <a:lnSpc>
                <a:spcPct val="115000"/>
              </a:lnSpc>
              <a:spcBef>
                <a:spcPts val="0"/>
              </a:spcBef>
              <a:spcAft>
                <a:spcPts val="0"/>
              </a:spcAft>
              <a:buNone/>
            </a:pPr>
            <a:endParaRPr sz="1600" b="1">
              <a:solidFill>
                <a:schemeClr val="lt1"/>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49" name="Shape 149"/>
        <p:cNvGrpSpPr/>
        <p:nvPr/>
      </p:nvGrpSpPr>
      <p:grpSpPr>
        <a:xfrm>
          <a:off x="0" y="0"/>
          <a:ext cx="0" cy="0"/>
          <a:chOff x="0" y="0"/>
          <a:chExt cx="0" cy="0"/>
        </a:xfrm>
      </p:grpSpPr>
      <p:sp>
        <p:nvSpPr>
          <p:cNvPr id="150" name="Google Shape;150;p27"/>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Socijalna deprivacija</a:t>
            </a:r>
            <a:endParaRPr lang="en-US"/>
          </a:p>
        </p:txBody>
      </p:sp>
      <p:sp>
        <p:nvSpPr>
          <p:cNvPr id="151" name="Google Shape;151;p27"/>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en-US" sz="1600" b="1">
                <a:solidFill>
                  <a:schemeClr val="lt1"/>
                </a:solidFill>
              </a:rPr>
              <a:t>Uzrok:</a:t>
            </a:r>
            <a:endParaRPr sz="1600" b="1">
              <a:solidFill>
                <a:schemeClr val="lt1"/>
              </a:solidFill>
            </a:endParaRPr>
          </a:p>
          <a:p>
            <a:pPr marL="457200" lvl="0" indent="-330200" algn="l" rtl="0">
              <a:lnSpc>
                <a:spcPct val="115000"/>
              </a:lnSpc>
              <a:spcBef>
                <a:spcPts val="0"/>
              </a:spcBef>
              <a:spcAft>
                <a:spcPts val="0"/>
              </a:spcAft>
              <a:buClr>
                <a:schemeClr val="lt1"/>
              </a:buClr>
              <a:buSzPts val="1600"/>
              <a:buChar char="●"/>
            </a:pPr>
            <a:r>
              <a:rPr lang="en-US" sz="1600" b="1">
                <a:solidFill>
                  <a:schemeClr val="lt1"/>
                </a:solidFill>
              </a:rPr>
              <a:t>udaljenost koja je izražena u seoskim područijima</a:t>
            </a:r>
            <a:endParaRPr sz="1600" b="1">
              <a:solidFill>
                <a:schemeClr val="lt1"/>
              </a:solidFill>
            </a:endParaRPr>
          </a:p>
          <a:p>
            <a:pPr marL="457200" lvl="0" indent="-330200" algn="l" rtl="0">
              <a:lnSpc>
                <a:spcPct val="115000"/>
              </a:lnSpc>
              <a:spcBef>
                <a:spcPts val="0"/>
              </a:spcBef>
              <a:spcAft>
                <a:spcPts val="0"/>
              </a:spcAft>
              <a:buClr>
                <a:schemeClr val="lt1"/>
              </a:buClr>
              <a:buSzPts val="1600"/>
              <a:buChar char="●"/>
            </a:pPr>
            <a:r>
              <a:rPr lang="en-US" sz="1600" b="1">
                <a:solidFill>
                  <a:schemeClr val="lt1"/>
                </a:solidFill>
              </a:rPr>
              <a:t>ekonomske i socijalne razlike izražene u gradu</a:t>
            </a:r>
            <a:endParaRPr sz="1600" b="1">
              <a:solidFill>
                <a:schemeClr val="lt1"/>
              </a:solidFill>
            </a:endParaRPr>
          </a:p>
          <a:p>
            <a:pPr marL="0" lvl="0" indent="0" algn="l" rtl="0">
              <a:lnSpc>
                <a:spcPct val="115000"/>
              </a:lnSpc>
              <a:spcBef>
                <a:spcPts val="0"/>
              </a:spcBef>
              <a:spcAft>
                <a:spcPts val="0"/>
              </a:spcAft>
              <a:buNone/>
            </a:pP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Socijalna isključenost kod dece može biti objektivna, kada dete zaista nema pristup društvenim kontaktima i aktivnostima, i subjektivna, kada se oseća usamljeno i odbačeno, a njeni oblici se razlikuju u zavisnosti od uzrasta i društvene grupe.</a:t>
            </a:r>
            <a:endParaRPr sz="1600" b="1">
              <a:solidFill>
                <a:schemeClr val="lt1"/>
              </a:solidFill>
            </a:endParaRPr>
          </a:p>
          <a:p>
            <a:pPr marL="0" lvl="0" indent="0" algn="l" rtl="0">
              <a:lnSpc>
                <a:spcPct val="115000"/>
              </a:lnSpc>
              <a:spcBef>
                <a:spcPts val="0"/>
              </a:spcBef>
              <a:spcAft>
                <a:spcPts val="0"/>
              </a:spcAft>
              <a:buNone/>
            </a:pP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Posebno su pogođena romska deca, deca iz izbegličkih porodica i deca sa invaliditetom, koja se suočavaju sa diskriminacijom, odbacivanjem i uvredama,</a:t>
            </a:r>
            <a:endParaRPr sz="2100" b="1">
              <a:solidFill>
                <a:schemeClr val="lt1"/>
              </a:solidFill>
            </a:endParaRPr>
          </a:p>
          <a:p>
            <a:pPr marL="0" lvl="0" indent="0" algn="l" rtl="0">
              <a:lnSpc>
                <a:spcPct val="115000"/>
              </a:lnSpc>
              <a:spcBef>
                <a:spcPts val="0"/>
              </a:spcBef>
              <a:spcAft>
                <a:spcPts val="0"/>
              </a:spcAft>
              <a:buNone/>
            </a:pPr>
            <a:endParaRPr sz="1100" b="1">
              <a:solidFill>
                <a:srgbClr val="000000"/>
              </a:solidFill>
              <a:latin typeface="Arial" panose="020B0604020202020204"/>
              <a:ea typeface="Arial" panose="020B0604020202020204"/>
              <a:cs typeface="Arial" panose="020B0604020202020204"/>
              <a:sym typeface="Arial" panose="020B0604020202020204"/>
            </a:endParaRPr>
          </a:p>
          <a:p>
            <a:pPr marL="0" lvl="0" indent="0" algn="l" rtl="0">
              <a:lnSpc>
                <a:spcPct val="115000"/>
              </a:lnSpc>
              <a:spcBef>
                <a:spcPts val="0"/>
              </a:spcBef>
              <a:spcAft>
                <a:spcPts val="0"/>
              </a:spcAft>
              <a:buNone/>
            </a:pPr>
            <a:endParaRPr sz="1600" b="1">
              <a:solidFill>
                <a:schemeClr val="lt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55" name="Shape 155"/>
        <p:cNvGrpSpPr/>
        <p:nvPr/>
      </p:nvGrpSpPr>
      <p:grpSpPr>
        <a:xfrm>
          <a:off x="0" y="0"/>
          <a:ext cx="0" cy="0"/>
          <a:chOff x="0" y="0"/>
          <a:chExt cx="0" cy="0"/>
        </a:xfrm>
      </p:grpSpPr>
      <p:sp>
        <p:nvSpPr>
          <p:cNvPr id="156" name="Google Shape;156;p28"/>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Zaključak</a:t>
            </a:r>
            <a:endParaRPr lang="en-US"/>
          </a:p>
        </p:txBody>
      </p:sp>
      <p:sp>
        <p:nvSpPr>
          <p:cNvPr id="157" name="Google Shape;157;p28"/>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fontScale="85000" lnSpcReduction="20000"/>
          </a:bodyPr>
          <a:lstStyle/>
          <a:p>
            <a:pPr marL="0" lvl="0" indent="0" algn="just" rtl="0">
              <a:lnSpc>
                <a:spcPct val="115000"/>
              </a:lnSpc>
              <a:spcBef>
                <a:spcPts val="0"/>
              </a:spcBef>
              <a:spcAft>
                <a:spcPts val="0"/>
              </a:spcAft>
              <a:buNone/>
            </a:pPr>
            <a:r>
              <a:rPr lang="en-US" sz="1700" b="1">
                <a:solidFill>
                  <a:schemeClr val="lt1"/>
                </a:solidFill>
              </a:rPr>
              <a:t>Istraživanje je omogućilo deci da na autentičan način izraze sopstvena iskustva i svakodnevicu, ukazujući na nedostatak osnovnih stvari poput igračaka, vremena za igru, roditeljske prisutnosti, prijateljstava i prihvaćenosti među vršnjacima. Efikasno smanjenje siromaštva zahteva uključivanje svih relevantnih aktera: dece, roditelja, institucija i organizacija na lokalnom i širem nivou, kao i razvoj mehanizama koji će omogućiti aktivnije učešće zajednice. Participativni pristup u istraživanjima pokazao se kao veoma koristan jer doprinosi osnaživanju učesnika, povećava njihovu motivaciju i omogućava dublje razumevanje problema, iako zahteva više vremena i menja tradicionalnu ulogu stručnjaka. Zaključak jeste da se siromaštvo ne može smanjiti bez osnaživanja najsiromašnijih i bez uvođenja pristupa zasnovanog na ljudskim pravima i da predstavlja odgovornost svih nas.</a:t>
            </a:r>
            <a:endParaRPr sz="1700" b="1">
              <a:solidFill>
                <a:schemeClr val="lt1"/>
              </a:solidFill>
            </a:endParaRPr>
          </a:p>
          <a:p>
            <a:pPr marL="0" lvl="0" indent="0" algn="just" rtl="0">
              <a:lnSpc>
                <a:spcPct val="115000"/>
              </a:lnSpc>
              <a:spcBef>
                <a:spcPts val="0"/>
              </a:spcBef>
              <a:spcAft>
                <a:spcPts val="0"/>
              </a:spcAft>
              <a:buNone/>
            </a:pPr>
            <a:endParaRPr sz="1700" b="1">
              <a:solidFill>
                <a:schemeClr val="lt1"/>
              </a:solidFill>
            </a:endParaRPr>
          </a:p>
          <a:p>
            <a:pPr marL="0" lvl="0" indent="0" algn="ctr" rtl="0">
              <a:lnSpc>
                <a:spcPct val="115000"/>
              </a:lnSpc>
              <a:spcBef>
                <a:spcPts val="0"/>
              </a:spcBef>
              <a:spcAft>
                <a:spcPts val="0"/>
              </a:spcAft>
              <a:buNone/>
            </a:pPr>
            <a:r>
              <a:rPr lang="en-US" sz="1700" b="1">
                <a:solidFill>
                  <a:schemeClr val="lt1"/>
                </a:solidFill>
              </a:rPr>
              <a:t>Hvala na pažnji!</a:t>
            </a:r>
            <a:endParaRPr sz="1700" b="1">
              <a:solidFill>
                <a:schemeClr val="lt1"/>
              </a:solidFill>
            </a:endParaRPr>
          </a:p>
          <a:p>
            <a:pPr marL="0" lvl="0" indent="0" algn="just" rtl="0">
              <a:lnSpc>
                <a:spcPct val="115000"/>
              </a:lnSpc>
              <a:spcBef>
                <a:spcPts val="0"/>
              </a:spcBef>
              <a:spcAft>
                <a:spcPts val="0"/>
              </a:spcAft>
              <a:buNone/>
            </a:pPr>
            <a:endParaRPr sz="1200" b="1">
              <a:solidFill>
                <a:srgbClr val="000000"/>
              </a:solidFill>
              <a:latin typeface="Times New Roman" panose="02020603050405020304"/>
              <a:ea typeface="Times New Roman" panose="02020603050405020304"/>
              <a:cs typeface="Times New Roman" panose="02020603050405020304"/>
              <a:sym typeface="Times New Roman" panose="02020603050405020304"/>
            </a:endParaRPr>
          </a:p>
          <a:p>
            <a:pPr marL="0" lvl="0" indent="0" algn="l" rtl="0">
              <a:lnSpc>
                <a:spcPct val="115000"/>
              </a:lnSpc>
              <a:spcBef>
                <a:spcPts val="0"/>
              </a:spcBef>
              <a:spcAft>
                <a:spcPts val="0"/>
              </a:spcAft>
              <a:buNone/>
            </a:pPr>
            <a:endParaRPr sz="1100" b="1">
              <a:solidFill>
                <a:srgbClr val="000000"/>
              </a:solidFill>
              <a:latin typeface="Arial" panose="020B0604020202020204"/>
              <a:ea typeface="Arial" panose="020B0604020202020204"/>
              <a:cs typeface="Arial" panose="020B0604020202020204"/>
              <a:sym typeface="Arial" panose="020B0604020202020204"/>
            </a:endParaRPr>
          </a:p>
          <a:p>
            <a:pPr marL="0" lvl="0" indent="0" algn="l" rtl="0">
              <a:lnSpc>
                <a:spcPct val="115000"/>
              </a:lnSpc>
              <a:spcBef>
                <a:spcPts val="0"/>
              </a:spcBef>
              <a:spcAft>
                <a:spcPts val="0"/>
              </a:spcAft>
              <a:buNone/>
            </a:pPr>
            <a:endParaRPr sz="1600" b="1">
              <a:solidFill>
                <a:schemeClr val="lt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68" name="Shape 68"/>
        <p:cNvGrpSpPr/>
        <p:nvPr/>
      </p:nvGrpSpPr>
      <p:grpSpPr>
        <a:xfrm>
          <a:off x="0" y="0"/>
          <a:ext cx="0" cy="0"/>
          <a:chOff x="0" y="0"/>
          <a:chExt cx="0" cy="0"/>
        </a:xfrm>
      </p:grpSpPr>
      <p:sp>
        <p:nvSpPr>
          <p:cNvPr id="69" name="Google Shape;69;p14"/>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Uvod</a:t>
            </a:r>
            <a:endParaRPr lang="en-US"/>
          </a:p>
        </p:txBody>
      </p:sp>
      <p:sp>
        <p:nvSpPr>
          <p:cNvPr id="70" name="Google Shape;70;p14"/>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Krajem 2002. godine Vlada Republike Srbije pokrenula je izradu Strategije za smanjenje siromaštva, oslanjajući se na preporuke Svetske banke i rezultate Nacionalnog istraživanja životnog standarda, sprovedenog na uzorku od oko 7.000 domaćinstava. U izradi Strategije značajnu ulogu imali su predstavnici civilnog društva, koji su insistirali da se siromaštvo posmatra iz perspektive ljudskih prava, uz poseban fokus na najugroženije i marginalizovane grupe, poput Roma, osoba sa invaliditetom, mladih i samohranih roditelja. Strategija je usvojena 16. oktobra 2003. godine kao deo šireg razvojnog pravca Srbije ka evropskim integracijama. Njena primena započela je u januaru 2004. godine, za šta je odgovoran Kabinet predsednika Vlade, uz podršku civilnog društva, međunarodnih organizacija i drugih aktera, pri čemu je posebno naglašena uloga domaćih nevladinih organizacija i građana na lokalnom nivou u praćenju sprovođenja i raspodele sredstava.</a:t>
            </a:r>
            <a:endParaRPr sz="2000" b="1">
              <a:solidFill>
                <a:schemeClr val="l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74" name="Shape 74"/>
        <p:cNvGrpSpPr/>
        <p:nvPr/>
      </p:nvGrpSpPr>
      <p:grpSpPr>
        <a:xfrm>
          <a:off x="0" y="0"/>
          <a:ext cx="0" cy="0"/>
          <a:chOff x="0" y="0"/>
          <a:chExt cx="0" cy="0"/>
        </a:xfrm>
      </p:grpSpPr>
      <p:sp>
        <p:nvSpPr>
          <p:cNvPr id="75" name="Google Shape;75;p15"/>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Metodologija</a:t>
            </a:r>
            <a:endParaRPr lang="en-US"/>
          </a:p>
        </p:txBody>
      </p:sp>
      <p:sp>
        <p:nvSpPr>
          <p:cNvPr id="76" name="Google Shape;76;p15"/>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457200" lvl="0" indent="-330200" algn="just" rtl="0">
              <a:spcBef>
                <a:spcPts val="0"/>
              </a:spcBef>
              <a:spcAft>
                <a:spcPts val="0"/>
              </a:spcAft>
              <a:buClr>
                <a:schemeClr val="lt1"/>
              </a:buClr>
              <a:buSzPts val="1600"/>
              <a:buChar char="●"/>
            </a:pPr>
            <a:r>
              <a:rPr lang="en-US" sz="1600" b="1">
                <a:solidFill>
                  <a:schemeClr val="lt1"/>
                </a:solidFill>
              </a:rPr>
              <a:t>U nastojanju da dopuni podatke prikupljene Anketom o životnom standardu, UNICEF je u saradnji sa lokalnim institucijama realizovao kvalitativno istraživanje siromaštva dece.</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Metodologija se isticala po </a:t>
            </a:r>
            <a:r>
              <a:rPr lang="en-US" sz="1600" b="1">
                <a:solidFill>
                  <a:schemeClr val="lt1"/>
                </a:solidFill>
              </a:rPr>
              <a:t>participativnom pristupu</a:t>
            </a:r>
            <a:r>
              <a:rPr lang="en-US" sz="1600" b="1">
                <a:solidFill>
                  <a:schemeClr val="lt1"/>
                </a:solidFill>
              </a:rPr>
              <a:t>  koji dozvoljava uvid u iskustvo deteta sa siromaštvom.</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Primena upitnika i intervjua</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Četiri aspekta istraživanja:</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manifestacija siromaštva</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uzroci siromaštva</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kako se nositi sa siromaštvom</a:t>
            </a:r>
            <a:endParaRPr sz="1600" b="1">
              <a:solidFill>
                <a:schemeClr val="lt1"/>
              </a:solidFill>
            </a:endParaRPr>
          </a:p>
          <a:p>
            <a:pPr marL="457200" lvl="0" indent="-330200" algn="just" rtl="0">
              <a:spcBef>
                <a:spcPts val="0"/>
              </a:spcBef>
              <a:spcAft>
                <a:spcPts val="0"/>
              </a:spcAft>
              <a:buClr>
                <a:schemeClr val="lt1"/>
              </a:buClr>
              <a:buSzPts val="1600"/>
              <a:buChar char="-"/>
            </a:pPr>
            <a:r>
              <a:rPr lang="en-US" sz="1600" b="1">
                <a:solidFill>
                  <a:schemeClr val="lt1"/>
                </a:solidFill>
              </a:rPr>
              <a:t>potencijalno rešenje</a:t>
            </a:r>
            <a:endParaRPr sz="1600" b="1">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80" name="Shape 80"/>
        <p:cNvGrpSpPr/>
        <p:nvPr/>
      </p:nvGrpSpPr>
      <p:grpSpPr>
        <a:xfrm>
          <a:off x="0" y="0"/>
          <a:ext cx="0" cy="0"/>
          <a:chOff x="0" y="0"/>
          <a:chExt cx="0" cy="0"/>
        </a:xfrm>
      </p:grpSpPr>
      <p:sp>
        <p:nvSpPr>
          <p:cNvPr id="81" name="Google Shape;81;p16"/>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Fokus grupe</a:t>
            </a:r>
            <a:endParaRPr lang="en-US"/>
          </a:p>
        </p:txBody>
      </p:sp>
      <p:sp>
        <p:nvSpPr>
          <p:cNvPr id="82" name="Google Shape;82;p16"/>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Fokus grupe su sličnih socio-demogarfskih osobina i iskustva koje se odnosi na konkretnu temu. </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Realizovano je 75 fokus grupa dece i 24 fokus grupe odraslih. Istraživači su doživeli iznenađenje jer je odziv i volja za učestvovanjem dece i roditelja bila ogromna. </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Po popisu iz 2002. godine u predškolskom uzrastu ima 574.000 stanovnika ili svega 7,7% ukupne populacije, dok je učešće dece predškolskog uzrasta u domaćinstvima u istraživanju  13,4%. Uzrast dece između 8 i 15 godina je bio nazastupljeniji i predstavljali su 26.1% uzorka. </a:t>
            </a:r>
            <a:endParaRPr sz="2100" b="1">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86" name="Shape 86"/>
        <p:cNvGrpSpPr/>
        <p:nvPr/>
      </p:nvGrpSpPr>
      <p:grpSpPr>
        <a:xfrm>
          <a:off x="0" y="0"/>
          <a:ext cx="0" cy="0"/>
          <a:chOff x="0" y="0"/>
          <a:chExt cx="0" cy="0"/>
        </a:xfrm>
      </p:grpSpPr>
      <p:sp>
        <p:nvSpPr>
          <p:cNvPr id="87" name="Google Shape;87;p17"/>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Fokus grupe</a:t>
            </a:r>
            <a:endParaRPr lang="en-US"/>
          </a:p>
        </p:txBody>
      </p:sp>
      <p:sp>
        <p:nvSpPr>
          <p:cNvPr id="88" name="Google Shape;88;p17"/>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Dobijeni rezultati se ne mogu uopštavati usred primene kvalitativnih metoda i nereprezantativne grupe ali predstvaljaju inspiracuju za dalja istraživanja i skreću paznju na tešku poziciju u kojoj se nalaze ispitivane grupe. </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Koncept siromaštva je u sklopu fokus grupa bio jednoličan ali do izražaja dolaze različite varijante deprivacije poput obrazovne, kulturne, materijalne ,geogarfske i socijalne </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Deca sagledavaju siromaštvo u zavisnosti od uzrasta. Mlađa deca ga doživljavaju kao manjak knjiga i igračaka dok starija deca već razvijaju percepciju o manam tj. nedostacima u institucijama. </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Primetno je da su i dec i roditelji usmereni na sredstva koja su im uskraćena ali da nemaju razvijenu svest o pravima koja su im oduzeta</a:t>
            </a:r>
            <a:r>
              <a:rPr lang="en-US" sz="1600" b="1">
                <a:solidFill>
                  <a:srgbClr val="000000"/>
                </a:solidFill>
              </a:rPr>
              <a:t>. </a:t>
            </a:r>
            <a:endParaRPr sz="1600" b="1">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92" name="Shape 92"/>
        <p:cNvGrpSpPr/>
        <p:nvPr/>
      </p:nvGrpSpPr>
      <p:grpSpPr>
        <a:xfrm>
          <a:off x="0" y="0"/>
          <a:ext cx="0" cy="0"/>
          <a:chOff x="0" y="0"/>
          <a:chExt cx="0" cy="0"/>
        </a:xfrm>
      </p:grpSpPr>
      <p:sp>
        <p:nvSpPr>
          <p:cNvPr id="93" name="Google Shape;93;p18"/>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Obrazovna deprivacija</a:t>
            </a:r>
            <a:endParaRPr lang="en-US"/>
          </a:p>
        </p:txBody>
      </p:sp>
      <p:sp>
        <p:nvSpPr>
          <p:cNvPr id="94" name="Google Shape;94;p18"/>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Šta kaže KONVENCIJA O PRAVIMA DETETA: Član 28. Pravo na obrazovanje podrazumeva: Učiniti osnovno obrazovanje obaveznim i besplatnim za sve Podsticati razvoj različitih oblika srednjeg obrazovanja, uključujući opšte i stručno obrazovanje, koje bi bilo na raspolaganju i dostupno svakom detetu, i preduzimati pogodne mere kao što su uvođenje besplatnog obrazovanja i pružanje fi nansijske pomoći kada je to potrebno Omogućiti, svim odgovarajućim sredstvima, da više obrazovanje bude dostupno svima u skladu sa sposobnostima Omogućiti da obrazovne iIi stručne informacije i saveti budu dostupni svoj deci Preduzimati mere za obezbeđenje redovnog pohađanja škole i smanjenje stope napuštanja škole</a:t>
            </a:r>
            <a:endParaRPr sz="1600" b="1">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98" name="Shape 98"/>
        <p:cNvGrpSpPr/>
        <p:nvPr/>
      </p:nvGrpSpPr>
      <p:grpSpPr>
        <a:xfrm>
          <a:off x="0" y="0"/>
          <a:ext cx="0" cy="0"/>
          <a:chOff x="0" y="0"/>
          <a:chExt cx="0" cy="0"/>
        </a:xfrm>
      </p:grpSpPr>
      <p:sp>
        <p:nvSpPr>
          <p:cNvPr id="99" name="Google Shape;99;p19"/>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Obrazovna deprivacija</a:t>
            </a:r>
            <a:endParaRPr lang="en-US"/>
          </a:p>
        </p:txBody>
      </p:sp>
      <p:sp>
        <p:nvSpPr>
          <p:cNvPr id="100" name="Google Shape;100;p19"/>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Uzroci obrazovne deprivacije: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udaljenost od obrazovnih institucija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infrastrukutra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nemar odraslih</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manjak resursa za knjige i pribor</a:t>
            </a:r>
            <a:endParaRPr sz="1600" b="1">
              <a:solidFill>
                <a:schemeClr val="lt1"/>
              </a:solidFill>
            </a:endParaRPr>
          </a:p>
          <a:p>
            <a:pPr marL="0" lvl="0" indent="0" algn="just" rtl="0">
              <a:lnSpc>
                <a:spcPct val="115000"/>
              </a:lnSpc>
              <a:spcBef>
                <a:spcPts val="0"/>
              </a:spcBef>
              <a:spcAft>
                <a:spcPts val="0"/>
              </a:spcAft>
              <a:buNone/>
            </a:pPr>
            <a:r>
              <a:rPr lang="en-US" sz="1600" b="1">
                <a:solidFill>
                  <a:schemeClr val="lt1"/>
                </a:solidFill>
              </a:rPr>
              <a:t> Potencijalno rešenje: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školski prevoz</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unapređenje obrazovnih ustanova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poboljšanje stambenih prilika</a:t>
            </a:r>
            <a:endParaRPr sz="1600" b="1">
              <a:solidFill>
                <a:schemeClr val="lt1"/>
              </a:solidFill>
            </a:endParaRPr>
          </a:p>
          <a:p>
            <a:pPr marL="0" lvl="0" indent="0" algn="just" rtl="0">
              <a:lnSpc>
                <a:spcPct val="115000"/>
              </a:lnSpc>
              <a:spcBef>
                <a:spcPts val="0"/>
              </a:spcBef>
              <a:spcAft>
                <a:spcPts val="0"/>
              </a:spcAft>
              <a:buNone/>
            </a:pPr>
            <a:r>
              <a:rPr lang="en-US" sz="1600" b="1">
                <a:solidFill>
                  <a:schemeClr val="lt1"/>
                </a:solidFill>
              </a:rPr>
              <a:t>Negativan uticaj obrazovne deprivacije je oduzimanje prava deci na obrazovanje i socijalizaciju sa vršnjacima kao i kreiranje potrebe za emigracijom. </a:t>
            </a:r>
            <a:endParaRPr sz="1600" b="1">
              <a:solidFill>
                <a:schemeClr val="lt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04" name="Shape 104"/>
        <p:cNvGrpSpPr/>
        <p:nvPr/>
      </p:nvGrpSpPr>
      <p:grpSpPr>
        <a:xfrm>
          <a:off x="0" y="0"/>
          <a:ext cx="0" cy="0"/>
          <a:chOff x="0" y="0"/>
          <a:chExt cx="0" cy="0"/>
        </a:xfrm>
      </p:grpSpPr>
      <p:pic>
        <p:nvPicPr>
          <p:cNvPr id="105" name="Google Shape;105;p20" descr="Background with different wooden and plastic kids toys with copy space (обезбеђује Getty Images)"/>
          <p:cNvPicPr preferRelativeResize="0"/>
          <p:nvPr/>
        </p:nvPicPr>
        <p:blipFill>
          <a:blip r:embed="rId1"/>
          <a:stretch>
            <a:fillRect/>
          </a:stretch>
        </p:blipFill>
        <p:spPr>
          <a:xfrm>
            <a:off x="0" y="1496075"/>
            <a:ext cx="9144003" cy="3647426"/>
          </a:xfrm>
          <a:prstGeom prst="rect">
            <a:avLst/>
          </a:prstGeom>
          <a:noFill/>
          <a:ln>
            <a:noFill/>
          </a:ln>
        </p:spPr>
      </p:pic>
      <p:sp>
        <p:nvSpPr>
          <p:cNvPr id="106" name="Google Shape;106;p20"/>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Kulturna deprivacija</a:t>
            </a:r>
            <a:endParaRPr lang="en-US"/>
          </a:p>
        </p:txBody>
      </p:sp>
      <p:sp>
        <p:nvSpPr>
          <p:cNvPr id="107" name="Google Shape;107;p20"/>
          <p:cNvSpPr txBox="1"/>
          <p:nvPr>
            <p:ph type="subTitle" idx="1"/>
          </p:nvPr>
        </p:nvSpPr>
        <p:spPr>
          <a:xfrm>
            <a:off x="1166525" y="2562288"/>
            <a:ext cx="6717000" cy="1515000"/>
          </a:xfrm>
          <a:prstGeom prst="rect">
            <a:avLst/>
          </a:prstGeom>
          <a:solidFill>
            <a:schemeClr val="accent2"/>
          </a:solidFill>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en-US" sz="1600" b="1">
                <a:solidFill>
                  <a:schemeClr val="lt1"/>
                </a:solidFill>
              </a:rPr>
              <a:t>Šta kaže KONVENCIJA O PRAVIMA DETETA: Član 31. Pravo deteta na odmor i slobodno vreme, na učešće u igri i rekreativnim aktivnostima koje odgovaraju uzrastu deteta i na slobodno učešće u kulturnom životu i umetnosti.</a:t>
            </a:r>
            <a:endParaRPr sz="1600" b="1">
              <a:solidFill>
                <a:schemeClr val="l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11" name="Shape 111"/>
        <p:cNvGrpSpPr/>
        <p:nvPr/>
      </p:nvGrpSpPr>
      <p:grpSpPr>
        <a:xfrm>
          <a:off x="0" y="0"/>
          <a:ext cx="0" cy="0"/>
          <a:chOff x="0" y="0"/>
          <a:chExt cx="0" cy="0"/>
        </a:xfrm>
      </p:grpSpPr>
      <p:sp>
        <p:nvSpPr>
          <p:cNvPr id="112" name="Google Shape;112;p21"/>
          <p:cNvSpPr txBox="1"/>
          <p:nvPr>
            <p:ph type="ctrTitle"/>
          </p:nvPr>
        </p:nvSpPr>
        <p:spPr>
          <a:xfrm>
            <a:off x="1574600" y="674075"/>
            <a:ext cx="5783400" cy="9090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US"/>
              <a:t>Kulturna deprivacija</a:t>
            </a:r>
            <a:endParaRPr lang="en-US"/>
          </a:p>
        </p:txBody>
      </p:sp>
      <p:sp>
        <p:nvSpPr>
          <p:cNvPr id="113" name="Google Shape;113;p21"/>
          <p:cNvSpPr txBox="1"/>
          <p:nvPr>
            <p:ph type="subTitle" idx="1"/>
          </p:nvPr>
        </p:nvSpPr>
        <p:spPr>
          <a:xfrm>
            <a:off x="0" y="1719200"/>
            <a:ext cx="9144000" cy="3424200"/>
          </a:xfrm>
          <a:prstGeom prst="rect">
            <a:avLst/>
          </a:prstGeom>
          <a:solidFill>
            <a:schemeClr val="accent2"/>
          </a:solidFill>
        </p:spPr>
        <p:txBody>
          <a:bodyPr spcFirstLastPara="1" wrap="square" lIns="91425" tIns="91425" rIns="91425" bIns="91425" anchor="t" anchorCtr="0">
            <a:normAutofit/>
          </a:bodyPr>
          <a:lstStyle/>
          <a:p>
            <a:pPr marL="0" lvl="0" indent="0" algn="just" rtl="0">
              <a:lnSpc>
                <a:spcPct val="115000"/>
              </a:lnSpc>
              <a:spcBef>
                <a:spcPts val="0"/>
              </a:spcBef>
              <a:spcAft>
                <a:spcPts val="0"/>
              </a:spcAft>
              <a:buNone/>
            </a:pPr>
            <a:r>
              <a:rPr lang="en-US" sz="1600" b="1">
                <a:solidFill>
                  <a:schemeClr val="lt1"/>
                </a:solidFill>
              </a:rPr>
              <a:t>Uzroci obrazovne deprivacije: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manjak kulturnog sadržaja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icena kulturnog sadržaja</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zastarelost kulturnog sadržaja</a:t>
            </a:r>
            <a:endParaRPr sz="1600" b="1">
              <a:solidFill>
                <a:schemeClr val="lt1"/>
              </a:solidFill>
            </a:endParaRPr>
          </a:p>
          <a:p>
            <a:pPr marL="0" lvl="0" indent="0" algn="just" rtl="0">
              <a:lnSpc>
                <a:spcPct val="115000"/>
              </a:lnSpc>
              <a:spcBef>
                <a:spcPts val="0"/>
              </a:spcBef>
              <a:spcAft>
                <a:spcPts val="0"/>
              </a:spcAft>
              <a:buNone/>
            </a:pPr>
            <a:r>
              <a:rPr lang="en-US" sz="1600" b="1">
                <a:solidFill>
                  <a:schemeClr val="lt1"/>
                </a:solidFill>
              </a:rPr>
              <a:t> Potencijalno rešenje:</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novi jeftiniji sadržaj</a:t>
            </a:r>
            <a:endParaRPr sz="1600" b="1">
              <a:solidFill>
                <a:schemeClr val="lt1"/>
              </a:solidFill>
            </a:endParaRPr>
          </a:p>
          <a:p>
            <a:pPr marL="457200" lvl="0" indent="-330200" algn="just" rtl="0">
              <a:lnSpc>
                <a:spcPct val="115000"/>
              </a:lnSpc>
              <a:spcBef>
                <a:spcPts val="0"/>
              </a:spcBef>
              <a:spcAft>
                <a:spcPts val="0"/>
              </a:spcAft>
              <a:buClr>
                <a:schemeClr val="lt1"/>
              </a:buClr>
              <a:buSzPts val="1600"/>
              <a:buChar char="●"/>
            </a:pPr>
            <a:r>
              <a:rPr lang="en-US" sz="1600" b="1">
                <a:solidFill>
                  <a:schemeClr val="lt1"/>
                </a:solidFill>
              </a:rPr>
              <a:t>usmeravanje sadržaja na interesovanje i potrebe dece</a:t>
            </a:r>
            <a:endParaRPr sz="1600" b="1">
              <a:solidFill>
                <a:schemeClr val="lt1"/>
              </a:solidFill>
            </a:endParaRPr>
          </a:p>
          <a:p>
            <a:pPr marL="0" lvl="0" indent="0" algn="l" rtl="0">
              <a:lnSpc>
                <a:spcPct val="115000"/>
              </a:lnSpc>
              <a:spcBef>
                <a:spcPts val="0"/>
              </a:spcBef>
              <a:spcAft>
                <a:spcPts val="0"/>
              </a:spcAft>
              <a:buNone/>
            </a:pPr>
            <a:r>
              <a:rPr lang="en-US" sz="1600" b="1">
                <a:solidFill>
                  <a:schemeClr val="lt1"/>
                </a:solidFill>
              </a:rPr>
              <a:t>Zaključak: kulturna deprivacija izraženija na selu, starija deca su svesna kulturne deprivacije, rešenja su minimalna u vidu bioskopa, pozorišta itd.</a:t>
            </a:r>
            <a:endParaRPr sz="1600" b="1">
              <a:solidFill>
                <a:schemeClr val="lt1"/>
              </a:solidFill>
            </a:endParaRPr>
          </a:p>
          <a:p>
            <a:pPr marL="0" lvl="0" indent="0" algn="just" rtl="0">
              <a:lnSpc>
                <a:spcPct val="115000"/>
              </a:lnSpc>
              <a:spcBef>
                <a:spcPts val="0"/>
              </a:spcBef>
              <a:spcAft>
                <a:spcPts val="0"/>
              </a:spcAft>
              <a:buNone/>
            </a:pPr>
            <a:endParaRPr sz="1600" b="1">
              <a:solidFill>
                <a:schemeClr val="lt1"/>
              </a:solidFill>
            </a:endParaRPr>
          </a:p>
        </p:txBody>
      </p:sp>
    </p:spTree>
  </p:cSld>
  <p:clrMapOvr>
    <a:masterClrMapping/>
  </p:clrMapOvr>
</p:sld>
</file>

<file path=ppt/theme/theme1.xml><?xml version="1.0" encoding="utf-8"?>
<a:theme xmlns:a="http://schemas.openxmlformats.org/drawingml/2006/main" name="Marina">
  <a:themeElements>
    <a:clrScheme name="Marina">
      <a:dk1>
        <a:srgbClr val="FFFFFF"/>
      </a:dk1>
      <a:lt1>
        <a:srgbClr val="00517C"/>
      </a:lt1>
      <a:dk2>
        <a:srgbClr val="004065"/>
      </a:dk2>
      <a:lt2>
        <a:srgbClr val="CFD8DC"/>
      </a:lt2>
      <a:accent1>
        <a:srgbClr val="0277BD"/>
      </a:accent1>
      <a:accent2>
        <a:srgbClr val="558B2F"/>
      </a:accent2>
      <a:accent3>
        <a:srgbClr val="009688"/>
      </a:accent3>
      <a:accent4>
        <a:srgbClr val="039BE5"/>
      </a:accent4>
      <a:accent5>
        <a:srgbClr val="8BC34A"/>
      </a:accent5>
      <a:accent6>
        <a:srgbClr val="FFEB38"/>
      </a:accent6>
      <a:hlink>
        <a:srgbClr val="8BC34A"/>
      </a:hlink>
      <a:folHlink>
        <a:srgbClr val="8BC34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7918</Words>
  <Application>WPS Presentation</Application>
  <PresentationFormat/>
  <Paragraphs>128</Paragraphs>
  <Slides>16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Arial</vt:lpstr>
      <vt:lpstr>SimSun</vt:lpstr>
      <vt:lpstr>Wingdings</vt:lpstr>
      <vt:lpstr>Arial</vt:lpstr>
      <vt:lpstr>Roboto Slab</vt:lpstr>
      <vt:lpstr>Roboto</vt:lpstr>
      <vt:lpstr>Times New Roman</vt:lpstr>
      <vt:lpstr>Microsoft YaHei</vt:lpstr>
      <vt:lpstr>Arial Unicode MS</vt:lpstr>
      <vt:lpstr>Marina</vt:lpstr>
      <vt:lpstr>Siromaštvo dece u Srbiji</vt:lpstr>
      <vt:lpstr>Uvod</vt:lpstr>
      <vt:lpstr>Metodologija</vt:lpstr>
      <vt:lpstr>Fokus grupe</vt:lpstr>
      <vt:lpstr>Fokus grupe</vt:lpstr>
      <vt:lpstr>Obrazovna deprivacija</vt:lpstr>
      <vt:lpstr>Obrazovna deprivacija</vt:lpstr>
      <vt:lpstr>Kulturna deprivacija</vt:lpstr>
      <vt:lpstr>Kulturna deprivacija</vt:lpstr>
      <vt:lpstr>Zdravstvena deprivacija</vt:lpstr>
      <vt:lpstr>Zdravstvena deprivacija</vt:lpstr>
      <vt:lpstr>Materijalna deprivacija</vt:lpstr>
      <vt:lpstr>Materijalna deprivacija</vt:lpstr>
      <vt:lpstr>Geografska deprivacija</vt:lpstr>
      <vt:lpstr>Socijalna deprivacija</vt:lpstr>
      <vt:lpstr>Zaključak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Siromaštvo dece u Srbiji</dc:title>
  <dc:creator/>
  <cp:lastModifiedBy>Dell</cp:lastModifiedBy>
  <cp:revision>1</cp:revision>
  <dcterms:created xsi:type="dcterms:W3CDTF">2026-03-24T10:41:05Z</dcterms:created>
  <dcterms:modified xsi:type="dcterms:W3CDTF">2026-03-24T10:41:06Z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57F09A6FCC574C57945B5E95726F46D1_13</vt:lpwstr>
  </property>
  <property fmtid="{D5CDD505-2E9C-101B-9397-08002B2CF9AE}" pid="3" name="KSOProductBuildVer">
    <vt:lpwstr>1033-12.2.0.23196</vt:lpwstr>
  </property>
</Properties>
</file>