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52" r:id="rId2"/>
    <p:sldId id="260" r:id="rId3"/>
    <p:sldId id="353" r:id="rId4"/>
    <p:sldId id="259" r:id="rId5"/>
    <p:sldId id="292" r:id="rId6"/>
    <p:sldId id="337" r:id="rId7"/>
    <p:sldId id="293" r:id="rId8"/>
    <p:sldId id="338" r:id="rId9"/>
    <p:sldId id="294" r:id="rId10"/>
    <p:sldId id="339" r:id="rId11"/>
    <p:sldId id="296" r:id="rId12"/>
    <p:sldId id="340" r:id="rId13"/>
    <p:sldId id="286" r:id="rId14"/>
    <p:sldId id="287" r:id="rId15"/>
    <p:sldId id="341" r:id="rId16"/>
    <p:sldId id="289" r:id="rId17"/>
    <p:sldId id="342" r:id="rId18"/>
    <p:sldId id="288" r:id="rId19"/>
    <p:sldId id="297" r:id="rId20"/>
    <p:sldId id="343" r:id="rId21"/>
    <p:sldId id="298" r:id="rId22"/>
    <p:sldId id="344" r:id="rId23"/>
    <p:sldId id="299" r:id="rId24"/>
    <p:sldId id="300" r:id="rId25"/>
    <p:sldId id="301" r:id="rId26"/>
    <p:sldId id="302" r:id="rId27"/>
    <p:sldId id="303" r:id="rId28"/>
    <p:sldId id="304" r:id="rId29"/>
    <p:sldId id="305" r:id="rId30"/>
    <p:sldId id="306" r:id="rId31"/>
    <p:sldId id="307" r:id="rId32"/>
    <p:sldId id="308" r:id="rId33"/>
    <p:sldId id="309" r:id="rId34"/>
    <p:sldId id="345" r:id="rId35"/>
    <p:sldId id="310" r:id="rId36"/>
    <p:sldId id="311" r:id="rId37"/>
    <p:sldId id="312" r:id="rId38"/>
    <p:sldId id="281" r:id="rId39"/>
    <p:sldId id="291" r:id="rId40"/>
    <p:sldId id="284" r:id="rId41"/>
    <p:sldId id="351" r:id="rId4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-370" y="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4C916-4F15-45EC-B20C-D50F38C8D872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492C-494A-422D-8080-9A4821E1BB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4C916-4F15-45EC-B20C-D50F38C8D872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492C-494A-422D-8080-9A4821E1BB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4C916-4F15-45EC-B20C-D50F38C8D872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492C-494A-422D-8080-9A4821E1BB69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4C916-4F15-45EC-B20C-D50F38C8D872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492C-494A-422D-8080-9A4821E1BB6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4C916-4F15-45EC-B20C-D50F38C8D872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492C-494A-422D-8080-9A4821E1BB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4C916-4F15-45EC-B20C-D50F38C8D872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492C-494A-422D-8080-9A4821E1BB6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4C916-4F15-45EC-B20C-D50F38C8D872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492C-494A-422D-8080-9A4821E1BB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4C916-4F15-45EC-B20C-D50F38C8D872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492C-494A-422D-8080-9A4821E1BB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4C916-4F15-45EC-B20C-D50F38C8D872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492C-494A-422D-8080-9A4821E1BB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4C916-4F15-45EC-B20C-D50F38C8D872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492C-494A-422D-8080-9A4821E1BB69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4C916-4F15-45EC-B20C-D50F38C8D872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492C-494A-422D-8080-9A4821E1BB6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724C916-4F15-45EC-B20C-D50F38C8D872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2861492C-494A-422D-8080-9A4821E1BB6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90D7DD7-13D6-48A6-A64C-7F860602BA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sr-Latn-RS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sr-Latn-RS" sz="2400" dirty="0" smtClean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sr-Latn-RS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sr-Latn-RS" sz="2400" dirty="0" smtClean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sr-Latn-RS" sz="24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Planiranje istraživanja</a:t>
            </a:r>
            <a:endParaRPr lang="en-US" sz="2400" strike="sngStrike" dirty="0">
              <a:solidFill>
                <a:srgbClr val="FF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F7CD6051-FC69-4279-B3E6-589413D88A6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sr-Latn-RS" dirty="0">
                <a:latin typeface="Cambria" panose="02040503050406030204" pitchFamily="18" charset="0"/>
                <a:ea typeface="Cambria" panose="02040503050406030204" pitchFamily="18" charset="0"/>
              </a:rPr>
              <a:t>Prof. dr Miloš Milenković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8681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2DFD1F6-96D2-437C-A547-CC1291A9EC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I</a:t>
            </a:r>
            <a:r>
              <a:rPr lang="sr-Latn-RS" dirty="0">
                <a:latin typeface="Cambria" pitchFamily="18" charset="0"/>
              </a:rPr>
              <a:t>zostanak komunikacije je izostanak evaluacije</a:t>
            </a: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I</a:t>
            </a:r>
            <a:r>
              <a:rPr lang="sr-Latn-RS" dirty="0">
                <a:latin typeface="Cambria" pitchFamily="18" charset="0"/>
              </a:rPr>
              <a:t>zostanak evaluacije je izostanak valorizacije</a:t>
            </a: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Izostanak valorizacije je izostanak verifikacije</a:t>
            </a:r>
          </a:p>
          <a:p>
            <a:pPr>
              <a:defRPr/>
            </a:pPr>
            <a:r>
              <a:rPr lang="sr-Latn-RS" dirty="0" smtClean="0">
                <a:latin typeface="Cambria" pitchFamily="18" charset="0"/>
              </a:rPr>
              <a:t>“Začarani </a:t>
            </a:r>
            <a:r>
              <a:rPr lang="sr-Latn-RS" dirty="0">
                <a:latin typeface="Cambria" pitchFamily="18" charset="0"/>
              </a:rPr>
              <a:t>krug samoevaluacije” </a:t>
            </a:r>
            <a:endParaRPr lang="sr-Latn-RS" dirty="0" smtClean="0">
              <a:latin typeface="Cambria" pitchFamily="18" charset="0"/>
            </a:endParaRPr>
          </a:p>
          <a:p>
            <a:pPr>
              <a:defRPr/>
            </a:pPr>
            <a:r>
              <a:rPr lang="sr-Latn-RS" dirty="0" smtClean="0">
                <a:latin typeface="Cambria" pitchFamily="18" charset="0"/>
              </a:rPr>
              <a:t>Tipične grečke:</a:t>
            </a:r>
          </a:p>
          <a:p>
            <a:pPr marL="514350" indent="-514350">
              <a:buAutoNum type="arabicParenR"/>
              <a:defRPr/>
            </a:pPr>
            <a:r>
              <a:rPr lang="sr-Latn-RS" dirty="0" smtClean="0">
                <a:latin typeface="Cambria" pitchFamily="18" charset="0"/>
              </a:rPr>
              <a:t>kandidat </a:t>
            </a:r>
            <a:r>
              <a:rPr lang="sr-Latn-RS" dirty="0">
                <a:latin typeface="Cambria" pitchFamily="18" charset="0"/>
              </a:rPr>
              <a:t>“nestane” i ne preda rad </a:t>
            </a:r>
            <a:r>
              <a:rPr lang="sr-Latn-RS" dirty="0" smtClean="0">
                <a:latin typeface="Cambria" pitchFamily="18" charset="0"/>
              </a:rPr>
              <a:t>godinama</a:t>
            </a:r>
          </a:p>
          <a:p>
            <a:pPr marL="514350" indent="-514350">
              <a:buAutoNum type="arabicParenR"/>
              <a:defRPr/>
            </a:pPr>
            <a:r>
              <a:rPr lang="sr-Latn-RS" dirty="0" smtClean="0">
                <a:latin typeface="Cambria" pitchFamily="18" charset="0"/>
              </a:rPr>
              <a:t>Kandidat dođe </a:t>
            </a:r>
            <a:r>
              <a:rPr lang="sr-Latn-RS" dirty="0">
                <a:latin typeface="Cambria" pitchFamily="18" charset="0"/>
              </a:rPr>
              <a:t>s gotovim radom bez prethodnog dogovora i slanja radne verzije mentoru na </a:t>
            </a:r>
            <a:r>
              <a:rPr lang="sr-Latn-RS" dirty="0" smtClean="0">
                <a:latin typeface="Cambria" pitchFamily="18" charset="0"/>
              </a:rPr>
              <a:t>kritiku</a:t>
            </a:r>
            <a:endParaRPr lang="sr-Latn-RS" dirty="0">
              <a:latin typeface="Cambria" pitchFamily="18" charset="0"/>
            </a:endParaRP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D826A97E-9DEA-4434-A224-B2A0A0745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4981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0DE78A1-637A-4B9A-ACB1-FD142CDAD1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K</a:t>
            </a:r>
            <a:r>
              <a:rPr lang="sr-Latn-RS" dirty="0">
                <a:latin typeface="Cambria" pitchFamily="18" charset="0"/>
              </a:rPr>
              <a:t>onstruisana priroda naučne prakse – nema ničeg „prirodnog“ u vezi s naučnim istraživanjem, ono nije zdravorazumsko (niti je </a:t>
            </a:r>
            <a:r>
              <a:rPr lang="sr-Latn-RS" dirty="0" smtClean="0">
                <a:latin typeface="Cambria" pitchFamily="18" charset="0"/>
              </a:rPr>
              <a:t>ono rad </a:t>
            </a:r>
            <a:r>
              <a:rPr lang="sr-Latn-RS" dirty="0">
                <a:latin typeface="Cambria" pitchFamily="18" charset="0"/>
              </a:rPr>
              <a:t>na izumima)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rilagođavanje temi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rilagođavanje informantima i izvorima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rilagođavanje sebi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</p:txBody>
      </p:sp>
      <p:sp>
        <p:nvSpPr>
          <p:cNvPr id="8194" name="Title 1">
            <a:extLst>
              <a:ext uri="{FF2B5EF4-FFF2-40B4-BE49-F238E27FC236}">
                <a16:creationId xmlns="" xmlns:a16="http://schemas.microsoft.com/office/drawing/2014/main" id="{0CAF262A-B546-4DB2-BBFF-BA735A150D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dirty="0">
                <a:latin typeface="Cambria" panose="02040503050406030204" pitchFamily="18" charset="0"/>
              </a:rPr>
              <a:t>Z</a:t>
            </a:r>
            <a:r>
              <a:rPr lang="sr-Latn-RS" altLang="en-US" dirty="0">
                <a:latin typeface="Cambria" panose="02040503050406030204" pitchFamily="18" charset="0"/>
              </a:rPr>
              <a:t>ašto “dizajn” odn. planiranje</a:t>
            </a:r>
            <a:endParaRPr lang="en-US" altLang="en-US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78073B5-8780-47F9-8F33-C63D9B07D3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rilagođavanje akademskim standardima – opštim i specifičnim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laniranje resursa a ne stihijski rad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A</a:t>
            </a:r>
            <a:r>
              <a:rPr lang="sr-Latn-RS" dirty="0">
                <a:latin typeface="Cambria" pitchFamily="18" charset="0"/>
              </a:rPr>
              <a:t>kteri, rokovi, ciljevi</a:t>
            </a:r>
            <a:endParaRPr lang="en-US" dirty="0">
              <a:latin typeface="Cambria" pitchFamily="18" charset="0"/>
            </a:endParaRP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50216EB7-4A1F-4EEF-B1F8-70EF6CCA8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3906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7E1652C-7EAC-4250-B6A1-A382E4F651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>
              <a:defRPr/>
            </a:pPr>
            <a:r>
              <a:rPr lang="sr-Latn-RS" sz="2000" dirty="0">
                <a:latin typeface="Cambria" pitchFamily="18" charset="0"/>
              </a:rPr>
              <a:t>Uže-akademski aspekti</a:t>
            </a:r>
          </a:p>
          <a:p>
            <a:pPr>
              <a:defRPr/>
            </a:pPr>
            <a:endParaRPr lang="sr-Latn-RS" sz="2000" dirty="0">
              <a:latin typeface="Cambria" pitchFamily="18" charset="0"/>
            </a:endParaRPr>
          </a:p>
          <a:p>
            <a:pPr>
              <a:defRPr/>
            </a:pPr>
            <a:r>
              <a:rPr lang="en-US" sz="2000" dirty="0">
                <a:latin typeface="Cambria" pitchFamily="18" charset="0"/>
              </a:rPr>
              <a:t>F</a:t>
            </a:r>
            <a:r>
              <a:rPr lang="sr-Latn-RS" sz="2000" dirty="0">
                <a:latin typeface="Cambria" pitchFamily="18" charset="0"/>
              </a:rPr>
              <a:t>inansijski aspekti – lični i institucionalni (ne psotoji besplatno istraživanje!)</a:t>
            </a:r>
          </a:p>
          <a:p>
            <a:pPr>
              <a:defRPr/>
            </a:pPr>
            <a:endParaRPr lang="sr-Latn-RS" sz="2000" dirty="0">
              <a:latin typeface="Cambria" pitchFamily="18" charset="0"/>
            </a:endParaRPr>
          </a:p>
          <a:p>
            <a:pPr>
              <a:defRPr/>
            </a:pPr>
            <a:r>
              <a:rPr lang="sr-Latn-RS" sz="2000" dirty="0">
                <a:latin typeface="Cambria" pitchFamily="18" charset="0"/>
              </a:rPr>
              <a:t>Uže-organizacioni aspekti (na ličnom planu)</a:t>
            </a:r>
          </a:p>
          <a:p>
            <a:pPr>
              <a:defRPr/>
            </a:pPr>
            <a:endParaRPr lang="sr-Latn-RS" sz="2000" dirty="0">
              <a:latin typeface="Cambria" pitchFamily="18" charset="0"/>
            </a:endParaRPr>
          </a:p>
          <a:p>
            <a:pPr>
              <a:defRPr/>
            </a:pPr>
            <a:r>
              <a:rPr lang="en-US" sz="2000" dirty="0">
                <a:latin typeface="Cambria" pitchFamily="18" charset="0"/>
              </a:rPr>
              <a:t>B</a:t>
            </a:r>
            <a:r>
              <a:rPr lang="sr-Latn-RS" sz="2000" dirty="0">
                <a:latin typeface="Cambria" pitchFamily="18" charset="0"/>
              </a:rPr>
              <a:t>ezbednosni aspekti</a:t>
            </a:r>
          </a:p>
          <a:p>
            <a:pPr>
              <a:defRPr/>
            </a:pPr>
            <a:endParaRPr lang="sr-Latn-RS" sz="2000" dirty="0">
              <a:latin typeface="Cambria" pitchFamily="18" charset="0"/>
            </a:endParaRPr>
          </a:p>
          <a:p>
            <a:pPr>
              <a:defRPr/>
            </a:pPr>
            <a:r>
              <a:rPr lang="en-US" sz="2000" dirty="0">
                <a:latin typeface="Cambria" pitchFamily="18" charset="0"/>
              </a:rPr>
              <a:t>Z</a:t>
            </a:r>
            <a:r>
              <a:rPr lang="sr-Latn-RS" sz="2000" dirty="0">
                <a:latin typeface="Cambria" pitchFamily="18" charset="0"/>
              </a:rPr>
              <a:t>dravstveni aspekti</a:t>
            </a:r>
          </a:p>
          <a:p>
            <a:pPr>
              <a:defRPr/>
            </a:pPr>
            <a:endParaRPr lang="sr-Latn-RS" sz="2000" dirty="0">
              <a:latin typeface="Cambria" pitchFamily="18" charset="0"/>
            </a:endParaRPr>
          </a:p>
          <a:p>
            <a:pPr>
              <a:defRPr/>
            </a:pPr>
            <a:r>
              <a:rPr lang="en-US" sz="2000" dirty="0">
                <a:latin typeface="Cambria" pitchFamily="18" charset="0"/>
              </a:rPr>
              <a:t>E</a:t>
            </a:r>
            <a:r>
              <a:rPr lang="sr-Latn-RS" sz="2000" dirty="0">
                <a:latin typeface="Cambria" pitchFamily="18" charset="0"/>
              </a:rPr>
              <a:t>tički aspekti – lični i na planu regulative</a:t>
            </a:r>
          </a:p>
          <a:p>
            <a:pPr>
              <a:defRPr/>
            </a:pPr>
            <a:endParaRPr lang="sr-Latn-RS" sz="2000" dirty="0">
              <a:latin typeface="Cambria" pitchFamily="18" charset="0"/>
            </a:endParaRPr>
          </a:p>
          <a:p>
            <a:pPr>
              <a:defRPr/>
            </a:pPr>
            <a:r>
              <a:rPr lang="en-US" sz="2000" dirty="0">
                <a:latin typeface="Cambria" pitchFamily="18" charset="0"/>
              </a:rPr>
              <a:t>P</a:t>
            </a:r>
            <a:r>
              <a:rPr lang="sr-Latn-RS" sz="2000" dirty="0">
                <a:latin typeface="Cambria" pitchFamily="18" charset="0"/>
              </a:rPr>
              <a:t>olitički aspekti – lični, disciplinarni, društveni</a:t>
            </a:r>
          </a:p>
          <a:p>
            <a:pPr>
              <a:defRPr/>
            </a:pPr>
            <a:endParaRPr lang="en-US" sz="2000" dirty="0">
              <a:latin typeface="Cambria" pitchFamily="18" charset="0"/>
            </a:endParaRPr>
          </a:p>
        </p:txBody>
      </p:sp>
      <p:sp>
        <p:nvSpPr>
          <p:cNvPr id="9218" name="Title 1">
            <a:extLst>
              <a:ext uri="{FF2B5EF4-FFF2-40B4-BE49-F238E27FC236}">
                <a16:creationId xmlns="" xmlns:a16="http://schemas.microsoft.com/office/drawing/2014/main" id="{340ED7A6-4D2C-4FC3-8BC2-5FE93F0E8C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>
                <a:latin typeface="Cambria" panose="02040503050406030204" pitchFamily="18" charset="0"/>
              </a:rPr>
              <a:t>O</a:t>
            </a:r>
            <a:r>
              <a:rPr lang="sr-Latn-RS" altLang="en-US" sz="3200">
                <a:latin typeface="Cambria" panose="02040503050406030204" pitchFamily="18" charset="0"/>
              </a:rPr>
              <a:t>baveštenje, objašnjenje, etika i politika...integrisano prilagođavanje</a:t>
            </a:r>
            <a:endParaRPr lang="en-US" altLang="en-US" sz="320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ACB0E1D-F3F8-4D27-8978-0655293EE9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ri izboru mentora, rukovodite se ličnim osećajem i iskustvom s pojedinačnim nastavnicima, a ne glasinama o “dobrim” i “lošim” mentorima (glasine su folklor, one su dobre za proučavanje a ne za verovanje</a:t>
            </a:r>
            <a:r>
              <a:rPr lang="sr-Latn-RS" dirty="0">
                <a:latin typeface="Cambria" pitchFamily="18" charset="0"/>
                <a:sym typeface="Wingdings" pitchFamily="2" charset="2"/>
              </a:rPr>
              <a:t></a:t>
            </a:r>
            <a:r>
              <a:rPr lang="sr-Latn-RS" dirty="0">
                <a:latin typeface="Cambria" pitchFamily="18" charset="0"/>
              </a:rPr>
              <a:t>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Pri izboru teme, usredsredite se na ono što vam je bilo interesantno tokom prethodnih i tekućih studija i što vam nije predstavljalo problem pri učenju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emojte birati temu „iz dosade“, “da nešto promenite”, niti iz otpora (“pokazaću im ja kako se to radi” – za to ćete imati puno prilika ako postanete naučnici, nakon odbranjenje doktorske disertacije... Sada se </a:t>
            </a:r>
            <a:r>
              <a:rPr lang="sr-Latn-RS" b="1" dirty="0">
                <a:latin typeface="Cambria" pitchFamily="18" charset="0"/>
              </a:rPr>
              <a:t>obučavate </a:t>
            </a:r>
            <a:r>
              <a:rPr lang="sr-Latn-RS" dirty="0" smtClean="0">
                <a:latin typeface="Cambria" pitchFamily="18" charset="0"/>
              </a:rPr>
              <a:t>na diplomskom </a:t>
            </a:r>
            <a:r>
              <a:rPr lang="sr-Latn-RS" dirty="0">
                <a:latin typeface="Cambria" pitchFamily="18" charset="0"/>
              </a:rPr>
              <a:t>nivou)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endParaRPr lang="sr-Latn-RS" dirty="0"/>
          </a:p>
          <a:p>
            <a:pPr>
              <a:defRPr/>
            </a:pPr>
            <a:endParaRPr lang="sr-Latn-RS" dirty="0"/>
          </a:p>
          <a:p>
            <a:pPr>
              <a:defRPr/>
            </a:pPr>
            <a:endParaRPr lang="en-US" dirty="0"/>
          </a:p>
        </p:txBody>
      </p:sp>
      <p:sp>
        <p:nvSpPr>
          <p:cNvPr id="10242" name="Title 1">
            <a:extLst>
              <a:ext uri="{FF2B5EF4-FFF2-40B4-BE49-F238E27FC236}">
                <a16:creationId xmlns="" xmlns:a16="http://schemas.microsoft.com/office/drawing/2014/main" id="{2E9C1E7F-D5BD-48A5-8B8B-1988A8FC50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dirty="0">
                <a:latin typeface="Cambria" panose="02040503050406030204" pitchFamily="18" charset="0"/>
              </a:rPr>
              <a:t>I</a:t>
            </a:r>
            <a:r>
              <a:rPr lang="sr-Latn-RS" altLang="en-US" dirty="0">
                <a:latin typeface="Cambria" panose="02040503050406030204" pitchFamily="18" charset="0"/>
              </a:rPr>
              <a:t>zbor teme i mentora</a:t>
            </a:r>
            <a:endParaRPr lang="en-US" altLang="en-US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9E4828F-48CD-44C4-BE99-8997DFA2E7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itajte potencijalne mentore kod kojih ste ranije napisali dobre/dobro ocenjene seminarske radove da li se u nekom od njih nalazi relevanta tema koju vredi formulisati kao istraživaćki problem Vašeg završnog rada</a:t>
            </a:r>
          </a:p>
          <a:p>
            <a:pPr>
              <a:defRPr/>
            </a:pPr>
            <a:endParaRPr lang="sr-Latn-RS" b="1" dirty="0">
              <a:latin typeface="Cambria" pitchFamily="18" charset="0"/>
            </a:endParaRPr>
          </a:p>
          <a:p>
            <a:pPr>
              <a:defRPr/>
            </a:pPr>
            <a:r>
              <a:rPr lang="en-US" b="1" dirty="0">
                <a:latin typeface="Cambria" pitchFamily="18" charset="0"/>
              </a:rPr>
              <a:t>O</a:t>
            </a:r>
            <a:r>
              <a:rPr lang="sr-Latn-RS" b="1" dirty="0">
                <a:latin typeface="Cambria" pitchFamily="18" charset="0"/>
              </a:rPr>
              <a:t>vaj proces započnite odmah, sada – mentor/ka će shvatiti da ste ozbiljni, a postojanje plana istraživanja na vreme podstaći će Vas da strukturisano i efikasnije spremite preostale ispite</a:t>
            </a:r>
          </a:p>
          <a:p>
            <a:pPr>
              <a:defRPr/>
            </a:pPr>
            <a:endParaRPr lang="sr-Latn-RS" b="1" dirty="0">
              <a:latin typeface="Cambria" pitchFamily="18" charset="0"/>
            </a:endParaRPr>
          </a:p>
          <a:p>
            <a:pPr>
              <a:defRPr/>
            </a:pPr>
            <a:r>
              <a:rPr lang="sr-Latn-RS" b="1" dirty="0">
                <a:latin typeface="Cambria" pitchFamily="18" charset="0"/>
              </a:rPr>
              <a:t>Ne čekajte da položite ispite kako biste radili </a:t>
            </a:r>
            <a:r>
              <a:rPr lang="sr-Latn-RS" b="1" dirty="0" smtClean="0">
                <a:latin typeface="Cambria" pitchFamily="18" charset="0"/>
              </a:rPr>
              <a:t>završni </a:t>
            </a:r>
            <a:r>
              <a:rPr lang="sr-Latn-RS" b="1" dirty="0">
                <a:latin typeface="Cambria" pitchFamily="18" charset="0"/>
              </a:rPr>
              <a:t>rad nego polažite ispite u funkciji </a:t>
            </a:r>
            <a:r>
              <a:rPr lang="sr-Latn-RS" b="1" dirty="0" smtClean="0">
                <a:latin typeface="Cambria" pitchFamily="18" charset="0"/>
              </a:rPr>
              <a:t>njegove izrade</a:t>
            </a:r>
            <a:endParaRPr lang="sr-Latn-RS" b="1" dirty="0">
              <a:latin typeface="Cambria" pitchFamily="18" charset="0"/>
            </a:endParaRP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1FC98499-4D2E-4EF8-BB28-12A1435D7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6170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533C448-F341-44E1-BD72-2B8A0E53CF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emojte nositi proširene seminarske radove urađene iz jednog predmeta kod nastavnika drugog predmeta i nuditi ih kao osnovu za formulisanje teme završnog rada (to je nekorektno i može voditi neprijatnostima)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V</a:t>
            </a:r>
            <a:r>
              <a:rPr lang="sr-Latn-RS" dirty="0">
                <a:latin typeface="Cambria" pitchFamily="18" charset="0"/>
              </a:rPr>
              <a:t>odite računa o matičnosti nastavnika za određenu tematiku – nismo svi stručni za sve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osavetujte se sa starijim kolegama o ovim pitanjima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</p:txBody>
      </p:sp>
      <p:sp>
        <p:nvSpPr>
          <p:cNvPr id="11266" name="Title 1">
            <a:extLst>
              <a:ext uri="{FF2B5EF4-FFF2-40B4-BE49-F238E27FC236}">
                <a16:creationId xmlns="" xmlns:a16="http://schemas.microsoft.com/office/drawing/2014/main" id="{04E3069D-A51B-41DF-9E5B-6ABBFBE257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RS" altLang="en-US"/>
              <a:t>...</a:t>
            </a:r>
            <a:endParaRPr lang="en-US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FBAE8CC-E9BC-4CB4-92FB-CC3BC7F3D8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B</a:t>
            </a:r>
            <a:r>
              <a:rPr lang="sr-Latn-RS" dirty="0">
                <a:latin typeface="Cambria" pitchFamily="18" charset="0"/>
              </a:rPr>
              <a:t>udite prilagodljivi ali ne i neodlučni – </a:t>
            </a:r>
            <a:r>
              <a:rPr lang="sr-Latn-RS" dirty="0" smtClean="0">
                <a:latin typeface="Cambria" pitchFamily="18" charset="0"/>
              </a:rPr>
              <a:t>studije su kratke a broj studenata je relativno veliki u odnosu na broj mentora</a:t>
            </a:r>
            <a:endParaRPr lang="sr-Latn-RS" dirty="0">
              <a:latin typeface="Cambria" pitchFamily="18" charset="0"/>
            </a:endParaRP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A</a:t>
            </a:r>
            <a:r>
              <a:rPr lang="sr-Latn-RS" dirty="0">
                <a:latin typeface="Cambria" pitchFamily="18" charset="0"/>
              </a:rPr>
              <a:t>ko Vam se tokom samog procesa učini da bi neka druga tema bila interesantnija, ostavite je za budućnost, </a:t>
            </a:r>
            <a:r>
              <a:rPr lang="sr-Latn-RS" dirty="0" smtClean="0">
                <a:latin typeface="Cambria" pitchFamily="18" charset="0"/>
              </a:rPr>
              <a:t>recimo za poslediplosmke studije</a:t>
            </a:r>
            <a:endParaRPr lang="sr-Latn-RS" dirty="0">
              <a:latin typeface="Cambria" pitchFamily="18" charset="0"/>
            </a:endParaRP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Ne skrećite „na pola puta“– započete stvari treba završavati!</a:t>
            </a:r>
            <a:endParaRPr lang="en-US" dirty="0">
              <a:latin typeface="Cambria" pitchFamily="18" charset="0"/>
            </a:endParaRP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08AA0AFB-5DFA-4A13-B07E-4CCF8F1C2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1194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D5215D5-0FCD-4532-92AB-B29CA1A5FC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47500" lnSpcReduction="20000"/>
          </a:bodyPr>
          <a:lstStyle/>
          <a:p>
            <a:pPr>
              <a:defRPr/>
            </a:pPr>
            <a:r>
              <a:rPr lang="sr-Latn-RS" sz="3400" dirty="0">
                <a:latin typeface="Cambria" pitchFamily="18" charset="0"/>
              </a:rPr>
              <a:t>“Poslednja je mentorova” – ne doživljavajte ovo autoritarno već kao merilo relevancije (verifikacija u skladu s akademskim standardima, kriterijumima i običajima, relativno kontekstu)</a:t>
            </a:r>
          </a:p>
          <a:p>
            <a:pPr>
              <a:defRPr/>
            </a:pPr>
            <a:endParaRPr lang="sr-Latn-RS" sz="3400" dirty="0">
              <a:latin typeface="Cambria" pitchFamily="18" charset="0"/>
            </a:endParaRPr>
          </a:p>
          <a:p>
            <a:pPr>
              <a:defRPr/>
            </a:pPr>
            <a:r>
              <a:rPr lang="en-US" sz="3400" dirty="0">
                <a:latin typeface="Cambria" pitchFamily="18" charset="0"/>
              </a:rPr>
              <a:t>M</a:t>
            </a:r>
            <a:r>
              <a:rPr lang="sr-Latn-RS" sz="3400" dirty="0">
                <a:latin typeface="Cambria" pitchFamily="18" charset="0"/>
              </a:rPr>
              <a:t>entor je i urednik i sudija i lektor i kritičar... </a:t>
            </a:r>
            <a:r>
              <a:rPr lang="sr-Latn-RS" sz="3400" dirty="0" smtClean="0">
                <a:latin typeface="Cambria" pitchFamily="18" charset="0"/>
              </a:rPr>
              <a:t>On/a </a:t>
            </a:r>
            <a:r>
              <a:rPr lang="sr-Latn-RS" sz="3400" dirty="0">
                <a:latin typeface="Cambria" pitchFamily="18" charset="0"/>
              </a:rPr>
              <a:t>je na Vašoj strani, posebno kada Vam sugeriše šta treba da uradite drugačije, šta da izbacite, šta da dopunite i sl.</a:t>
            </a:r>
          </a:p>
          <a:p>
            <a:pPr>
              <a:defRPr/>
            </a:pPr>
            <a:endParaRPr lang="sr-Latn-RS" sz="3400" dirty="0">
              <a:latin typeface="Cambria" pitchFamily="18" charset="0"/>
            </a:endParaRPr>
          </a:p>
          <a:p>
            <a:pPr>
              <a:defRPr/>
            </a:pPr>
            <a:r>
              <a:rPr lang="sr-Latn-RS" sz="3400" b="1" dirty="0">
                <a:latin typeface="Cambria" pitchFamily="18" charset="0"/>
              </a:rPr>
              <a:t>Podvlačim: </a:t>
            </a:r>
            <a:r>
              <a:rPr lang="en-US" sz="3400" b="1" dirty="0">
                <a:latin typeface="Cambria" pitchFamily="18" charset="0"/>
              </a:rPr>
              <a:t>N</a:t>
            </a:r>
            <a:r>
              <a:rPr lang="sr-Latn-RS" sz="3400" b="1" dirty="0">
                <a:latin typeface="Cambria" pitchFamily="18" charset="0"/>
              </a:rPr>
              <a:t>e upadajte u začarani krug samoevaluacije</a:t>
            </a:r>
            <a:r>
              <a:rPr lang="sr-Latn-RS" sz="3400" dirty="0">
                <a:latin typeface="Cambria" pitchFamily="18" charset="0"/>
              </a:rPr>
              <a:t> – niko od nas nije kompetentan da sam i u potpunosti proceni kvalitet i značaj svog rada zato što: a) nauka je sistem i b) značenje se gradi u odnosu</a:t>
            </a:r>
          </a:p>
          <a:p>
            <a:pPr>
              <a:defRPr/>
            </a:pPr>
            <a:endParaRPr lang="sr-Latn-RS" sz="3400" dirty="0">
              <a:latin typeface="Cambria" pitchFamily="18" charset="0"/>
            </a:endParaRPr>
          </a:p>
          <a:p>
            <a:pPr>
              <a:defRPr/>
            </a:pPr>
            <a:r>
              <a:rPr lang="en-US" sz="3400" dirty="0">
                <a:latin typeface="Cambria" pitchFamily="18" charset="0"/>
              </a:rPr>
              <a:t>I</a:t>
            </a:r>
            <a:r>
              <a:rPr lang="sr-Latn-RS" sz="3400" dirty="0">
                <a:latin typeface="Cambria" pitchFamily="18" charset="0"/>
              </a:rPr>
              <a:t> ponovo – poenta je u prilagodljivosti na planu usvajanja forme! To ne znači da nećete „imati svoje Ja“ na planu sadržaja rada. </a:t>
            </a:r>
          </a:p>
          <a:p>
            <a:pPr>
              <a:defRPr/>
            </a:pPr>
            <a:endParaRPr lang="sr-Latn-RS" sz="3400" dirty="0">
              <a:latin typeface="Cambria" pitchFamily="18" charset="0"/>
            </a:endParaRPr>
          </a:p>
          <a:p>
            <a:pPr>
              <a:defRPr/>
            </a:pPr>
            <a:r>
              <a:rPr lang="sr-Latn-RS" sz="3400" b="1" i="1" u="sng" dirty="0">
                <a:latin typeface="Cambria" pitchFamily="18" charset="0"/>
              </a:rPr>
              <a:t>Poštovanjem forme kvalifikujete se za procenu sadržaja</a:t>
            </a:r>
          </a:p>
          <a:p>
            <a:pPr>
              <a:defRPr/>
            </a:pPr>
            <a:endParaRPr lang="sr-Latn-RS" dirty="0"/>
          </a:p>
          <a:p>
            <a:pPr>
              <a:defRPr/>
            </a:pPr>
            <a:endParaRPr lang="sr-Latn-RS" dirty="0"/>
          </a:p>
          <a:p>
            <a:pPr>
              <a:defRPr/>
            </a:pPr>
            <a:endParaRPr lang="sr-Latn-RS" dirty="0"/>
          </a:p>
          <a:p>
            <a:pPr>
              <a:defRPr/>
            </a:pPr>
            <a:endParaRPr lang="en-US" dirty="0"/>
          </a:p>
        </p:txBody>
      </p:sp>
      <p:sp>
        <p:nvSpPr>
          <p:cNvPr id="12290" name="Title 1">
            <a:extLst>
              <a:ext uri="{FF2B5EF4-FFF2-40B4-BE49-F238E27FC236}">
                <a16:creationId xmlns="" xmlns:a16="http://schemas.microsoft.com/office/drawing/2014/main" id="{245502A0-5FF8-44BE-933A-3A993897D5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altLang="en-US" dirty="0">
                <a:latin typeface="Cambria" panose="02040503050406030204" pitchFamily="18" charset="0"/>
              </a:rPr>
              <a:t>Uloga mentora</a:t>
            </a:r>
            <a:endParaRPr lang="en-US" altLang="en-US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821328E-7555-4583-BDA9-F3A010F894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62500" lnSpcReduction="20000"/>
          </a:bodyPr>
          <a:lstStyle/>
          <a:p>
            <a:pPr>
              <a:defRPr/>
            </a:pPr>
            <a:r>
              <a:rPr lang="en-US" sz="4000" dirty="0">
                <a:latin typeface="Cambria" pitchFamily="18" charset="0"/>
              </a:rPr>
              <a:t>P</a:t>
            </a:r>
            <a:r>
              <a:rPr lang="sr-Latn-RS" sz="4000" dirty="0">
                <a:latin typeface="Cambria" pitchFamily="18" charset="0"/>
              </a:rPr>
              <a:t>rilagodjivost je jedna od osnovnih karakteristika nauke – nedogmatičnost je njena ključna razlika u odnosu na magiju, religiju i ideologiju</a:t>
            </a:r>
          </a:p>
          <a:p>
            <a:pPr>
              <a:defRPr/>
            </a:pPr>
            <a:endParaRPr lang="sr-Latn-RS" sz="4000" dirty="0">
              <a:latin typeface="Cambria" pitchFamily="18" charset="0"/>
            </a:endParaRPr>
          </a:p>
          <a:p>
            <a:pPr>
              <a:defRPr/>
            </a:pPr>
            <a:r>
              <a:rPr lang="en-US" sz="4000" dirty="0">
                <a:latin typeface="Cambria" pitchFamily="18" charset="0"/>
              </a:rPr>
              <a:t>N</a:t>
            </a:r>
            <a:r>
              <a:rPr lang="sr-Latn-RS" sz="4000" dirty="0">
                <a:latin typeface="Cambria" pitchFamily="18" charset="0"/>
              </a:rPr>
              <a:t>ajveća snaga i najveća slabost našeg metoda leži upravo u neminovnosti prilagođavanja</a:t>
            </a:r>
          </a:p>
          <a:p>
            <a:pPr>
              <a:defRPr/>
            </a:pPr>
            <a:endParaRPr lang="sr-Latn-RS" sz="4000" dirty="0">
              <a:latin typeface="Cambria" pitchFamily="18" charset="0"/>
            </a:endParaRPr>
          </a:p>
          <a:p>
            <a:pPr>
              <a:defRPr/>
            </a:pPr>
            <a:r>
              <a:rPr lang="en-US" sz="4000" dirty="0">
                <a:latin typeface="Cambria" pitchFamily="18" charset="0"/>
              </a:rPr>
              <a:t>P</a:t>
            </a:r>
            <a:r>
              <a:rPr lang="sr-Latn-RS" sz="4000" dirty="0">
                <a:latin typeface="Cambria" pitchFamily="18" charset="0"/>
              </a:rPr>
              <a:t>rilagodljivost ne znači gubljene integriteta – naprotiv, samopoštovanje gradite na činjenici da ste nešto ostvarili u okviru sistema nauke, a ne na “uspešnom” odbijanju da nešto ostvarite</a:t>
            </a:r>
          </a:p>
          <a:p>
            <a:pPr>
              <a:defRPr/>
            </a:pPr>
            <a:endParaRPr lang="sr-Latn-RS" sz="4000" dirty="0">
              <a:latin typeface="Cambria" pitchFamily="18" charset="0"/>
            </a:endParaRPr>
          </a:p>
          <a:p>
            <a:pPr>
              <a:defRPr/>
            </a:pPr>
            <a:endParaRPr lang="sr-Latn-RS" dirty="0"/>
          </a:p>
          <a:p>
            <a:pPr>
              <a:defRPr/>
            </a:pPr>
            <a:endParaRPr lang="sr-Latn-RS" dirty="0"/>
          </a:p>
        </p:txBody>
      </p:sp>
      <p:sp>
        <p:nvSpPr>
          <p:cNvPr id="13314" name="Title 1">
            <a:extLst>
              <a:ext uri="{FF2B5EF4-FFF2-40B4-BE49-F238E27FC236}">
                <a16:creationId xmlns="" xmlns:a16="http://schemas.microsoft.com/office/drawing/2014/main" id="{A1D1B0A4-A344-45A9-8139-14CC2909CE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altLang="en-US" dirty="0">
                <a:latin typeface="Cambria" panose="02040503050406030204" pitchFamily="18" charset="0"/>
              </a:rPr>
              <a:t>Smisao “prilagođavanja”</a:t>
            </a:r>
            <a:endParaRPr lang="en-US" altLang="en-US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AA04F2A-AD4A-4D49-8E09-E9C56DD474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Istraživanje jeste zahtevno... ali nekad mora započeti!</a:t>
            </a:r>
          </a:p>
          <a:p>
            <a:r>
              <a:rPr lang="sr-Latn-RS" dirty="0"/>
              <a:t>Jedan od dva koraka koji oduzmu najviše vremena istraživačima je započinjanje – neophodnost pripreme nije razlog da se ne započne, makar s potragom za istraživačkim problemom</a:t>
            </a:r>
          </a:p>
          <a:p>
            <a:r>
              <a:rPr lang="sr-Latn-RS" dirty="0"/>
              <a:t>Istraživanje jeste proces... ali se mora završiti!</a:t>
            </a:r>
          </a:p>
          <a:p>
            <a:r>
              <a:rPr lang="sr-Latn-RS" dirty="0"/>
              <a:t>Drugi korak koji oduzima najviše vremena je završavanje – „frka“, nesigurnost, osećaj da „nije dovoljno dobro“</a:t>
            </a:r>
          </a:p>
          <a:p>
            <a:endParaRPr lang="sr-Latn-RS" dirty="0"/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4FAA73B5-ACF4-416E-80C5-613F831FA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dirty="0"/>
              <a:t>Planiranje - rokovi su ključni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044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EC703CC-A414-480D-857E-E4C28E6909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S</a:t>
            </a:r>
            <a:r>
              <a:rPr lang="sr-Latn-RS" dirty="0">
                <a:latin typeface="Cambria" pitchFamily="18" charset="0"/>
              </a:rPr>
              <a:t>va pomenuta prilagođavanja su relativno standardizovana, “ne izmišljajte toplu vodu” (to ne znači da ne treba da pokažete kreativnost tokom samog istraživanja ali nemojte ni da “sagorite” tokom planiranja)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Prilagođavanje nije voluntarizam. </a:t>
            </a:r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ajveći deo prilagođavanja regulisan je metodskim postupcima i metodološkim uputstvima koja Vam daju </a:t>
            </a:r>
            <a:r>
              <a:rPr lang="sr-Latn-RS" dirty="0" smtClean="0">
                <a:latin typeface="Cambria" pitchFamily="18" charset="0"/>
              </a:rPr>
              <a:t>predmetni nastavnici i mentor</a:t>
            </a:r>
            <a:endParaRPr lang="en-US" dirty="0">
              <a:latin typeface="Cambria" pitchFamily="18" charset="0"/>
            </a:endParaRP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od “prilagođavanjem” se ne misli na javašluk, neozbiljnost, “lako ćemo” pristup i potpunu personalizaciju istraživanja već na sleđenje </a:t>
            </a:r>
            <a:r>
              <a:rPr lang="sr-Latn-RS" dirty="0" smtClean="0">
                <a:latin typeface="Cambria" pitchFamily="18" charset="0"/>
              </a:rPr>
              <a:t>osnovnih pravila </a:t>
            </a:r>
            <a:r>
              <a:rPr lang="sr-Latn-RS" dirty="0">
                <a:latin typeface="Cambria" pitchFamily="18" charset="0"/>
              </a:rPr>
              <a:t>forme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00ACC114-22CD-44C2-AD75-9C454F755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46276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8A4B931-5783-4C8D-90FE-CD5A04AB33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I</a:t>
            </a:r>
            <a:r>
              <a:rPr lang="sr-Latn-RS" dirty="0">
                <a:latin typeface="Cambria" pitchFamily="18" charset="0"/>
              </a:rPr>
              <a:t>zuzetak je namerna, ciljana i organizovana primena istog pristupa na različite teme (npr. radi testiranja metoda)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od “drugačiji” se podrazumeva “blago prilagođen” a ne “potpuno nov”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V</a:t>
            </a:r>
            <a:r>
              <a:rPr lang="sr-Latn-RS" dirty="0">
                <a:latin typeface="Cambria" pitchFamily="18" charset="0"/>
              </a:rPr>
              <a:t>ažno je da ovo ne brkate s metodološkim individualizmom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e potcenjujte ali ni ne prenaglašavajte prilagođavanje pristupa temi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</p:txBody>
      </p:sp>
      <p:sp>
        <p:nvSpPr>
          <p:cNvPr id="14338" name="Title 1">
            <a:extLst>
              <a:ext uri="{FF2B5EF4-FFF2-40B4-BE49-F238E27FC236}">
                <a16:creationId xmlns="" xmlns:a16="http://schemas.microsoft.com/office/drawing/2014/main" id="{01D2EA6E-DBA3-4C4E-97B5-F7F4A9ACC8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RS" altLang="en-US" sz="2800" dirty="0">
                <a:latin typeface="Cambria" panose="02040503050406030204" pitchFamily="18" charset="0"/>
              </a:rPr>
              <a:t>U načelu, svaka tema zahteva drugačiji pristup, ali su sve teme deo postojećeg istraživačko</a:t>
            </a:r>
            <a:r>
              <a:rPr lang="en-US" altLang="en-US" sz="2800" dirty="0">
                <a:latin typeface="Cambria" panose="02040503050406030204" pitchFamily="18" charset="0"/>
              </a:rPr>
              <a:t>g</a:t>
            </a:r>
            <a:r>
              <a:rPr lang="sr-Latn-RS" altLang="en-US" sz="2800" dirty="0">
                <a:latin typeface="Cambria" panose="02040503050406030204" pitchFamily="18" charset="0"/>
              </a:rPr>
              <a:t> programa</a:t>
            </a:r>
            <a:endParaRPr lang="en-US" altLang="en-US" sz="28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2BA0597-27EF-4B4C-8DE6-02942CC83C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K</a:t>
            </a:r>
            <a:r>
              <a:rPr lang="sr-Latn-RS" dirty="0">
                <a:latin typeface="Cambria" pitchFamily="18" charset="0"/>
              </a:rPr>
              <a:t>ao i u svim drugim slučajevima, prava mera je ona koju odredi osoba nadležna za verifikaciju rada – </a:t>
            </a:r>
            <a:r>
              <a:rPr lang="sr-Latn-RS" dirty="0" smtClean="0">
                <a:latin typeface="Cambria" pitchFamily="18" charset="0"/>
              </a:rPr>
              <a:t>mentor/ka</a:t>
            </a:r>
            <a:endParaRPr lang="sr-Latn-RS" dirty="0">
              <a:latin typeface="Cambria" pitchFamily="18" charset="0"/>
            </a:endParaRP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osebno je važno da ne podležete usputnim kritikama (i da Vas ne pokolebaju oni/e koji će reći “kakav ti je ovo rad”, “dosadno je” i sl.)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b="1" dirty="0">
                <a:latin typeface="Cambria" pitchFamily="18" charset="0"/>
              </a:rPr>
              <a:t>N</a:t>
            </a:r>
            <a:r>
              <a:rPr lang="sr-Latn-RS" b="1" dirty="0">
                <a:latin typeface="Cambria" pitchFamily="18" charset="0"/>
              </a:rPr>
              <a:t>ajmudrije je ne davati rad nikome na kritiku dok ne bude gotova mentorska odn. “radna” ili “predkonačna” verzija</a:t>
            </a:r>
            <a:r>
              <a:rPr lang="sr-Latn-RS" dirty="0">
                <a:latin typeface="Cambria" pitchFamily="18" charset="0"/>
              </a:rPr>
              <a:t> (tada, dok mentor čita, rad možete da date i nekom od starijih kolega ili nekoj drugoj akademski kompetentnoj osobi u čiju stručnost i dobronamernost  imate poverenja)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586D9EC3-BC79-4C66-8249-46060FE25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4844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412B180-F664-4278-8006-CB8E20FD3F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I</a:t>
            </a:r>
            <a:r>
              <a:rPr lang="sr-Latn-RS" dirty="0">
                <a:latin typeface="Cambria" pitchFamily="18" charset="0"/>
              </a:rPr>
              <a:t>nformanti su ljudi – imaju osećanja, uverenja, vrednosti, posebne odnose s drugim ljudima, imovinu, status, moć itd.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M</a:t>
            </a:r>
            <a:r>
              <a:rPr lang="sr-Latn-RS" dirty="0">
                <a:latin typeface="Cambria" pitchFamily="18" charset="0"/>
              </a:rPr>
              <a:t>i smo gosti ili došljaci ili smo u prolazu, veoma retko smo “domaći” – tretirajte ljude „sa“, „na“ i „o“ kojima radite s poštovanjem (više o tome u etičkoj nedelji kursa)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K</a:t>
            </a:r>
            <a:r>
              <a:rPr lang="sr-Latn-RS" dirty="0">
                <a:latin typeface="Cambria" pitchFamily="18" charset="0"/>
              </a:rPr>
              <a:t>ao ni informanti, ni izvori ne postoje (samo) zbog nas, neophodno je dokumentovati istraživanje (sopstvenu iskustvenu evidenciju) ali i biti pažljiv prema zatečenim </a:t>
            </a:r>
            <a:r>
              <a:rPr lang="sr-Latn-RS" dirty="0" smtClean="0">
                <a:latin typeface="Cambria" pitchFamily="18" charset="0"/>
              </a:rPr>
              <a:t>izvorima („ostavite onakvo kakvo ste zatekli“)</a:t>
            </a:r>
            <a:endParaRPr lang="sr-Latn-RS" dirty="0">
              <a:latin typeface="Cambria" pitchFamily="18" charset="0"/>
            </a:endParaRP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auka je i sama kulturna baština, iako se tako obično ne poima – očuvanje integriteta istraživačkog procesa je očuvanje našeg akademskog nasleđa i sopstvene profesije, ali i civilizacijskog nasleđa čovečanstva </a:t>
            </a:r>
            <a:r>
              <a:rPr lang="sr-Latn-RS" dirty="0" smtClean="0">
                <a:latin typeface="Cambria" pitchFamily="18" charset="0"/>
              </a:rPr>
              <a:t>u srpskom društvu</a:t>
            </a:r>
            <a:endParaRPr lang="sr-Latn-RS" dirty="0">
              <a:latin typeface="Cambria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597896F2-9053-4EEE-8669-F81E6195D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ctr"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rilagođavanje informantima/subjektima istraživanja i izvorima</a:t>
            </a:r>
            <a:endParaRPr lang="en-US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Content Placeholder 2">
            <a:extLst>
              <a:ext uri="{FF2B5EF4-FFF2-40B4-BE49-F238E27FC236}">
                <a16:creationId xmlns="" xmlns:a16="http://schemas.microsoft.com/office/drawing/2014/main" id="{4E6241FC-EFC5-49F0-9FAE-BB3C3047982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en-US" sz="2000" dirty="0">
                <a:latin typeface="Cambria" panose="02040503050406030204" pitchFamily="18" charset="0"/>
              </a:rPr>
              <a:t>M</a:t>
            </a:r>
            <a:r>
              <a:rPr lang="sr-Latn-RS" altLang="en-US" sz="2000" dirty="0">
                <a:latin typeface="Cambria" panose="02040503050406030204" pitchFamily="18" charset="0"/>
              </a:rPr>
              <a:t>eđusobno prilagođavanje jeste idealno ali teško dostižno – najčešće se mi prilagođavamo a ne oni (inherentna asimetrija)</a:t>
            </a:r>
          </a:p>
          <a:p>
            <a:endParaRPr lang="sr-Latn-RS" altLang="en-US" sz="2000" dirty="0">
              <a:latin typeface="Cambria" panose="02040503050406030204" pitchFamily="18" charset="0"/>
            </a:endParaRPr>
          </a:p>
          <a:p>
            <a:r>
              <a:rPr lang="en-US" altLang="en-US" sz="2000" dirty="0">
                <a:latin typeface="Cambria" panose="02040503050406030204" pitchFamily="18" charset="0"/>
              </a:rPr>
              <a:t>N</a:t>
            </a:r>
            <a:r>
              <a:rPr lang="sr-Latn-RS" altLang="en-US" sz="2000" dirty="0">
                <a:latin typeface="Cambria" panose="02040503050406030204" pitchFamily="18" charset="0"/>
              </a:rPr>
              <a:t>e brkajte doslednost i ponos</a:t>
            </a:r>
          </a:p>
          <a:p>
            <a:endParaRPr lang="sr-Latn-RS" altLang="en-US" sz="2000" dirty="0">
              <a:latin typeface="Cambria" panose="02040503050406030204" pitchFamily="18" charset="0"/>
            </a:endParaRPr>
          </a:p>
          <a:p>
            <a:r>
              <a:rPr lang="sr-Latn-RS" altLang="en-US" sz="2000" dirty="0">
                <a:latin typeface="Cambria" panose="02040503050406030204" pitchFamily="18" charset="0"/>
              </a:rPr>
              <a:t>Ne brkajte situacionizam/kontekstualizam i licemerje</a:t>
            </a:r>
          </a:p>
          <a:p>
            <a:endParaRPr lang="sr-Latn-RS" altLang="en-US" sz="2000" dirty="0">
              <a:latin typeface="Cambria" panose="02040503050406030204" pitchFamily="18" charset="0"/>
            </a:endParaRPr>
          </a:p>
          <a:p>
            <a:r>
              <a:rPr lang="sr-Latn-RS" altLang="en-US" sz="2000" dirty="0">
                <a:latin typeface="Cambria" panose="02040503050406030204" pitchFamily="18" charset="0"/>
              </a:rPr>
              <a:t>Za razliku od izbora teme, tokom kojeg imamo izvesnu slobodu, tokom svih ostalih faza istraživanja bi trebalo da se pridržavamo određenih pravila – metodoloških u užem smislu, etičkih i administrativnih</a:t>
            </a:r>
          </a:p>
          <a:p>
            <a:endParaRPr lang="sr-Latn-RS" altLang="en-US" sz="2000" dirty="0">
              <a:latin typeface="Cambria" panose="02040503050406030204" pitchFamily="18" charset="0"/>
            </a:endParaRPr>
          </a:p>
          <a:p>
            <a:r>
              <a:rPr lang="en-US" altLang="en-US" sz="2000" dirty="0">
                <a:latin typeface="Cambria" panose="02040503050406030204" pitchFamily="18" charset="0"/>
              </a:rPr>
              <a:t>P</a:t>
            </a:r>
            <a:r>
              <a:rPr lang="sr-Latn-RS" altLang="en-US" sz="2000" dirty="0">
                <a:latin typeface="Cambria" panose="02040503050406030204" pitchFamily="18" charset="0"/>
              </a:rPr>
              <a:t>oenta – ne shvatiti regulisanost istraživanja kao „ograničenje“, ne doživljavati je kao „lošu po sebi“, nego kao formu kroz koju se nešto stvara, kao proces koji nas navodi da dođemo do </a:t>
            </a:r>
            <a:r>
              <a:rPr lang="sr-Latn-RS" altLang="en-US" sz="2000" dirty="0" smtClean="0">
                <a:latin typeface="Cambria" panose="02040503050406030204" pitchFamily="18" charset="0"/>
              </a:rPr>
              <a:t>rezultata u okviru verifikacije koji delimo sa svojim prethodnicima, ali i onima koji će doći posle nas</a:t>
            </a:r>
            <a:endParaRPr lang="sr-Latn-RS" altLang="en-US" sz="2000" dirty="0">
              <a:latin typeface="Cambria" panose="02040503050406030204" pitchFamily="18" charset="0"/>
            </a:endParaRPr>
          </a:p>
        </p:txBody>
      </p:sp>
      <p:sp>
        <p:nvSpPr>
          <p:cNvPr id="16386" name="Title 1">
            <a:extLst>
              <a:ext uri="{FF2B5EF4-FFF2-40B4-BE49-F238E27FC236}">
                <a16:creationId xmlns="" xmlns:a16="http://schemas.microsoft.com/office/drawing/2014/main" id="{218AC4C4-0478-4DC3-A149-DF8C99C7C9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2400" b="1" dirty="0">
                <a:latin typeface="Cambria" panose="02040503050406030204" pitchFamily="18" charset="0"/>
              </a:rPr>
              <a:t>P</a:t>
            </a:r>
            <a:r>
              <a:rPr lang="sr-Latn-RS" altLang="en-US" sz="2400" b="1" dirty="0">
                <a:latin typeface="Cambria" panose="02040503050406030204" pitchFamily="18" charset="0"/>
              </a:rPr>
              <a:t>rilagođavanje sebi i </a:t>
            </a:r>
            <a:br>
              <a:rPr lang="sr-Latn-RS" altLang="en-US" sz="2400" b="1" dirty="0">
                <a:latin typeface="Cambria" panose="02040503050406030204" pitchFamily="18" charset="0"/>
              </a:rPr>
            </a:br>
            <a:r>
              <a:rPr lang="sr-Latn-RS" altLang="en-US" sz="2400" b="1" dirty="0">
                <a:latin typeface="Cambria" panose="02040503050406030204" pitchFamily="18" charset="0"/>
              </a:rPr>
              <a:t>prilagođavanje sebe</a:t>
            </a:r>
            <a:endParaRPr lang="en-US" altLang="en-US" sz="2400" b="1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Content Placeholder 2">
            <a:extLst>
              <a:ext uri="{FF2B5EF4-FFF2-40B4-BE49-F238E27FC236}">
                <a16:creationId xmlns="" xmlns:a16="http://schemas.microsoft.com/office/drawing/2014/main" id="{39FFF25B-CFA1-4248-8F4F-A04602DF8E3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en-US" sz="2000" dirty="0">
                <a:latin typeface="Cambria" panose="02040503050406030204" pitchFamily="18" charset="0"/>
              </a:rPr>
              <a:t>F</a:t>
            </a:r>
            <a:r>
              <a:rPr lang="sr-Latn-RS" altLang="en-US" sz="2000" dirty="0">
                <a:latin typeface="Cambria" panose="02040503050406030204" pitchFamily="18" charset="0"/>
              </a:rPr>
              <a:t>ormalni – završni radovi imaju propisanu formu na nivou </a:t>
            </a:r>
            <a:r>
              <a:rPr lang="sr-Latn-RS" altLang="en-US" sz="2000" dirty="0" smtClean="0">
                <a:latin typeface="Cambria" panose="02040503050406030204" pitchFamily="18" charset="0"/>
              </a:rPr>
              <a:t>Univerziteta i Fakulteta </a:t>
            </a:r>
          </a:p>
          <a:p>
            <a:endParaRPr lang="sr-Latn-RS" altLang="en-US" sz="2000" dirty="0">
              <a:latin typeface="Cambria" panose="02040503050406030204" pitchFamily="18" charset="0"/>
            </a:endParaRPr>
          </a:p>
          <a:p>
            <a:r>
              <a:rPr lang="sr-Latn-RS" altLang="en-US" sz="2000" dirty="0" smtClean="0">
                <a:latin typeface="Cambria" panose="02040503050406030204" pitchFamily="18" charset="0"/>
              </a:rPr>
              <a:t>Postoje i akademski etički standardi (o tome imamo posebna predavanja)</a:t>
            </a:r>
            <a:endParaRPr lang="sr-Latn-RS" altLang="en-US" sz="2000" dirty="0">
              <a:latin typeface="Cambria" panose="02040503050406030204" pitchFamily="18" charset="0"/>
            </a:endParaRPr>
          </a:p>
          <a:p>
            <a:endParaRPr lang="sr-Latn-RS" altLang="en-US" sz="2000" dirty="0">
              <a:latin typeface="Cambria" panose="02040503050406030204" pitchFamily="18" charset="0"/>
            </a:endParaRPr>
          </a:p>
          <a:p>
            <a:r>
              <a:rPr lang="sr-Latn-RS" altLang="en-US" sz="2000" dirty="0">
                <a:latin typeface="Cambria" panose="02040503050406030204" pitchFamily="18" charset="0"/>
              </a:rPr>
              <a:t>Poštovanje specifičnosti kandidata i mentora i samo je akademski standard</a:t>
            </a:r>
          </a:p>
          <a:p>
            <a:endParaRPr lang="sr-Latn-RS" altLang="en-US" sz="2000" dirty="0">
              <a:latin typeface="Cambria" panose="02040503050406030204" pitchFamily="18" charset="0"/>
            </a:endParaRPr>
          </a:p>
          <a:p>
            <a:r>
              <a:rPr lang="en-US" altLang="en-US" sz="2000" dirty="0">
                <a:latin typeface="Cambria" panose="02040503050406030204" pitchFamily="18" charset="0"/>
              </a:rPr>
              <a:t>M</a:t>
            </a:r>
            <a:r>
              <a:rPr lang="sr-Latn-RS" altLang="en-US" sz="2000" dirty="0">
                <a:latin typeface="Cambria" panose="02040503050406030204" pitchFamily="18" charset="0"/>
              </a:rPr>
              <a:t>oralna načela, ratifikovane međunarodne konvencije, Ustav, zakoni i propisi važe i u kontekstu istraživanja</a:t>
            </a:r>
          </a:p>
          <a:p>
            <a:endParaRPr lang="sr-Latn-RS" altLang="en-US" sz="2000" dirty="0">
              <a:latin typeface="Cambria" panose="02040503050406030204" pitchFamily="18" charset="0"/>
            </a:endParaRPr>
          </a:p>
          <a:p>
            <a:r>
              <a:rPr lang="en-US" altLang="en-US" sz="2000" dirty="0">
                <a:latin typeface="Cambria" panose="02040503050406030204" pitchFamily="18" charset="0"/>
              </a:rPr>
              <a:t>O</a:t>
            </a:r>
            <a:r>
              <a:rPr lang="sr-Latn-RS" altLang="en-US" sz="2000" dirty="0">
                <a:latin typeface="Cambria" panose="02040503050406030204" pitchFamily="18" charset="0"/>
              </a:rPr>
              <a:t>vo je važno da imate na umu, pošto su istraživači skloni da redukuju stvarnost na istraživanje i da “sve drugo postane manje važno”</a:t>
            </a:r>
          </a:p>
          <a:p>
            <a:endParaRPr lang="sr-Latn-RS" altLang="en-US" sz="2000" dirty="0">
              <a:latin typeface="Cambria" panose="02040503050406030204" pitchFamily="18" charset="0"/>
            </a:endParaRPr>
          </a:p>
          <a:p>
            <a:r>
              <a:rPr lang="en-US" altLang="en-US" sz="2000" dirty="0">
                <a:latin typeface="Cambria" panose="02040503050406030204" pitchFamily="18" charset="0"/>
              </a:rPr>
              <a:t>E</a:t>
            </a:r>
            <a:r>
              <a:rPr lang="sr-Latn-RS" altLang="en-US" sz="2000" dirty="0">
                <a:latin typeface="Cambria" panose="02040503050406030204" pitchFamily="18" charset="0"/>
              </a:rPr>
              <a:t>tički kodeksi i planovi istraživanja ne suspenduju život (deo ne zamenjuje </a:t>
            </a:r>
            <a:r>
              <a:rPr lang="sr-Latn-RS" altLang="en-US" sz="2000" dirty="0" smtClean="0">
                <a:latin typeface="Cambria" panose="02040503050406030204" pitchFamily="18" charset="0"/>
              </a:rPr>
              <a:t>celinu, iako je zavodljivo zameniti život - naukom)</a:t>
            </a:r>
            <a:endParaRPr lang="sr-Latn-RS" altLang="en-US" sz="2000" dirty="0">
              <a:latin typeface="Cambria" panose="02040503050406030204" pitchFamily="18" charset="0"/>
            </a:endParaRPr>
          </a:p>
          <a:p>
            <a:endParaRPr lang="sr-Latn-RS" altLang="en-US" sz="1600" dirty="0">
              <a:latin typeface="Cambria" panose="02040503050406030204" pitchFamily="18" charset="0"/>
            </a:endParaRPr>
          </a:p>
        </p:txBody>
      </p:sp>
      <p:sp>
        <p:nvSpPr>
          <p:cNvPr id="17410" name="Title 1">
            <a:extLst>
              <a:ext uri="{FF2B5EF4-FFF2-40B4-BE49-F238E27FC236}">
                <a16:creationId xmlns="" xmlns:a16="http://schemas.microsoft.com/office/drawing/2014/main" id="{5FA974B4-AF64-48C9-8D9C-55587A519B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3600" dirty="0">
                <a:latin typeface="Cambria" panose="02040503050406030204" pitchFamily="18" charset="0"/>
              </a:rPr>
              <a:t>A</a:t>
            </a:r>
            <a:r>
              <a:rPr lang="sr-Latn-RS" altLang="en-US" sz="3600" dirty="0">
                <a:latin typeface="Cambria" panose="02040503050406030204" pitchFamily="18" charset="0"/>
              </a:rPr>
              <a:t>kademski standardi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DBC5720-3996-4A27-B613-1DCEA6749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>
              <a:defRPr/>
            </a:pPr>
            <a:r>
              <a:rPr lang="en-US" dirty="0"/>
              <a:t>S</a:t>
            </a:r>
            <a:r>
              <a:rPr lang="sr-Latn-RS" dirty="0"/>
              <a:t>vako istraživanje, i terensko i laboratorijsko i i istorijsko i medijsko i arhivsko, i “čisto” teorijsko i “čisto empirijsko”, zahteva pripremu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sr-Latn-RS" dirty="0"/>
              <a:t>“</a:t>
            </a:r>
            <a:r>
              <a:rPr lang="en-US" dirty="0" err="1"/>
              <a:t>Teren</a:t>
            </a:r>
            <a:r>
              <a:rPr lang="sr-Latn-RS" dirty="0"/>
              <a:t>” kao konstrukt, teren kao datost – o solipsizmu, nominalizmu i drugim popularnim greškama kojima su istraživači skloni </a:t>
            </a:r>
            <a:r>
              <a:rPr lang="sr-Latn-RS" dirty="0" smtClean="0"/>
              <a:t>učimo u sledećem predavanju</a:t>
            </a:r>
            <a:endParaRPr lang="sr-Latn-RS" dirty="0"/>
          </a:p>
          <a:p>
            <a:pPr>
              <a:defRPr/>
            </a:pPr>
            <a:endParaRPr lang="sr-Latn-RS" dirty="0"/>
          </a:p>
          <a:p>
            <a:pPr>
              <a:defRPr/>
            </a:pPr>
            <a:r>
              <a:rPr lang="sr-Latn-RS" dirty="0"/>
              <a:t>Trenutno je važno da osvestite da je “teren” započeo onog trenutka kada ste počeli da birate temu diplomskog rada </a:t>
            </a:r>
          </a:p>
          <a:p>
            <a:pPr>
              <a:defRPr/>
            </a:pPr>
            <a:endParaRPr lang="sr-Latn-RS" dirty="0"/>
          </a:p>
          <a:p>
            <a:pPr>
              <a:defRPr/>
            </a:pPr>
            <a:r>
              <a:rPr lang="sr-Latn-RS" dirty="0"/>
              <a:t>“Teren” dakle nije samo boravak negde na istraživanju</a:t>
            </a:r>
            <a:endParaRPr lang="en-US" dirty="0"/>
          </a:p>
        </p:txBody>
      </p:sp>
      <p:sp>
        <p:nvSpPr>
          <p:cNvPr id="18434" name="Title 1">
            <a:extLst>
              <a:ext uri="{FF2B5EF4-FFF2-40B4-BE49-F238E27FC236}">
                <a16:creationId xmlns="" xmlns:a16="http://schemas.microsoft.com/office/drawing/2014/main" id="{B24805D3-22F2-48A9-A85A-05EFE85C7F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altLang="en-US" sz="3600" dirty="0">
                <a:latin typeface="Cambria" panose="02040503050406030204" pitchFamily="18" charset="0"/>
              </a:rPr>
              <a:t>“Teren” i „laboratorija“ – preširoko i preusko značenje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CD90A64-AFCF-4368-8E70-F5EA5DC275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L</a:t>
            </a:r>
            <a:r>
              <a:rPr lang="sr-Latn-RS" dirty="0">
                <a:latin typeface="Cambria" pitchFamily="18" charset="0"/>
              </a:rPr>
              <a:t>ični afiniteti – ono što Vam je (bilo) zanimljivo tokom studija; ono što je aktuelno pitanje, naučno, društveno ili kulturno, a na koje smatramo da možemo dati odgovor (ili pružiti doprinos)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rofesionalne potrebe – “tipične” teme u okviru širih istraživačkih programa određenih tradicija; teme relevantne za naučnoistraživačke projekte (“delići celine”)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U</a:t>
            </a:r>
            <a:r>
              <a:rPr lang="sr-Latn-RS" dirty="0">
                <a:latin typeface="Cambria" pitchFamily="18" charset="0"/>
              </a:rPr>
              <a:t>ticaj mentora – mentor često ima “temu u rukavu” (kao deo neke šire projektne celine, kao delić nekog mozaika),  što skraćuje put, fokusira kandidata i motiviše sve aktere na efikasniju saradnju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/>
              <a:t>Najčešći motivi za izbor teme: </a:t>
            </a:r>
            <a:r>
              <a:rPr lang="en-US" dirty="0" err="1"/>
              <a:t>relevantno</a:t>
            </a:r>
            <a:r>
              <a:rPr lang="sr-Latn-RS" dirty="0"/>
              <a:t>/popularno/neistraženo</a:t>
            </a:r>
            <a:endParaRPr lang="en-US" dirty="0"/>
          </a:p>
          <a:p>
            <a:pPr>
              <a:defRPr/>
            </a:pPr>
            <a:endParaRPr lang="en-US" dirty="0">
              <a:latin typeface="Cambria" pitchFamily="18" charset="0"/>
            </a:endParaRPr>
          </a:p>
        </p:txBody>
      </p:sp>
      <p:sp>
        <p:nvSpPr>
          <p:cNvPr id="19458" name="Title 1">
            <a:extLst>
              <a:ext uri="{FF2B5EF4-FFF2-40B4-BE49-F238E27FC236}">
                <a16:creationId xmlns="" xmlns:a16="http://schemas.microsoft.com/office/drawing/2014/main" id="{38D858B6-D864-48A5-90F0-0B4CDA449F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3600" dirty="0">
                <a:latin typeface="Cambria" panose="02040503050406030204" pitchFamily="18" charset="0"/>
              </a:rPr>
              <a:t>I</a:t>
            </a:r>
            <a:r>
              <a:rPr lang="sr-Latn-RS" altLang="en-US" sz="3600" dirty="0">
                <a:latin typeface="Cambria" panose="02040503050406030204" pitchFamily="18" charset="0"/>
              </a:rPr>
              <a:t>zbor teme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DCDBA98-8376-4C39-A874-502C6E7F3D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>
              <a:defRPr/>
            </a:pPr>
            <a:r>
              <a:rPr lang="sr-Latn-RS" dirty="0">
                <a:latin typeface="Cambria" pitchFamily="18" charset="0"/>
              </a:rPr>
              <a:t>“otkrivanje tople vode” i “radost otkrića opšteg mesta” – tipične greške diplomaca</a:t>
            </a:r>
          </a:p>
          <a:p>
            <a:pPr>
              <a:buNone/>
              <a:defRPr/>
            </a:pPr>
            <a:endParaRPr lang="sr-Latn-RS" dirty="0">
              <a:latin typeface="Cambria" pitchFamily="18" charset="0"/>
            </a:endParaRPr>
          </a:p>
          <a:p>
            <a:pPr>
              <a:buNone/>
              <a:defRPr/>
            </a:pPr>
            <a:r>
              <a:rPr lang="en-US" dirty="0">
                <a:latin typeface="Cambria" pitchFamily="18" charset="0"/>
              </a:rPr>
              <a:t>Š</a:t>
            </a:r>
            <a:r>
              <a:rPr lang="sr-Latn-RS" dirty="0">
                <a:latin typeface="Cambria" pitchFamily="18" charset="0"/>
              </a:rPr>
              <a:t>ta čitati? Umesto da lutate, pitajte:</a:t>
            </a:r>
          </a:p>
          <a:p>
            <a:pPr>
              <a:buNone/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M</a:t>
            </a:r>
            <a:r>
              <a:rPr lang="sr-Latn-RS" dirty="0">
                <a:latin typeface="Cambria" pitchFamily="18" charset="0"/>
              </a:rPr>
              <a:t>entore, 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Druge profesore i starije kolege (studente doktorskih studija, istraživače)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B</a:t>
            </a:r>
            <a:r>
              <a:rPr lang="sr-Latn-RS" dirty="0">
                <a:latin typeface="Cambria" pitchFamily="18" charset="0"/>
              </a:rPr>
              <a:t>ibliotekare</a:t>
            </a:r>
          </a:p>
        </p:txBody>
      </p:sp>
      <p:sp>
        <p:nvSpPr>
          <p:cNvPr id="20482" name="Title 1">
            <a:extLst>
              <a:ext uri="{FF2B5EF4-FFF2-40B4-BE49-F238E27FC236}">
                <a16:creationId xmlns="" xmlns:a16="http://schemas.microsoft.com/office/drawing/2014/main" id="{D259E82A-40D3-4F85-8360-A04C9981FC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3600" dirty="0">
                <a:latin typeface="Cambria" panose="02040503050406030204" pitchFamily="18" charset="0"/>
              </a:rPr>
              <a:t>P</a:t>
            </a:r>
            <a:r>
              <a:rPr lang="sr-Latn-RS" altLang="en-US" sz="3600" dirty="0">
                <a:latin typeface="Cambria" panose="02040503050406030204" pitchFamily="18" charset="0"/>
              </a:rPr>
              <a:t>regled postojeće literature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0866521-8987-45D2-9FA9-E9180F0819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T</a:t>
            </a:r>
            <a:r>
              <a:rPr lang="sr-Latn-RS" dirty="0">
                <a:latin typeface="Cambria" pitchFamily="18" charset="0"/>
              </a:rPr>
              <a:t>emu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T</a:t>
            </a:r>
            <a:r>
              <a:rPr lang="sr-Latn-RS" dirty="0">
                <a:latin typeface="Cambria" pitchFamily="18" charset="0"/>
              </a:rPr>
              <a:t>eorijsko-metodološki okvir obaveštenja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T</a:t>
            </a:r>
            <a:r>
              <a:rPr lang="sr-Latn-RS" dirty="0">
                <a:latin typeface="Cambria" pitchFamily="18" charset="0"/>
              </a:rPr>
              <a:t>eorijsko-metodološki okvir objašnjenja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Formu izlaganja problema, rezultata i diskusije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Stil (dok postepeno gradimo sopstveni...)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21506" name="Title 1">
            <a:extLst>
              <a:ext uri="{FF2B5EF4-FFF2-40B4-BE49-F238E27FC236}">
                <a16:creationId xmlns="" xmlns:a16="http://schemas.microsoft.com/office/drawing/2014/main" id="{94A0887A-4DA4-4D16-A34F-2AB7BD1D86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3600" dirty="0">
                <a:latin typeface="Cambria" panose="02040503050406030204" pitchFamily="18" charset="0"/>
              </a:rPr>
              <a:t>Š</a:t>
            </a:r>
            <a:r>
              <a:rPr lang="sr-Latn-RS" altLang="en-US" sz="3600" dirty="0">
                <a:latin typeface="Cambria" panose="02040503050406030204" pitchFamily="18" charset="0"/>
              </a:rPr>
              <a:t>ta tražimo u literaturi?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Latn-RS" dirty="0"/>
              <a:t>Idealno vreme za započinjanje diplomskog istraživanja je </a:t>
            </a:r>
            <a:r>
              <a:rPr lang="sr-Latn-RS" dirty="0" smtClean="0"/>
              <a:t>kraj druge godine </a:t>
            </a:r>
            <a:r>
              <a:rPr lang="sr-Latn-RS" dirty="0"/>
              <a:t>studija </a:t>
            </a:r>
          </a:p>
          <a:p>
            <a:r>
              <a:rPr lang="sr-Latn-RS" dirty="0"/>
              <a:t>Sada je najbolji trenutak da razmislite koja vas oblast najviše interesuje, koji Vam mentor odgovara</a:t>
            </a:r>
          </a:p>
          <a:p>
            <a:r>
              <a:rPr lang="sr-Latn-RS" dirty="0"/>
              <a:t>Počnite da čitate o oblasti iz koje želite da diploimirate</a:t>
            </a:r>
          </a:p>
          <a:p>
            <a:r>
              <a:rPr lang="sr-Latn-RS" dirty="0"/>
              <a:t>Idealno vreme za završavanje i predaju rada mentoru je poslednja nedelja avgusta u četvrtoj godini (kako bi ostalo vremena da mentor sugeriše šta korigovati i kako biste odbranili rad do kraja akademske godine, u septembru</a:t>
            </a:r>
            <a:r>
              <a:rPr lang="sr-Latn-RS" dirty="0" smtClean="0"/>
              <a:t>)</a:t>
            </a:r>
          </a:p>
          <a:p>
            <a:r>
              <a:rPr lang="sr-Latn-RS" dirty="0" smtClean="0"/>
              <a:t>STUDIRANJE U FUNKCIJI DIPLOMSKOG RADA</a:t>
            </a:r>
            <a:endParaRPr lang="sr-Latn-R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23073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1DEDF92-CC88-48A3-A641-0CE4907FC4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L</a:t>
            </a:r>
            <a:r>
              <a:rPr lang="sr-Latn-RS" dirty="0">
                <a:latin typeface="Cambria" pitchFamily="18" charset="0"/>
              </a:rPr>
              <a:t>iteratura vam je potrebna u dve faze – tokom izbora teme i nakon što se vratite s terena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U</a:t>
            </a:r>
            <a:r>
              <a:rPr lang="sr-Latn-RS" dirty="0">
                <a:latin typeface="Cambria" pitchFamily="18" charset="0"/>
              </a:rPr>
              <a:t> prvoj fazi, s literaturom ste u osnovi već upoznati (čitali ste je na predmetu koji vas posebno interesuje i pri pisanju seminarskog rada/izlaganja koje vam je bilo posebno zanimljivo/uspešno)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U</a:t>
            </a:r>
            <a:r>
              <a:rPr lang="sr-Latn-RS" dirty="0">
                <a:latin typeface="Cambria" pitchFamily="18" charset="0"/>
              </a:rPr>
              <a:t> drugoj fazi, oslonite se na savete mentora i svoje malo istraživanje literature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Važno – „više“, „novo“ ili „strano“ nije nužno „bolje“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22530" name="Title 1">
            <a:extLst>
              <a:ext uri="{FF2B5EF4-FFF2-40B4-BE49-F238E27FC236}">
                <a16:creationId xmlns="" xmlns:a16="http://schemas.microsoft.com/office/drawing/2014/main" id="{98EE3EF8-80BC-4395-9943-2EDEE5FAEA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3600" dirty="0">
                <a:latin typeface="Cambria" panose="02040503050406030204" pitchFamily="18" charset="0"/>
              </a:rPr>
              <a:t>K</a:t>
            </a:r>
            <a:r>
              <a:rPr lang="sr-Latn-RS" altLang="en-US" sz="3600" dirty="0">
                <a:latin typeface="Cambria" panose="02040503050406030204" pitchFamily="18" charset="0"/>
              </a:rPr>
              <a:t>ada se zaustaviti, koliko literature je dovoljno?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CD5DD78-8F89-42CB-BCA3-1CC45B1050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62500" lnSpcReduction="20000"/>
          </a:bodyPr>
          <a:lstStyle/>
          <a:p>
            <a:pPr>
              <a:defRPr/>
            </a:pPr>
            <a:r>
              <a:rPr lang="sr-Latn-RS" dirty="0"/>
              <a:t>“Uhvatiti problem”</a:t>
            </a:r>
          </a:p>
          <a:p>
            <a:pPr>
              <a:defRPr/>
            </a:pPr>
            <a:endParaRPr lang="sr-Latn-RS" dirty="0"/>
          </a:p>
          <a:p>
            <a:pPr>
              <a:defRPr/>
            </a:pPr>
            <a:r>
              <a:rPr lang="en-US" dirty="0"/>
              <a:t>I</a:t>
            </a:r>
            <a:r>
              <a:rPr lang="sr-Latn-RS" dirty="0"/>
              <a:t>zabrati teorijski okvir</a:t>
            </a:r>
          </a:p>
          <a:p>
            <a:pPr>
              <a:defRPr/>
            </a:pPr>
            <a:endParaRPr lang="sr-Latn-RS" dirty="0"/>
          </a:p>
          <a:p>
            <a:pPr>
              <a:defRPr/>
            </a:pPr>
            <a:r>
              <a:rPr lang="en-US" dirty="0"/>
              <a:t>I</a:t>
            </a:r>
            <a:r>
              <a:rPr lang="sr-Latn-RS" dirty="0"/>
              <a:t>zabrati metode i tehnike</a:t>
            </a:r>
          </a:p>
          <a:p>
            <a:pPr>
              <a:defRPr/>
            </a:pPr>
            <a:endParaRPr lang="sr-Latn-RS" dirty="0"/>
          </a:p>
          <a:p>
            <a:pPr>
              <a:defRPr/>
            </a:pPr>
            <a:r>
              <a:rPr lang="en-US" dirty="0"/>
              <a:t>U</a:t>
            </a:r>
            <a:r>
              <a:rPr lang="sr-Latn-RS" dirty="0"/>
              <a:t>očiti da li postoje specifičnosti (prilike, problemi) u vezi s izabranom temom</a:t>
            </a:r>
          </a:p>
          <a:p>
            <a:pPr>
              <a:defRPr/>
            </a:pPr>
            <a:endParaRPr lang="sr-Latn-RS" dirty="0"/>
          </a:p>
          <a:p>
            <a:pPr>
              <a:defRPr/>
            </a:pPr>
            <a:r>
              <a:rPr lang="en-US" dirty="0"/>
              <a:t>P</a:t>
            </a:r>
            <a:r>
              <a:rPr lang="sr-Latn-RS" dirty="0"/>
              <a:t>repoznati stil pisanja i način interpretacije/vid objašnjenja</a:t>
            </a:r>
          </a:p>
          <a:p>
            <a:pPr>
              <a:defRPr/>
            </a:pPr>
            <a:endParaRPr lang="sr-Latn-RS" dirty="0"/>
          </a:p>
          <a:p>
            <a:pPr>
              <a:defRPr/>
            </a:pPr>
            <a:r>
              <a:rPr lang="en-US" dirty="0"/>
              <a:t>U</a:t>
            </a:r>
            <a:r>
              <a:rPr lang="sr-Latn-RS" dirty="0"/>
              <a:t> startu isključite ambiciju da sagledate sve što je o nečemu napisano – to nije vaš zadatak niti je to smisao </a:t>
            </a:r>
            <a:r>
              <a:rPr lang="sr-Latn-RS" dirty="0" smtClean="0"/>
              <a:t>završnog </a:t>
            </a:r>
            <a:r>
              <a:rPr lang="sr-Latn-RS" dirty="0"/>
              <a:t>rada</a:t>
            </a:r>
          </a:p>
          <a:p>
            <a:pPr>
              <a:defRPr/>
            </a:pPr>
            <a:endParaRPr lang="sr-Latn-RS" dirty="0"/>
          </a:p>
          <a:p>
            <a:pPr>
              <a:defRPr/>
            </a:pPr>
            <a:r>
              <a:rPr lang="en-US" dirty="0"/>
              <a:t>O</a:t>
            </a:r>
            <a:r>
              <a:rPr lang="sr-Latn-RS" dirty="0"/>
              <a:t>duprite se iskušenju da kažete sve što znate o svemu u tom jednom radu!</a:t>
            </a:r>
          </a:p>
          <a:p>
            <a:pPr>
              <a:defRPr/>
            </a:pPr>
            <a:endParaRPr lang="sr-Latn-RS" dirty="0"/>
          </a:p>
          <a:p>
            <a:pPr>
              <a:defRPr/>
            </a:pPr>
            <a:endParaRPr lang="sr-Latn-RS" dirty="0"/>
          </a:p>
          <a:p>
            <a:pPr>
              <a:defRPr/>
            </a:pPr>
            <a:endParaRPr lang="sr-Latn-RS" dirty="0"/>
          </a:p>
          <a:p>
            <a:pPr>
              <a:defRPr/>
            </a:pPr>
            <a:endParaRPr lang="en-US" dirty="0"/>
          </a:p>
        </p:txBody>
      </p:sp>
      <p:sp>
        <p:nvSpPr>
          <p:cNvPr id="23554" name="Title 1">
            <a:extLst>
              <a:ext uri="{FF2B5EF4-FFF2-40B4-BE49-F238E27FC236}">
                <a16:creationId xmlns="" xmlns:a16="http://schemas.microsoft.com/office/drawing/2014/main" id="{9E367950-E14F-4039-8B9A-FE5BE32E5F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3600" dirty="0">
                <a:latin typeface="Cambria" panose="02040503050406030204" pitchFamily="18" charset="0"/>
              </a:rPr>
              <a:t>A</a:t>
            </a:r>
            <a:r>
              <a:rPr lang="sr-Latn-RS" altLang="en-US" sz="3600" dirty="0">
                <a:latin typeface="Cambria" panose="02040503050406030204" pitchFamily="18" charset="0"/>
              </a:rPr>
              <a:t>naliza dosadašnjih istraživanja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2B28B30-6DFC-4308-A280-6608B1E02C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T</a:t>
            </a:r>
            <a:r>
              <a:rPr lang="sr-Latn-RS" dirty="0">
                <a:latin typeface="Cambria" pitchFamily="18" charset="0"/>
              </a:rPr>
              <a:t>eorijsko istraživanje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A</a:t>
            </a:r>
            <a:r>
              <a:rPr lang="sr-Latn-RS" dirty="0">
                <a:latin typeface="Cambria" pitchFamily="18" charset="0"/>
              </a:rPr>
              <a:t>rhivsko istraživanje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M</a:t>
            </a:r>
            <a:r>
              <a:rPr lang="sr-Latn-RS" dirty="0">
                <a:latin typeface="Cambria" pitchFamily="18" charset="0"/>
              </a:rPr>
              <a:t>edijsko istraživanje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T</a:t>
            </a:r>
            <a:r>
              <a:rPr lang="sr-Latn-RS" dirty="0">
                <a:latin typeface="Cambria" pitchFamily="18" charset="0"/>
              </a:rPr>
              <a:t>erensko istraživanje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K</a:t>
            </a:r>
            <a:r>
              <a:rPr lang="sr-Latn-RS" dirty="0">
                <a:latin typeface="Cambria" pitchFamily="18" charset="0"/>
              </a:rPr>
              <a:t>ombinovano istraživanje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24578" name="Title 1">
            <a:extLst>
              <a:ext uri="{FF2B5EF4-FFF2-40B4-BE49-F238E27FC236}">
                <a16:creationId xmlns="" xmlns:a16="http://schemas.microsoft.com/office/drawing/2014/main" id="{BCDA1A9A-D18C-4152-80CC-3FCBA2604B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3600" dirty="0">
                <a:latin typeface="Cambria" panose="02040503050406030204" pitchFamily="18" charset="0"/>
              </a:rPr>
              <a:t>O</a:t>
            </a:r>
            <a:r>
              <a:rPr lang="sr-Latn-RS" altLang="en-US" sz="3600" dirty="0">
                <a:latin typeface="Cambria" panose="02040503050406030204" pitchFamily="18" charset="0"/>
              </a:rPr>
              <a:t>rganizacija istraživanja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Content Placeholder 2">
            <a:extLst>
              <a:ext uri="{FF2B5EF4-FFF2-40B4-BE49-F238E27FC236}">
                <a16:creationId xmlns="" xmlns:a16="http://schemas.microsoft.com/office/drawing/2014/main" id="{6ACECDB3-1B1E-4055-B4D8-A85566E9713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None/>
            </a:pPr>
            <a:r>
              <a:rPr lang="en-US" altLang="en-US" sz="2000" dirty="0"/>
              <a:t>N</a:t>
            </a:r>
            <a:r>
              <a:rPr lang="sr-Latn-RS" altLang="en-US" sz="2000" dirty="0"/>
              <a:t>ajčešća zabluda – </a:t>
            </a:r>
            <a:r>
              <a:rPr lang="sr-Latn-RS" altLang="en-US" sz="2000" dirty="0" smtClean="0"/>
              <a:t>teorijsko </a:t>
            </a:r>
            <a:r>
              <a:rPr lang="sr-Latn-RS" altLang="en-US" sz="2000" dirty="0"/>
              <a:t>istraživanje ne može (pa ni ne treba) organizovati, budući da je ono po definiciji “individualna” kreacija (iako </a:t>
            </a:r>
            <a:r>
              <a:rPr lang="sr-Latn-RS" altLang="en-US" sz="2000" dirty="0" smtClean="0"/>
              <a:t>etnologija-antropologija operiše na preseku društvenih nauka i humanistike, </a:t>
            </a:r>
            <a:r>
              <a:rPr lang="sr-Latn-RS" altLang="en-US" sz="2000" dirty="0"/>
              <a:t>Vi ipak ne stvarate umetničko delo nego „radite nauku“)</a:t>
            </a:r>
          </a:p>
          <a:p>
            <a:pPr>
              <a:buFont typeface="Arial" panose="020B0604020202020204" pitchFamily="34" charset="0"/>
              <a:buNone/>
            </a:pPr>
            <a:endParaRPr lang="sr-Latn-RS" altLang="en-US" sz="2000" dirty="0"/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 dirty="0"/>
              <a:t>J</a:t>
            </a:r>
            <a:r>
              <a:rPr lang="sr-Latn-RS" altLang="en-US" sz="2000" dirty="0"/>
              <a:t>ednako česta zabluda – </a:t>
            </a:r>
            <a:r>
              <a:rPr lang="sr-Latn-RS" altLang="en-US" sz="2000" dirty="0" smtClean="0"/>
              <a:t>teorijsko </a:t>
            </a:r>
            <a:r>
              <a:rPr lang="sr-Latn-RS" altLang="en-US" sz="2000" dirty="0"/>
              <a:t>istraživanje </a:t>
            </a:r>
            <a:r>
              <a:rPr lang="sr-Latn-RS" altLang="en-US" sz="2000" dirty="0" smtClean="0"/>
              <a:t>je “najlakše</a:t>
            </a:r>
            <a:r>
              <a:rPr lang="sr-Latn-RS" altLang="en-US" sz="2000" dirty="0"/>
              <a:t>” (“samo sedneš i nešto pišeš”)</a:t>
            </a:r>
          </a:p>
          <a:p>
            <a:pPr>
              <a:buFont typeface="Arial" panose="020B0604020202020204" pitchFamily="34" charset="0"/>
              <a:buNone/>
            </a:pPr>
            <a:endParaRPr lang="sr-Latn-RS" altLang="en-US" sz="2000" dirty="0"/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 dirty="0"/>
              <a:t>R</a:t>
            </a:r>
            <a:r>
              <a:rPr lang="sr-Latn-RS" altLang="en-US" sz="2000" dirty="0"/>
              <a:t>elevantno „čisto“ teorijsko istraživanje je najteže sprovesti, pošto zahteva visok stepen razumevanja problematike i puno vremena</a:t>
            </a:r>
          </a:p>
          <a:p>
            <a:pPr>
              <a:buFont typeface="Arial" panose="020B0604020202020204" pitchFamily="34" charset="0"/>
              <a:buNone/>
            </a:pPr>
            <a:endParaRPr lang="sr-Latn-RS" altLang="en-US" sz="2000" dirty="0"/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 dirty="0"/>
              <a:t>P</a:t>
            </a:r>
            <a:r>
              <a:rPr lang="sr-Latn-RS" altLang="en-US" sz="2000" dirty="0"/>
              <a:t>reporučujem Vam da ga izbegavate na </a:t>
            </a:r>
            <a:r>
              <a:rPr lang="sr-Latn-RS" altLang="en-US" sz="2000" dirty="0" smtClean="0"/>
              <a:t>diplomskom nivou, osim ukoliko se o tome prethodno ne dogovorite sa mentorom</a:t>
            </a:r>
            <a:endParaRPr lang="sr-Latn-RS" altLang="en-US" sz="2000" dirty="0"/>
          </a:p>
          <a:p>
            <a:pPr>
              <a:buFont typeface="Arial" panose="020B0604020202020204" pitchFamily="34" charset="0"/>
              <a:buNone/>
            </a:pPr>
            <a:endParaRPr lang="sr-Latn-RS" altLang="en-US" sz="1600" dirty="0"/>
          </a:p>
        </p:txBody>
      </p:sp>
      <p:sp>
        <p:nvSpPr>
          <p:cNvPr id="25602" name="Title 1">
            <a:extLst>
              <a:ext uri="{FF2B5EF4-FFF2-40B4-BE49-F238E27FC236}">
                <a16:creationId xmlns="" xmlns:a16="http://schemas.microsoft.com/office/drawing/2014/main" id="{204CFE4A-CFE0-435A-9B88-44185BA4AE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dirty="0"/>
              <a:t>O</a:t>
            </a:r>
            <a:r>
              <a:rPr lang="sr-Latn-RS" altLang="en-US" dirty="0"/>
              <a:t>rganizacija teorijskog istraživanja</a:t>
            </a:r>
            <a:endParaRPr lang="en-US" alt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89243B6-879E-4CD6-92B7-D52DAB4050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altLang="en-US" dirty="0"/>
              <a:t>A</a:t>
            </a:r>
            <a:r>
              <a:rPr lang="sr-Latn-RS" altLang="en-US" dirty="0"/>
              <a:t>ko se odlučite za teorijsko istraživanje, ono mora da bude fokusirano na jasno definisan, mali problem koji je moguće obraditi u formi </a:t>
            </a:r>
            <a:r>
              <a:rPr lang="sr-Latn-RS" altLang="en-US" dirty="0" smtClean="0"/>
              <a:t>diplomskog </a:t>
            </a:r>
            <a:r>
              <a:rPr lang="sr-Latn-RS" altLang="en-US" dirty="0"/>
              <a:t>rada</a:t>
            </a:r>
          </a:p>
          <a:p>
            <a:pPr>
              <a:buNone/>
            </a:pPr>
            <a:endParaRPr lang="sr-Latn-RS" altLang="en-US" dirty="0"/>
          </a:p>
          <a:p>
            <a:pPr>
              <a:buNone/>
            </a:pPr>
            <a:r>
              <a:rPr lang="en-US" altLang="en-US" dirty="0"/>
              <a:t>N</a:t>
            </a:r>
            <a:r>
              <a:rPr lang="sr-Latn-RS" altLang="en-US" dirty="0"/>
              <a:t>ajbolji način da uradite teorijski </a:t>
            </a:r>
            <a:r>
              <a:rPr lang="sr-Latn-RS" altLang="en-US" dirty="0" smtClean="0"/>
              <a:t>završni </a:t>
            </a:r>
            <a:r>
              <a:rPr lang="sr-Latn-RS" altLang="en-US" dirty="0"/>
              <a:t>rad jeste da on predstavlja: a) primenu nekog koncepta na neki fenomen na koji taj koncept do sada nije bio primenjivan ili b) razumevanje neke epizode iz istorije discipline koja nije do sada obrađena</a:t>
            </a:r>
          </a:p>
          <a:p>
            <a:pPr>
              <a:buNone/>
            </a:pPr>
            <a:endParaRPr lang="sr-Latn-RS" altLang="en-US" dirty="0"/>
          </a:p>
          <a:p>
            <a:pPr>
              <a:buNone/>
            </a:pPr>
            <a:r>
              <a:rPr lang="en-US" altLang="en-US" dirty="0"/>
              <a:t>I</a:t>
            </a:r>
            <a:r>
              <a:rPr lang="sr-Latn-RS" altLang="en-US" dirty="0"/>
              <a:t>zbegavajte velike rekonstrukcije i radove “o svetu i o svemu”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3D6573C7-3D46-42E2-8B13-302307F76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58871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F9B2E24-E0BB-44B2-BC99-CEE7A6E026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>
              <a:defRPr/>
            </a:pPr>
            <a:r>
              <a:rPr lang="en-US" dirty="0"/>
              <a:t>A</a:t>
            </a:r>
            <a:r>
              <a:rPr lang="sr-Latn-RS" dirty="0"/>
              <a:t>rhivsko istraživanje zahteva posebnu obuku i takođe ga treba izbegavati na </a:t>
            </a:r>
            <a:r>
              <a:rPr lang="sr-Latn-RS" dirty="0" smtClean="0"/>
              <a:t>diplomskom nivou, osim uz dozvolu mentora i posebne pripreme</a:t>
            </a:r>
            <a:endParaRPr lang="sr-Latn-RS" dirty="0"/>
          </a:p>
          <a:p>
            <a:pPr>
              <a:defRPr/>
            </a:pPr>
            <a:endParaRPr lang="sr-Latn-RS" dirty="0"/>
          </a:p>
          <a:p>
            <a:pPr>
              <a:defRPr/>
            </a:pPr>
            <a:r>
              <a:rPr lang="en-US" dirty="0"/>
              <a:t>P</a:t>
            </a:r>
            <a:r>
              <a:rPr lang="sr-Latn-RS" dirty="0"/>
              <a:t>roblem pristupa arhivama</a:t>
            </a:r>
          </a:p>
          <a:p>
            <a:pPr>
              <a:defRPr/>
            </a:pPr>
            <a:endParaRPr lang="sr-Latn-RS" dirty="0"/>
          </a:p>
          <a:p>
            <a:pPr>
              <a:defRPr/>
            </a:pPr>
            <a:r>
              <a:rPr lang="en-US" dirty="0"/>
              <a:t>P</a:t>
            </a:r>
            <a:r>
              <a:rPr lang="sr-Latn-RS" dirty="0"/>
              <a:t>roblem vremena i novca</a:t>
            </a:r>
          </a:p>
          <a:p>
            <a:pPr>
              <a:defRPr/>
            </a:pPr>
            <a:endParaRPr lang="sr-Latn-RS" dirty="0"/>
          </a:p>
          <a:p>
            <a:pPr>
              <a:defRPr/>
            </a:pPr>
            <a:r>
              <a:rPr lang="en-US" dirty="0"/>
              <a:t>P</a:t>
            </a:r>
            <a:r>
              <a:rPr lang="sr-Latn-RS" dirty="0"/>
              <a:t>roblem jezika izvora</a:t>
            </a:r>
          </a:p>
          <a:p>
            <a:pPr>
              <a:defRPr/>
            </a:pPr>
            <a:endParaRPr lang="sr-Latn-RS" dirty="0"/>
          </a:p>
          <a:p>
            <a:pPr>
              <a:defRPr/>
            </a:pPr>
            <a:r>
              <a:rPr lang="en-US" dirty="0"/>
              <a:t>P</a:t>
            </a:r>
            <a:r>
              <a:rPr lang="sr-Latn-RS" dirty="0"/>
              <a:t>roblem poznavanja izvora</a:t>
            </a:r>
          </a:p>
          <a:p>
            <a:pPr>
              <a:defRPr/>
            </a:pPr>
            <a:endParaRPr lang="sr-Latn-RS" dirty="0"/>
          </a:p>
          <a:p>
            <a:pPr>
              <a:defRPr/>
            </a:pPr>
            <a:r>
              <a:rPr lang="sr-Latn-RS" dirty="0"/>
              <a:t>Problem kritike izvora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26626" name="Title 1">
            <a:extLst>
              <a:ext uri="{FF2B5EF4-FFF2-40B4-BE49-F238E27FC236}">
                <a16:creationId xmlns="" xmlns:a16="http://schemas.microsoft.com/office/drawing/2014/main" id="{C62BAF24-40FC-47CA-9A75-319A8F799F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3600" dirty="0">
                <a:latin typeface="Cambria" panose="02040503050406030204" pitchFamily="18" charset="0"/>
              </a:rPr>
              <a:t>O</a:t>
            </a:r>
            <a:r>
              <a:rPr lang="sr-Latn-RS" altLang="en-US" sz="3600" dirty="0">
                <a:latin typeface="Cambria" panose="02040503050406030204" pitchFamily="18" charset="0"/>
              </a:rPr>
              <a:t>rganizacija arhivskog istraživanja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E62A275-9175-4EFC-BCD4-1F5BF92DBD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>
              <a:defRPr/>
            </a:pPr>
            <a:r>
              <a:rPr lang="en-US" sz="2400" dirty="0">
                <a:latin typeface="Cambria" pitchFamily="18" charset="0"/>
              </a:rPr>
              <a:t>J</a:t>
            </a:r>
            <a:r>
              <a:rPr lang="sr-Latn-RS" sz="2400" dirty="0">
                <a:latin typeface="Cambria" pitchFamily="18" charset="0"/>
              </a:rPr>
              <a:t>ezik izveštavanja – jezik trećeg reda</a:t>
            </a:r>
          </a:p>
          <a:p>
            <a:pPr>
              <a:defRPr/>
            </a:pPr>
            <a:endParaRPr lang="sr-Latn-RS" sz="2400" dirty="0">
              <a:latin typeface="Cambria" pitchFamily="18" charset="0"/>
            </a:endParaRPr>
          </a:p>
          <a:p>
            <a:pPr>
              <a:defRPr/>
            </a:pPr>
            <a:r>
              <a:rPr lang="en-US" sz="2400" dirty="0">
                <a:latin typeface="Cambria" pitchFamily="18" charset="0"/>
              </a:rPr>
              <a:t>D</a:t>
            </a:r>
            <a:r>
              <a:rPr lang="sr-Latn-RS" sz="2400" dirty="0">
                <a:latin typeface="Cambria" pitchFamily="18" charset="0"/>
              </a:rPr>
              <a:t>a li je to realnost?</a:t>
            </a:r>
          </a:p>
          <a:p>
            <a:pPr>
              <a:defRPr/>
            </a:pPr>
            <a:endParaRPr lang="sr-Latn-RS" sz="2400" dirty="0">
              <a:latin typeface="Cambria" pitchFamily="18" charset="0"/>
            </a:endParaRPr>
          </a:p>
          <a:p>
            <a:pPr>
              <a:defRPr/>
            </a:pPr>
            <a:r>
              <a:rPr lang="en-US" sz="2400" dirty="0">
                <a:latin typeface="Cambria" pitchFamily="18" charset="0"/>
              </a:rPr>
              <a:t>K</a:t>
            </a:r>
            <a:r>
              <a:rPr lang="sr-Latn-RS" sz="2400" dirty="0">
                <a:latin typeface="Cambria" pitchFamily="18" charset="0"/>
              </a:rPr>
              <a:t>ako se ograničiti, gde se zaustaviti?</a:t>
            </a:r>
          </a:p>
          <a:p>
            <a:pPr>
              <a:defRPr/>
            </a:pPr>
            <a:endParaRPr lang="sr-Latn-RS" sz="2400" dirty="0">
              <a:latin typeface="Cambria" pitchFamily="18" charset="0"/>
            </a:endParaRPr>
          </a:p>
          <a:p>
            <a:pPr>
              <a:defRPr/>
            </a:pPr>
            <a:r>
              <a:rPr lang="en-US" sz="2400" dirty="0">
                <a:latin typeface="Cambria" pitchFamily="18" charset="0"/>
              </a:rPr>
              <a:t>I</a:t>
            </a:r>
            <a:r>
              <a:rPr lang="sr-Latn-RS" sz="2400" dirty="0">
                <a:latin typeface="Cambria" pitchFamily="18" charset="0"/>
              </a:rPr>
              <a:t>nternet – “sve je povezano sa svim ostalim”</a:t>
            </a:r>
          </a:p>
          <a:p>
            <a:pPr>
              <a:defRPr/>
            </a:pPr>
            <a:endParaRPr lang="sr-Latn-RS" sz="2400" dirty="0">
              <a:latin typeface="Cambria" pitchFamily="18" charset="0"/>
            </a:endParaRPr>
          </a:p>
          <a:p>
            <a:pPr>
              <a:defRPr/>
            </a:pPr>
            <a:r>
              <a:rPr lang="en-US" sz="2400" dirty="0">
                <a:latin typeface="Cambria" pitchFamily="18" charset="0"/>
              </a:rPr>
              <a:t>N</a:t>
            </a:r>
            <a:r>
              <a:rPr lang="sr-Latn-RS" sz="2400" dirty="0">
                <a:latin typeface="Cambria" pitchFamily="18" charset="0"/>
              </a:rPr>
              <a:t>ajteži i najlakši oblik istraživanja (čuvajte se zamke “neograničenog pristupa”)</a:t>
            </a:r>
          </a:p>
          <a:p>
            <a:pPr>
              <a:defRPr/>
            </a:pPr>
            <a:endParaRPr lang="sr-Latn-RS" sz="2400" dirty="0">
              <a:latin typeface="Cambria" pitchFamily="18" charset="0"/>
            </a:endParaRPr>
          </a:p>
          <a:p>
            <a:pPr>
              <a:defRPr/>
            </a:pPr>
            <a:r>
              <a:rPr lang="sr-Latn-RS" sz="2400" dirty="0">
                <a:latin typeface="Cambria" pitchFamily="18" charset="0"/>
              </a:rPr>
              <a:t>I ovaj tip rada je zavodljiv i deluje da je lak, ali ga izbegnite ako nemate čvrt dogovor s mentorom da vam je korpus građe potvrđen</a:t>
            </a:r>
          </a:p>
        </p:txBody>
      </p:sp>
      <p:sp>
        <p:nvSpPr>
          <p:cNvPr id="27650" name="Title 1">
            <a:extLst>
              <a:ext uri="{FF2B5EF4-FFF2-40B4-BE49-F238E27FC236}">
                <a16:creationId xmlns="" xmlns:a16="http://schemas.microsoft.com/office/drawing/2014/main" id="{CA10E1FA-D9BC-4302-AB17-5BA92DD8EE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3600" dirty="0">
                <a:latin typeface="Cambria" panose="02040503050406030204" pitchFamily="18" charset="0"/>
              </a:rPr>
              <a:t>O</a:t>
            </a:r>
            <a:r>
              <a:rPr lang="sr-Latn-RS" altLang="en-US" sz="3600" dirty="0">
                <a:latin typeface="Cambria" panose="02040503050406030204" pitchFamily="18" charset="0"/>
              </a:rPr>
              <a:t>rganizacija istraživanja medija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B92A366-1CDC-4A3A-9C16-490C979C39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ristup, dozvole, </a:t>
            </a:r>
            <a:r>
              <a:rPr lang="sr-Latn-RS" dirty="0" smtClean="0">
                <a:latin typeface="Cambria" pitchFamily="18" charset="0"/>
              </a:rPr>
              <a:t>saglasnosti:</a:t>
            </a:r>
            <a:endParaRPr lang="sr-Latn-RS" dirty="0">
              <a:latin typeface="Cambria" pitchFamily="18" charset="0"/>
            </a:endParaRP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buNone/>
              <a:defRPr/>
            </a:pPr>
            <a:r>
              <a:rPr lang="en-US" dirty="0">
                <a:latin typeface="Cambria" pitchFamily="18" charset="0"/>
              </a:rPr>
              <a:t>I</a:t>
            </a:r>
            <a:r>
              <a:rPr lang="sr-Latn-RS" dirty="0">
                <a:latin typeface="Cambria" pitchFamily="18" charset="0"/>
              </a:rPr>
              <a:t>nstitucija – npr. u radu sa zaposlenima u kompaniji/organizaciji koji su obavezani korporativnom etikom ili službenicima neke državne institucije </a:t>
            </a:r>
          </a:p>
          <a:p>
            <a:pPr>
              <a:buNone/>
              <a:defRPr/>
            </a:pPr>
            <a:endParaRPr lang="sr-Latn-RS" dirty="0">
              <a:latin typeface="Cambria" pitchFamily="18" charset="0"/>
            </a:endParaRPr>
          </a:p>
          <a:p>
            <a:pPr>
              <a:buNone/>
              <a:defRPr/>
            </a:pPr>
            <a:r>
              <a:rPr lang="en-US" dirty="0">
                <a:latin typeface="Cambria" pitchFamily="18" charset="0"/>
              </a:rPr>
              <a:t>R</a:t>
            </a:r>
            <a:r>
              <a:rPr lang="sr-Latn-RS" dirty="0">
                <a:latin typeface="Cambria" pitchFamily="18" charset="0"/>
              </a:rPr>
              <a:t>oditelja ili staratelja/hranitelja – u radu s decom</a:t>
            </a:r>
          </a:p>
          <a:p>
            <a:pPr>
              <a:buNone/>
              <a:defRPr/>
            </a:pPr>
            <a:endParaRPr lang="sr-Latn-RS" dirty="0">
              <a:latin typeface="Cambria" pitchFamily="18" charset="0"/>
            </a:endParaRPr>
          </a:p>
          <a:p>
            <a:pPr>
              <a:buNone/>
              <a:defRPr/>
            </a:pPr>
            <a:r>
              <a:rPr lang="en-US" dirty="0">
                <a:latin typeface="Cambria" pitchFamily="18" charset="0"/>
              </a:rPr>
              <a:t>S</a:t>
            </a:r>
            <a:r>
              <a:rPr lang="sr-Latn-RS" dirty="0">
                <a:latin typeface="Cambria" pitchFamily="18" charset="0"/>
              </a:rPr>
              <a:t>tarešina/vođa – npr. u radu s hijerarhizovanim/neformalnim grupama (npr. </a:t>
            </a:r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avijačima</a:t>
            </a:r>
            <a:r>
              <a:rPr lang="en-US" dirty="0">
                <a:latin typeface="Cambria" pitchFamily="18" charset="0"/>
              </a:rPr>
              <a:t>, </a:t>
            </a:r>
            <a:r>
              <a:rPr lang="en-US" dirty="0" err="1">
                <a:latin typeface="Cambria" pitchFamily="18" charset="0"/>
              </a:rPr>
              <a:t>Romima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i</a:t>
            </a:r>
            <a:r>
              <a:rPr lang="en-US" dirty="0">
                <a:latin typeface="Cambria" pitchFamily="18" charset="0"/>
              </a:rPr>
              <a:t> sl.</a:t>
            </a:r>
            <a:r>
              <a:rPr lang="sr-Latn-RS" dirty="0">
                <a:latin typeface="Cambria" pitchFamily="18" charset="0"/>
              </a:rPr>
              <a:t>)</a:t>
            </a:r>
          </a:p>
          <a:p>
            <a:pPr>
              <a:buNone/>
              <a:defRPr/>
            </a:pPr>
            <a:endParaRPr lang="sr-Latn-RS" dirty="0">
              <a:latin typeface="Cambria" pitchFamily="18" charset="0"/>
            </a:endParaRPr>
          </a:p>
          <a:p>
            <a:pPr>
              <a:buNone/>
              <a:defRPr/>
            </a:pPr>
            <a:r>
              <a:rPr lang="en-US" dirty="0">
                <a:latin typeface="Cambria" pitchFamily="18" charset="0"/>
              </a:rPr>
              <a:t>M</a:t>
            </a:r>
            <a:r>
              <a:rPr lang="sr-Latn-RS" dirty="0">
                <a:latin typeface="Cambria" pitchFamily="18" charset="0"/>
              </a:rPr>
              <a:t>uškaraca/starijih žena – u radu sa mlađim ženama u istrajno patrijarhalnim sredinama</a:t>
            </a:r>
          </a:p>
          <a:p>
            <a:pPr>
              <a:buNone/>
              <a:defRPr/>
            </a:pPr>
            <a:endParaRPr lang="sr-Latn-RS" dirty="0">
              <a:latin typeface="Cambria" pitchFamily="18" charset="0"/>
            </a:endParaRPr>
          </a:p>
        </p:txBody>
      </p:sp>
      <p:sp>
        <p:nvSpPr>
          <p:cNvPr id="28674" name="Title 1">
            <a:extLst>
              <a:ext uri="{FF2B5EF4-FFF2-40B4-BE49-F238E27FC236}">
                <a16:creationId xmlns="" xmlns:a16="http://schemas.microsoft.com/office/drawing/2014/main" id="{E66E9D51-B12F-4ED5-8632-94FB4D10C7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3600" dirty="0">
                <a:latin typeface="Cambria" panose="02040503050406030204" pitchFamily="18" charset="0"/>
              </a:rPr>
              <a:t>O</a:t>
            </a:r>
            <a:r>
              <a:rPr lang="sr-Latn-RS" altLang="en-US" sz="3600" dirty="0">
                <a:latin typeface="Cambria" panose="02040503050406030204" pitchFamily="18" charset="0"/>
              </a:rPr>
              <a:t>rganizacija terenskog istraživanja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96A4B48-DFDA-4E62-BB39-50E3074451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>
              <a:defRPr/>
            </a:pPr>
            <a:r>
              <a:rPr lang="en-US" dirty="0"/>
              <a:t>N</a:t>
            </a:r>
            <a:r>
              <a:rPr lang="sr-Latn-RS" dirty="0"/>
              <a:t>ajčešći oblik </a:t>
            </a:r>
            <a:r>
              <a:rPr lang="sr-Latn-RS" dirty="0" smtClean="0"/>
              <a:t>diplomskog </a:t>
            </a:r>
            <a:r>
              <a:rPr lang="sr-Latn-RS" dirty="0"/>
              <a:t>istraživanja</a:t>
            </a:r>
          </a:p>
          <a:p>
            <a:pPr>
              <a:defRPr/>
            </a:pPr>
            <a:endParaRPr lang="sr-Latn-RS" dirty="0"/>
          </a:p>
          <a:p>
            <a:pPr>
              <a:defRPr/>
            </a:pPr>
            <a:r>
              <a:rPr lang="en-US" dirty="0"/>
              <a:t>K</a:t>
            </a:r>
            <a:r>
              <a:rPr lang="sr-Latn-RS" dirty="0"/>
              <a:t>ombinujemo teorijsko i </a:t>
            </a:r>
            <a:r>
              <a:rPr lang="sr-Latn-RS" dirty="0" smtClean="0"/>
              <a:t>terensko </a:t>
            </a:r>
            <a:r>
              <a:rPr lang="sr-Latn-RS" dirty="0"/>
              <a:t>istraživanje ili arhivsko i medijsko</a:t>
            </a:r>
          </a:p>
          <a:p>
            <a:pPr>
              <a:defRPr/>
            </a:pPr>
            <a:endParaRPr lang="sr-Latn-RS" dirty="0"/>
          </a:p>
          <a:p>
            <a:pPr>
              <a:defRPr/>
            </a:pPr>
            <a:r>
              <a:rPr lang="en-US" b="1" dirty="0"/>
              <a:t>P</a:t>
            </a:r>
            <a:r>
              <a:rPr lang="sr-Latn-RS" b="1" dirty="0"/>
              <a:t>ošto je reč o kratkom </a:t>
            </a:r>
            <a:r>
              <a:rPr lang="sr-Latn-RS" b="1" dirty="0" smtClean="0"/>
              <a:t>diplomskom </a:t>
            </a:r>
            <a:r>
              <a:rPr lang="sr-Latn-RS" b="1" dirty="0"/>
              <a:t>istraživanju NE gubite vreme na metodološke priručnike (oni su često isuviše opširni i zahtevni, napisani za dugotrajna istraživanja doktoratanata i istraživačkih timova), držite se plana usaglašenog sa mentorom</a:t>
            </a:r>
          </a:p>
          <a:p>
            <a:pPr>
              <a:defRPr/>
            </a:pPr>
            <a:endParaRPr lang="sr-Latn-RS" dirty="0"/>
          </a:p>
          <a:p>
            <a:pPr>
              <a:defRPr/>
            </a:pPr>
            <a:r>
              <a:rPr lang="sr-Latn-RS" dirty="0"/>
              <a:t>Plan istraživanja na </a:t>
            </a:r>
            <a:r>
              <a:rPr lang="sr-Latn-RS" dirty="0" smtClean="0"/>
              <a:t>diplomskom </a:t>
            </a:r>
            <a:r>
              <a:rPr lang="sr-Latn-RS" dirty="0"/>
              <a:t>nivou nik</a:t>
            </a:r>
            <a:r>
              <a:rPr lang="en-US" dirty="0"/>
              <a:t>a</a:t>
            </a:r>
            <a:r>
              <a:rPr lang="sr-Latn-RS" dirty="0"/>
              <a:t>da nije tako detaljan i komplikovan kao plan </a:t>
            </a:r>
            <a:r>
              <a:rPr lang="sr-Latn-RS" dirty="0" smtClean="0"/>
              <a:t>naučnog </a:t>
            </a:r>
            <a:r>
              <a:rPr lang="sr-Latn-RS" dirty="0"/>
              <a:t>istraživanja – „sve u svoje vreme“</a:t>
            </a:r>
          </a:p>
          <a:p>
            <a:pPr>
              <a:defRPr/>
            </a:pPr>
            <a:endParaRPr lang="sr-Latn-RS" dirty="0"/>
          </a:p>
          <a:p>
            <a:pPr>
              <a:defRPr/>
            </a:pPr>
            <a:r>
              <a:rPr lang="sr-Latn-RS" dirty="0"/>
              <a:t>Uvek vodite računa o </a:t>
            </a:r>
            <a:r>
              <a:rPr lang="sr-Latn-RS" dirty="0" smtClean="0"/>
              <a:t>van-obrazovnim </a:t>
            </a:r>
            <a:r>
              <a:rPr lang="sr-Latn-RS" dirty="0"/>
              <a:t>implikacijama </a:t>
            </a:r>
            <a:r>
              <a:rPr lang="sr-Latn-RS" dirty="0" smtClean="0"/>
              <a:t>istraživanja</a:t>
            </a:r>
            <a:endParaRPr lang="sr-Latn-RS" dirty="0"/>
          </a:p>
        </p:txBody>
      </p:sp>
      <p:sp>
        <p:nvSpPr>
          <p:cNvPr id="29698" name="Title 1">
            <a:extLst>
              <a:ext uri="{FF2B5EF4-FFF2-40B4-BE49-F238E27FC236}">
                <a16:creationId xmlns="" xmlns:a16="http://schemas.microsoft.com/office/drawing/2014/main" id="{91AD8B32-DFF4-4D10-8E41-0D29BC19A2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3600" dirty="0">
                <a:latin typeface="Cambria" panose="02040503050406030204" pitchFamily="18" charset="0"/>
              </a:rPr>
              <a:t>O</a:t>
            </a:r>
            <a:r>
              <a:rPr lang="sr-Latn-RS" altLang="en-US" sz="3600" dirty="0">
                <a:latin typeface="Cambria" panose="02040503050406030204" pitchFamily="18" charset="0"/>
              </a:rPr>
              <a:t>rganizacija kombinovanog istraživanja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2763228-87DF-4B9D-ABA3-60F3C5FAB8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>
              <a:defRPr/>
            </a:pPr>
            <a:r>
              <a:rPr lang="sr-Latn-RS" sz="2400" dirty="0">
                <a:latin typeface="Cambria" pitchFamily="18" charset="0"/>
              </a:rPr>
              <a:t>...kao takvu, nju odlikuju sve prednosti i mane komunikacije</a:t>
            </a:r>
          </a:p>
          <a:p>
            <a:pPr>
              <a:defRPr/>
            </a:pPr>
            <a:endParaRPr lang="sr-Latn-RS" sz="2400" dirty="0">
              <a:latin typeface="Cambria" pitchFamily="18" charset="0"/>
            </a:endParaRPr>
          </a:p>
          <a:p>
            <a:pPr>
              <a:defRPr/>
            </a:pPr>
            <a:r>
              <a:rPr lang="en-US" sz="2400" dirty="0">
                <a:latin typeface="Cambria" pitchFamily="18" charset="0"/>
              </a:rPr>
              <a:t>K</a:t>
            </a:r>
            <a:r>
              <a:rPr lang="sr-Latn-RS" sz="2400" dirty="0">
                <a:latin typeface="Cambria" pitchFamily="18" charset="0"/>
              </a:rPr>
              <a:t>omuniciranje „sa samim/om sobom“ (refleksivni unutrašnji dijalog, pravljenje beležaka)</a:t>
            </a:r>
          </a:p>
          <a:p>
            <a:pPr>
              <a:defRPr/>
            </a:pPr>
            <a:endParaRPr lang="sr-Latn-RS" sz="2400" dirty="0">
              <a:latin typeface="Cambria" pitchFamily="18" charset="0"/>
            </a:endParaRPr>
          </a:p>
          <a:p>
            <a:pPr>
              <a:defRPr/>
            </a:pPr>
            <a:r>
              <a:rPr lang="en-US" sz="2400" dirty="0">
                <a:latin typeface="Cambria" pitchFamily="18" charset="0"/>
              </a:rPr>
              <a:t>K</a:t>
            </a:r>
            <a:r>
              <a:rPr lang="sr-Latn-RS" sz="2400" dirty="0">
                <a:latin typeface="Cambria" pitchFamily="18" charset="0"/>
              </a:rPr>
              <a:t>omuniciranje s kolegama (kolegama sa studija, starijim studentima, bibliotekarima)</a:t>
            </a:r>
          </a:p>
          <a:p>
            <a:pPr>
              <a:defRPr/>
            </a:pPr>
            <a:endParaRPr lang="sr-Latn-RS" sz="2400" dirty="0">
              <a:latin typeface="Cambria" pitchFamily="18" charset="0"/>
            </a:endParaRPr>
          </a:p>
          <a:p>
            <a:pPr>
              <a:defRPr/>
            </a:pPr>
            <a:r>
              <a:rPr lang="en-US" sz="2400" dirty="0">
                <a:latin typeface="Cambria" pitchFamily="18" charset="0"/>
              </a:rPr>
              <a:t>K</a:t>
            </a:r>
            <a:r>
              <a:rPr lang="sr-Latn-RS" sz="2400" dirty="0">
                <a:latin typeface="Cambria" pitchFamily="18" charset="0"/>
              </a:rPr>
              <a:t>omuniciranje s mentorom ili i članovima komisije (običaji variraju – raspitajte se o konkretnim običajima komunikacije na </a:t>
            </a:r>
            <a:r>
              <a:rPr lang="sr-Latn-RS" sz="2400" dirty="0" smtClean="0">
                <a:latin typeface="Cambria" pitchFamily="18" charset="0"/>
              </a:rPr>
              <a:t>Odeljenju)</a:t>
            </a:r>
            <a:endParaRPr lang="sr-Latn-RS" sz="2400" dirty="0">
              <a:latin typeface="Cambria" pitchFamily="18" charset="0"/>
            </a:endParaRPr>
          </a:p>
          <a:p>
            <a:pPr>
              <a:defRPr/>
            </a:pPr>
            <a:endParaRPr lang="sr-Latn-RS" sz="2400" dirty="0">
              <a:latin typeface="Cambria" pitchFamily="18" charset="0"/>
            </a:endParaRPr>
          </a:p>
          <a:p>
            <a:pPr>
              <a:defRPr/>
            </a:pPr>
            <a:r>
              <a:rPr lang="en-US" sz="2400" dirty="0">
                <a:latin typeface="Cambria" pitchFamily="18" charset="0"/>
              </a:rPr>
              <a:t>K</a:t>
            </a:r>
            <a:r>
              <a:rPr lang="sr-Latn-RS" sz="2400" dirty="0">
                <a:latin typeface="Cambria" pitchFamily="18" charset="0"/>
              </a:rPr>
              <a:t>omuniciranje s administracijom – poštujte rokove, „forma je suština“</a:t>
            </a: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79DDD024-22C2-4AF0-9F9D-2F2186E48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>
              <a:defRPr/>
            </a:pPr>
            <a:r>
              <a:rPr lang="en-US" sz="3600" dirty="0">
                <a:latin typeface="Cambria" pitchFamily="18" charset="0"/>
              </a:rPr>
              <a:t>I</a:t>
            </a:r>
            <a:r>
              <a:rPr lang="sr-Latn-RS" sz="3600" dirty="0">
                <a:latin typeface="Cambria" pitchFamily="18" charset="0"/>
              </a:rPr>
              <a:t>zrada </a:t>
            </a:r>
            <a:r>
              <a:rPr lang="sr-Latn-RS" sz="3600" dirty="0" smtClean="0">
                <a:latin typeface="Cambria" pitchFamily="18" charset="0"/>
              </a:rPr>
              <a:t>završnog </a:t>
            </a:r>
            <a:r>
              <a:rPr lang="sr-Latn-RS" sz="3600" dirty="0">
                <a:latin typeface="Cambria" pitchFamily="18" charset="0"/>
              </a:rPr>
              <a:t>rada je komunikacija u više faza</a:t>
            </a:r>
            <a:endParaRPr lang="en-US" sz="36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F3F5ACC-1927-4584-A2C6-80A47C25E0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buNone/>
              <a:defRPr/>
            </a:pPr>
            <a:r>
              <a:rPr lang="sr-Latn-RS" dirty="0">
                <a:latin typeface="Cambria" pitchFamily="18" charset="0"/>
              </a:rPr>
              <a:t>Formalni poželjni ishod </a:t>
            </a:r>
            <a:r>
              <a:rPr lang="sr-Latn-RS" dirty="0" smtClean="0">
                <a:latin typeface="Cambria" pitchFamily="18" charset="0"/>
              </a:rPr>
              <a:t>studija </a:t>
            </a:r>
            <a:r>
              <a:rPr lang="sr-Latn-RS" dirty="0">
                <a:latin typeface="Cambria" pitchFamily="18" charset="0"/>
              </a:rPr>
              <a:t>– sposobnost za </a:t>
            </a:r>
            <a:r>
              <a:rPr lang="sr-Latn-RS" u="sng" dirty="0">
                <a:latin typeface="Cambria" pitchFamily="18" charset="0"/>
              </a:rPr>
              <a:t>samostalnu</a:t>
            </a:r>
            <a:r>
              <a:rPr lang="sr-Latn-RS" dirty="0">
                <a:latin typeface="Cambria" pitchFamily="18" charset="0"/>
              </a:rPr>
              <a:t> izradu kraće studije odn. </a:t>
            </a:r>
            <a:r>
              <a:rPr lang="sr-Latn-RS" dirty="0" smtClean="0">
                <a:latin typeface="Cambria" pitchFamily="18" charset="0"/>
              </a:rPr>
              <a:t>diplomskog </a:t>
            </a:r>
            <a:r>
              <a:rPr lang="sr-Latn-RS" dirty="0">
                <a:latin typeface="Cambria" pitchFamily="18" charset="0"/>
              </a:rPr>
              <a:t>rada</a:t>
            </a:r>
          </a:p>
          <a:p>
            <a:pPr>
              <a:buNone/>
              <a:defRPr/>
            </a:pPr>
            <a:endParaRPr lang="sr-Latn-RS" dirty="0">
              <a:latin typeface="Cambria" pitchFamily="18" charset="0"/>
            </a:endParaRPr>
          </a:p>
          <a:p>
            <a:pPr>
              <a:buNone/>
              <a:defRPr/>
            </a:pPr>
            <a:r>
              <a:rPr lang="sr-Latn-RS" dirty="0" smtClean="0">
                <a:latin typeface="Cambria" pitchFamily="18" charset="0"/>
              </a:rPr>
              <a:t>Ovde </a:t>
            </a:r>
            <a:r>
              <a:rPr lang="sr-Latn-RS" dirty="0">
                <a:latin typeface="Cambria" pitchFamily="18" charset="0"/>
              </a:rPr>
              <a:t>govorimo o planiranju </a:t>
            </a:r>
            <a:r>
              <a:rPr lang="sr-Latn-RS" dirty="0" smtClean="0">
                <a:latin typeface="Cambria" pitchFamily="18" charset="0"/>
              </a:rPr>
              <a:t>diplomskog </a:t>
            </a:r>
            <a:r>
              <a:rPr lang="sr-Latn-RS" dirty="0">
                <a:latin typeface="Cambria" pitchFamily="18" charset="0"/>
              </a:rPr>
              <a:t>istraživanja kao o: </a:t>
            </a:r>
          </a:p>
          <a:p>
            <a:pPr marL="514350" indent="-514350">
              <a:buFont typeface="Arial" panose="020B0604020202020204" pitchFamily="34" charset="0"/>
              <a:buAutoNum type="alphaLcParenR"/>
              <a:defRPr/>
            </a:pPr>
            <a:r>
              <a:rPr lang="sr-Latn-RS" dirty="0">
                <a:latin typeface="Cambria" pitchFamily="18" charset="0"/>
              </a:rPr>
              <a:t>celini, </a:t>
            </a:r>
          </a:p>
          <a:p>
            <a:pPr marL="514350" indent="-514350">
              <a:buFont typeface="Arial" panose="020B0604020202020204" pitchFamily="34" charset="0"/>
              <a:buAutoNum type="alphaLcParenR"/>
              <a:defRPr/>
            </a:pPr>
            <a:r>
              <a:rPr lang="sr-Latn-RS" dirty="0">
                <a:latin typeface="Cambria" pitchFamily="18" charset="0"/>
              </a:rPr>
              <a:t>prilagođavanju i </a:t>
            </a:r>
          </a:p>
          <a:p>
            <a:pPr marL="514350" indent="-514350">
              <a:buFont typeface="Arial" panose="020B0604020202020204" pitchFamily="34" charset="0"/>
              <a:buAutoNum type="alphaLcParenR"/>
              <a:defRPr/>
            </a:pPr>
            <a:r>
              <a:rPr lang="sr-Latn-RS" dirty="0">
                <a:latin typeface="Cambria" pitchFamily="18" charset="0"/>
              </a:rPr>
              <a:t>komunikaciji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4098" name="Title 1">
            <a:extLst>
              <a:ext uri="{FF2B5EF4-FFF2-40B4-BE49-F238E27FC236}">
                <a16:creationId xmlns="" xmlns:a16="http://schemas.microsoft.com/office/drawing/2014/main" id="{F81FD79D-1709-4183-B5B8-A218E32F11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RS" altLang="en-US" sz="2400" dirty="0" smtClean="0">
                <a:latin typeface="Cambria" panose="02040503050406030204" pitchFamily="18" charset="0"/>
              </a:rPr>
              <a:t>Elementi planiranja</a:t>
            </a:r>
            <a:endParaRPr lang="en-US" altLang="en-US" sz="24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DE7D988-4FFC-489F-BE3F-1A448C3C34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>
              <a:defRPr/>
            </a:pPr>
            <a:r>
              <a:rPr lang="sr-Latn-RS" dirty="0">
                <a:latin typeface="Cambria" pitchFamily="18" charset="0"/>
              </a:rPr>
              <a:t>Par komunikacija s mentorom je dovoljno za svaku fazu istraživanja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ripremite a) nacrt prijave, pa b) radnu verziju rada i na kraju c) konačnu verziju rada – svaku u propisanom roku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O</a:t>
            </a:r>
            <a:r>
              <a:rPr lang="sr-Latn-RS" dirty="0">
                <a:latin typeface="Cambria" pitchFamily="18" charset="0"/>
              </a:rPr>
              <a:t> svakoj pripremite </a:t>
            </a:r>
            <a:r>
              <a:rPr lang="sr-Latn-RS" dirty="0" smtClean="0">
                <a:latin typeface="Cambria" pitchFamily="18" charset="0"/>
              </a:rPr>
              <a:t>pitanja </a:t>
            </a:r>
            <a:r>
              <a:rPr lang="sr-Latn-RS" dirty="0">
                <a:latin typeface="Cambria" pitchFamily="18" charset="0"/>
              </a:rPr>
              <a:t>i pošaljite ih mentoru ili ih izložite usmeno (u </a:t>
            </a:r>
            <a:r>
              <a:rPr lang="sr-Latn-RS" dirty="0" smtClean="0">
                <a:latin typeface="Cambria" pitchFamily="18" charset="0"/>
              </a:rPr>
              <a:t>zavisnosti </a:t>
            </a:r>
            <a:r>
              <a:rPr lang="sr-Latn-RS" dirty="0">
                <a:latin typeface="Cambria" pitchFamily="18" charset="0"/>
              </a:rPr>
              <a:t>od ličnog stila rada mentora)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e </a:t>
            </a:r>
            <a:r>
              <a:rPr lang="sr-Latn-RS" dirty="0" smtClean="0">
                <a:latin typeface="Cambria" pitchFamily="18" charset="0"/>
              </a:rPr>
              <a:t>„gnjavite“ </a:t>
            </a:r>
            <a:r>
              <a:rPr lang="sr-Latn-RS" dirty="0">
                <a:latin typeface="Cambria" pitchFamily="18" charset="0"/>
              </a:rPr>
              <a:t>ni sebe ni druge čestim i brojnim komunikacijama o detaljima, grupišite pitanja i dileme – prezasićenost komunikacijom izaziva negativne posledice po nauku i </a:t>
            </a:r>
            <a:r>
              <a:rPr lang="sr-Latn-RS" dirty="0" smtClean="0">
                <a:latin typeface="Cambria" pitchFamily="18" charset="0"/>
              </a:rPr>
              <a:t>obrazovanje</a:t>
            </a:r>
            <a:endParaRPr lang="sr-Latn-RS" dirty="0">
              <a:latin typeface="Cambria" pitchFamily="18" charset="0"/>
            </a:endParaRPr>
          </a:p>
          <a:p>
            <a:pPr>
              <a:defRPr/>
            </a:pPr>
            <a:endParaRPr lang="sr-Latn-RS" b="1" dirty="0" smtClean="0">
              <a:latin typeface="Cambria" pitchFamily="18" charset="0"/>
            </a:endParaRPr>
          </a:p>
          <a:p>
            <a:pPr>
              <a:defRPr/>
            </a:pPr>
            <a:r>
              <a:rPr lang="en-US" b="1" dirty="0" smtClean="0">
                <a:latin typeface="Cambria" pitchFamily="18" charset="0"/>
              </a:rPr>
              <a:t>P</a:t>
            </a:r>
            <a:r>
              <a:rPr lang="sr-Latn-RS" b="1" dirty="0">
                <a:latin typeface="Cambria" pitchFamily="18" charset="0"/>
              </a:rPr>
              <a:t>riča o poslu nije posao! </a:t>
            </a:r>
            <a:r>
              <a:rPr lang="en-US" b="1" dirty="0">
                <a:latin typeface="Cambria" pitchFamily="18" charset="0"/>
              </a:rPr>
              <a:t>P</a:t>
            </a:r>
            <a:r>
              <a:rPr lang="sr-Latn-RS" b="1" dirty="0">
                <a:latin typeface="Cambria" pitchFamily="18" charset="0"/>
              </a:rPr>
              <a:t>laniranje služi tome da omogući istraživanje a ne da ga zameni!</a:t>
            </a:r>
          </a:p>
        </p:txBody>
      </p:sp>
      <p:sp>
        <p:nvSpPr>
          <p:cNvPr id="31746" name="Title 1">
            <a:extLst>
              <a:ext uri="{FF2B5EF4-FFF2-40B4-BE49-F238E27FC236}">
                <a16:creationId xmlns="" xmlns:a16="http://schemas.microsoft.com/office/drawing/2014/main" id="{E0B35444-02CA-4B94-A57E-440B5488B6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000" dirty="0">
                <a:latin typeface="Cambria" panose="02040503050406030204" pitchFamily="18" charset="0"/>
              </a:rPr>
              <a:t>N</a:t>
            </a:r>
            <a:r>
              <a:rPr lang="sr-Latn-RS" altLang="en-US" sz="3000" dirty="0">
                <a:latin typeface="Cambria" panose="02040503050406030204" pitchFamily="18" charset="0"/>
              </a:rPr>
              <a:t>ajbolje je pitati sve odjednom, a najviše par puta, u 3  faze</a:t>
            </a:r>
            <a:endParaRPr lang="en-US" altLang="en-US" sz="30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milmil@f.bg.ac.rs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983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51851F2-8520-4C36-8720-2BFEA9A26B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1" rtlCol="0">
            <a:normAutofit fontScale="70000" lnSpcReduction="20000"/>
          </a:bodyPr>
          <a:lstStyle/>
          <a:p>
            <a:pPr>
              <a:buNone/>
              <a:defRPr/>
            </a:pPr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e postoji određeno vreme odvojeno za izradu </a:t>
            </a:r>
            <a:r>
              <a:rPr lang="sr-Latn-RS" dirty="0" smtClean="0">
                <a:latin typeface="Cambria" pitchFamily="18" charset="0"/>
              </a:rPr>
              <a:t>diplomskog </a:t>
            </a:r>
            <a:r>
              <a:rPr lang="sr-Latn-RS" dirty="0">
                <a:latin typeface="Cambria" pitchFamily="18" charset="0"/>
              </a:rPr>
              <a:t>istraživanja, zato će </a:t>
            </a:r>
            <a:r>
              <a:rPr lang="sr-Latn-RS" dirty="0" smtClean="0">
                <a:latin typeface="Cambria" pitchFamily="18" charset="0"/>
              </a:rPr>
              <a:t>Vam </a:t>
            </a:r>
            <a:r>
              <a:rPr lang="sr-Latn-RS" dirty="0">
                <a:latin typeface="Cambria" pitchFamily="18" charset="0"/>
              </a:rPr>
              <a:t>se sve činiti haotičnim (preklapaće se s ispitima, raspustom i radnim i socijalnim obavezama). </a:t>
            </a:r>
          </a:p>
          <a:p>
            <a:pPr>
              <a:buNone/>
              <a:defRPr/>
            </a:pPr>
            <a:r>
              <a:rPr lang="en-US" dirty="0" smtClean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eće se baš sve događati odjednom ali ni uvek po planiranim fazama.</a:t>
            </a:r>
          </a:p>
          <a:p>
            <a:pPr>
              <a:buNone/>
              <a:defRPr/>
            </a:pPr>
            <a:endParaRPr lang="sr-Latn-RS" sz="4600" b="1" dirty="0" smtClean="0">
              <a:latin typeface="Cambria" pitchFamily="18" charset="0"/>
            </a:endParaRPr>
          </a:p>
          <a:p>
            <a:pPr>
              <a:buNone/>
              <a:defRPr/>
            </a:pPr>
            <a:r>
              <a:rPr lang="en-US" sz="4600" b="1" dirty="0" smtClean="0">
                <a:latin typeface="Cambria" pitchFamily="18" charset="0"/>
              </a:rPr>
              <a:t>F</a:t>
            </a:r>
            <a:r>
              <a:rPr lang="sr-Latn-RS" sz="4600" b="1" dirty="0">
                <a:latin typeface="Cambria" pitchFamily="18" charset="0"/>
              </a:rPr>
              <a:t>aze</a:t>
            </a:r>
            <a:r>
              <a:rPr lang="sr-Latn-RS" sz="4600" dirty="0">
                <a:latin typeface="Cambria" pitchFamily="18" charset="0"/>
              </a:rPr>
              <a:t> </a:t>
            </a:r>
            <a:r>
              <a:rPr lang="sr-Latn-RS" dirty="0">
                <a:latin typeface="Cambria" pitchFamily="18" charset="0"/>
              </a:rPr>
              <a:t>(delimično se preklapaju s osnovnim </a:t>
            </a:r>
            <a:r>
              <a:rPr lang="sr-Latn-RS" dirty="0" smtClean="0">
                <a:latin typeface="Cambria" pitchFamily="18" charset="0"/>
              </a:rPr>
              <a:t>elementima istraživanja):</a:t>
            </a:r>
            <a:endParaRPr lang="sr-Latn-RS" dirty="0">
              <a:latin typeface="Cambria" pitchFamily="18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sr-Latn-RS" dirty="0" smtClean="0">
                <a:latin typeface="Cambria" pitchFamily="18" charset="0"/>
              </a:rPr>
              <a:t>Izbor </a:t>
            </a:r>
            <a:r>
              <a:rPr lang="sr-Latn-RS" dirty="0">
                <a:latin typeface="Cambria" pitchFamily="18" charset="0"/>
              </a:rPr>
              <a:t>teme i mentora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>
                <a:latin typeface="Cambria" pitchFamily="18" charset="0"/>
              </a:rPr>
              <a:t>U</a:t>
            </a:r>
            <a:r>
              <a:rPr lang="sr-Latn-RS" dirty="0">
                <a:latin typeface="Cambria" pitchFamily="18" charset="0"/>
              </a:rPr>
              <a:t>saglašavanje s mentorom o strukturi prijave i osnovnoj literaturi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sr-Latn-RS" dirty="0">
                <a:latin typeface="Cambria" pitchFamily="18" charset="0"/>
              </a:rPr>
              <a:t>Pregled osnovne literature i traganje za teorijsko-metodološkim okvirom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sr-Latn-RS" dirty="0">
                <a:latin typeface="Cambria" pitchFamily="18" charset="0"/>
              </a:rPr>
              <a:t>Usaglašavanje TMO s mentorom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>
                <a:latin typeface="Cambria" pitchFamily="18" charset="0"/>
              </a:rPr>
              <a:t>D</a:t>
            </a:r>
            <a:r>
              <a:rPr lang="sr-Latn-RS" dirty="0">
                <a:latin typeface="Cambria" pitchFamily="18" charset="0"/>
              </a:rPr>
              <a:t>efinisanje istraživačkog problema, uzorka/korpusa i priprema terena (ako postoji)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sr-Latn-RS" dirty="0">
                <a:latin typeface="Cambria" pitchFamily="18" charset="0"/>
              </a:rPr>
              <a:t>Administrativna prijava teme i odobrenje izrade rada</a:t>
            </a:r>
          </a:p>
          <a:p>
            <a:pPr>
              <a:buNone/>
              <a:defRPr/>
            </a:pPr>
            <a:endParaRPr lang="sr-Latn-RS" dirty="0"/>
          </a:p>
          <a:p>
            <a:pPr>
              <a:defRPr/>
            </a:pPr>
            <a:endParaRPr lang="en-US" dirty="0"/>
          </a:p>
        </p:txBody>
      </p:sp>
      <p:sp>
        <p:nvSpPr>
          <p:cNvPr id="5122" name="Title 1">
            <a:extLst>
              <a:ext uri="{FF2B5EF4-FFF2-40B4-BE49-F238E27FC236}">
                <a16:creationId xmlns="" xmlns:a16="http://schemas.microsoft.com/office/drawing/2014/main" id="{2CF60B6D-D73A-40F1-9E30-CF5F39C82C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dirty="0">
                <a:latin typeface="Cambria" panose="02040503050406030204" pitchFamily="18" charset="0"/>
              </a:rPr>
              <a:t>P</a:t>
            </a:r>
            <a:r>
              <a:rPr lang="sr-Latn-RS" altLang="en-US" dirty="0">
                <a:latin typeface="Cambria" panose="02040503050406030204" pitchFamily="18" charset="0"/>
              </a:rPr>
              <a:t>laniranje kao celina</a:t>
            </a:r>
            <a:endParaRPr lang="en-US" altLang="en-US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BDE4A19-8EC8-4F0D-B0D7-371CA5614E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  <a:defRPr/>
            </a:pPr>
            <a:r>
              <a:rPr lang="sr-Latn-RS" sz="2000" dirty="0">
                <a:latin typeface="Cambria" pitchFamily="18" charset="0"/>
              </a:rPr>
              <a:t>7) Istraživanje u užem smislu – prikupljanje i analiza podataka</a:t>
            </a:r>
          </a:p>
          <a:p>
            <a:pPr marL="0" indent="0">
              <a:buNone/>
              <a:defRPr/>
            </a:pPr>
            <a:endParaRPr lang="sr-Latn-RS" sz="2000" dirty="0" smtClean="0">
              <a:latin typeface="Cambria" pitchFamily="18" charset="0"/>
            </a:endParaRPr>
          </a:p>
          <a:p>
            <a:pPr marL="0" indent="0">
              <a:buNone/>
              <a:defRPr/>
            </a:pPr>
            <a:r>
              <a:rPr lang="sr-Latn-RS" sz="2000" dirty="0" smtClean="0">
                <a:latin typeface="Cambria" pitchFamily="18" charset="0"/>
              </a:rPr>
              <a:t>8</a:t>
            </a:r>
            <a:r>
              <a:rPr lang="sr-Latn-RS" sz="2000" dirty="0">
                <a:latin typeface="Cambria" pitchFamily="18" charset="0"/>
              </a:rPr>
              <a:t>) Pisanje rada</a:t>
            </a:r>
          </a:p>
          <a:p>
            <a:pPr marL="0" indent="0">
              <a:buNone/>
              <a:defRPr/>
            </a:pPr>
            <a:endParaRPr lang="sr-Latn-RS" sz="2000" dirty="0" smtClean="0">
              <a:latin typeface="Cambria" pitchFamily="18" charset="0"/>
            </a:endParaRPr>
          </a:p>
          <a:p>
            <a:pPr marL="0" indent="0">
              <a:buNone/>
              <a:defRPr/>
            </a:pPr>
            <a:r>
              <a:rPr lang="sr-Latn-RS" sz="2000" dirty="0" smtClean="0">
                <a:latin typeface="Cambria" pitchFamily="18" charset="0"/>
              </a:rPr>
              <a:t>9</a:t>
            </a:r>
            <a:r>
              <a:rPr lang="sr-Latn-RS" sz="2000" dirty="0">
                <a:latin typeface="Cambria" pitchFamily="18" charset="0"/>
              </a:rPr>
              <a:t>) </a:t>
            </a:r>
            <a:r>
              <a:rPr lang="en-US" sz="2000" dirty="0">
                <a:latin typeface="Cambria" pitchFamily="18" charset="0"/>
              </a:rPr>
              <a:t>S</a:t>
            </a:r>
            <a:r>
              <a:rPr lang="sr-Latn-RS" sz="2000" dirty="0">
                <a:latin typeface="Cambria" pitchFamily="18" charset="0"/>
              </a:rPr>
              <a:t>lanje mentorske verzije rada na kritiku</a:t>
            </a:r>
          </a:p>
          <a:p>
            <a:pPr marL="0" indent="0">
              <a:buNone/>
              <a:defRPr/>
            </a:pPr>
            <a:endParaRPr lang="sr-Latn-RS" sz="2000" dirty="0" smtClean="0">
              <a:latin typeface="Cambria" pitchFamily="18" charset="0"/>
            </a:endParaRPr>
          </a:p>
          <a:p>
            <a:pPr marL="0" indent="0">
              <a:buNone/>
              <a:defRPr/>
            </a:pPr>
            <a:r>
              <a:rPr lang="sr-Latn-RS" sz="2000" dirty="0" smtClean="0">
                <a:latin typeface="Cambria" pitchFamily="18" charset="0"/>
              </a:rPr>
              <a:t>10</a:t>
            </a:r>
            <a:r>
              <a:rPr lang="sr-Latn-RS" sz="2000" dirty="0">
                <a:latin typeface="Cambria" pitchFamily="18" charset="0"/>
              </a:rPr>
              <a:t>) Suočavanje s kritikom</a:t>
            </a:r>
          </a:p>
          <a:p>
            <a:pPr marL="0" indent="0">
              <a:buNone/>
              <a:defRPr/>
            </a:pPr>
            <a:endParaRPr lang="sr-Latn-RS" sz="2000" dirty="0" smtClean="0">
              <a:latin typeface="Cambria" pitchFamily="18" charset="0"/>
            </a:endParaRPr>
          </a:p>
          <a:p>
            <a:pPr marL="0" indent="0">
              <a:buNone/>
              <a:defRPr/>
            </a:pPr>
            <a:r>
              <a:rPr lang="sr-Latn-RS" sz="2000" dirty="0" smtClean="0">
                <a:latin typeface="Cambria" pitchFamily="18" charset="0"/>
              </a:rPr>
              <a:t>11</a:t>
            </a:r>
            <a:r>
              <a:rPr lang="sr-Latn-RS" sz="2000" dirty="0">
                <a:latin typeface="Cambria" pitchFamily="18" charset="0"/>
              </a:rPr>
              <a:t>) Ispravke, dopune i izrada konačne verzije</a:t>
            </a:r>
          </a:p>
          <a:p>
            <a:pPr marL="0" indent="0">
              <a:buNone/>
              <a:defRPr/>
            </a:pPr>
            <a:endParaRPr lang="sr-Latn-RS" sz="2000" dirty="0" smtClean="0">
              <a:latin typeface="Cambria" pitchFamily="18" charset="0"/>
            </a:endParaRPr>
          </a:p>
          <a:p>
            <a:pPr marL="0" indent="0">
              <a:buNone/>
              <a:defRPr/>
            </a:pPr>
            <a:r>
              <a:rPr lang="sr-Latn-RS" sz="2000" dirty="0" smtClean="0">
                <a:latin typeface="Cambria" pitchFamily="18" charset="0"/>
              </a:rPr>
              <a:t>12</a:t>
            </a:r>
            <a:r>
              <a:rPr lang="sr-Latn-RS" sz="2000" dirty="0">
                <a:latin typeface="Cambria" pitchFamily="18" charset="0"/>
              </a:rPr>
              <a:t>) </a:t>
            </a:r>
            <a:r>
              <a:rPr lang="en-US" sz="2000" dirty="0">
                <a:latin typeface="Cambria" pitchFamily="18" charset="0"/>
              </a:rPr>
              <a:t>P</a:t>
            </a:r>
            <a:r>
              <a:rPr lang="sr-Latn-RS" sz="2000" dirty="0">
                <a:latin typeface="Cambria" pitchFamily="18" charset="0"/>
              </a:rPr>
              <a:t>redaja rada</a:t>
            </a:r>
          </a:p>
          <a:p>
            <a:pPr marL="0" indent="0">
              <a:buNone/>
              <a:defRPr/>
            </a:pPr>
            <a:endParaRPr lang="sr-Latn-RS" sz="2000" dirty="0" smtClean="0">
              <a:latin typeface="Cambria" pitchFamily="18" charset="0"/>
            </a:endParaRPr>
          </a:p>
          <a:p>
            <a:pPr marL="0" indent="0">
              <a:buNone/>
              <a:defRPr/>
            </a:pPr>
            <a:r>
              <a:rPr lang="sr-Latn-RS" sz="2000" dirty="0" smtClean="0">
                <a:latin typeface="Cambria" pitchFamily="18" charset="0"/>
              </a:rPr>
              <a:t>13</a:t>
            </a:r>
            <a:r>
              <a:rPr lang="sr-Latn-RS" sz="2000" dirty="0">
                <a:latin typeface="Cambria" pitchFamily="18" charset="0"/>
              </a:rPr>
              <a:t>) Odbrana rada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C66EF213-B0CA-4ECE-80EA-6A978558B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7398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9C6B5B8-0FFA-4444-B924-5484217279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U</a:t>
            </a:r>
            <a:r>
              <a:rPr lang="sr-Latn-RS" dirty="0">
                <a:latin typeface="Cambria" pitchFamily="18" charset="0"/>
              </a:rPr>
              <a:t>čili smo da je istraživanje društveni odnos – ono je to ne samo “na terenu” nego i u akademskom kontekstu</a:t>
            </a: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O</a:t>
            </a:r>
            <a:r>
              <a:rPr lang="sr-Latn-RS" dirty="0">
                <a:latin typeface="Cambria" pitchFamily="18" charset="0"/>
              </a:rPr>
              <a:t>dnos s kolegama – administracijom, bibliotekama, nastavnicima i istraživačima</a:t>
            </a: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S</a:t>
            </a:r>
            <a:r>
              <a:rPr lang="sr-Latn-RS" dirty="0">
                <a:latin typeface="Cambria" pitchFamily="18" charset="0"/>
              </a:rPr>
              <a:t>tudiramo, istražujemo, predajemo i komuniciramo u relativno stabilnom akademskom okviru koji je „veći od nas“ i svi mu se u određenoj meri neprekidno </a:t>
            </a:r>
            <a:r>
              <a:rPr lang="sr-Latn-RS" dirty="0" smtClean="0">
                <a:latin typeface="Cambria" pitchFamily="18" charset="0"/>
              </a:rPr>
              <a:t>prilagođavamo</a:t>
            </a:r>
          </a:p>
          <a:p>
            <a:pPr>
              <a:defRPr/>
            </a:pPr>
            <a:r>
              <a:rPr lang="sr-Latn-RS" dirty="0" smtClean="0">
                <a:latin typeface="Cambria" pitchFamily="18" charset="0"/>
              </a:rPr>
              <a:t>Iako u humanistici volimo da sebe vidimo kao slikare</a:t>
            </a:r>
            <a:endParaRPr lang="sr-Latn-RS" dirty="0">
              <a:latin typeface="Cambria" pitchFamily="18" charset="0"/>
            </a:endParaRPr>
          </a:p>
          <a:p>
            <a:pPr>
              <a:defRPr/>
            </a:pPr>
            <a:endParaRPr lang="sr-Latn-RS" dirty="0"/>
          </a:p>
          <a:p>
            <a:pPr>
              <a:defRPr/>
            </a:pPr>
            <a:endParaRPr lang="en-US" dirty="0"/>
          </a:p>
        </p:txBody>
      </p:sp>
      <p:sp>
        <p:nvSpPr>
          <p:cNvPr id="6146" name="Title 1">
            <a:extLst>
              <a:ext uri="{FF2B5EF4-FFF2-40B4-BE49-F238E27FC236}">
                <a16:creationId xmlns="" xmlns:a16="http://schemas.microsoft.com/office/drawing/2014/main" id="{6BB8E68C-9791-4369-892C-C94410CF9D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dirty="0">
                <a:latin typeface="Cambria" panose="02040503050406030204" pitchFamily="18" charset="0"/>
              </a:rPr>
              <a:t>P</a:t>
            </a:r>
            <a:r>
              <a:rPr lang="sr-Latn-RS" altLang="en-US" dirty="0">
                <a:latin typeface="Cambria" panose="02040503050406030204" pitchFamily="18" charset="0"/>
              </a:rPr>
              <a:t>laniranje kao prilagođavanje</a:t>
            </a:r>
            <a:endParaRPr lang="en-US" altLang="en-US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2F66C09-04B2-49F2-916D-869CF5DDD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ut koji prelazite dok </a:t>
            </a:r>
            <a:r>
              <a:rPr lang="sr-Latn-RS" dirty="0" smtClean="0">
                <a:latin typeface="Cambria" pitchFamily="18" charset="0"/>
              </a:rPr>
              <a:t>diplomirate </a:t>
            </a:r>
            <a:r>
              <a:rPr lang="sr-Latn-RS" dirty="0">
                <a:latin typeface="Cambria" pitchFamily="18" charset="0"/>
              </a:rPr>
              <a:t>je definisan – “ne izmišljajte toplu vodu” ne samo u naučnom već ni u administrativnom smislu</a:t>
            </a: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S</a:t>
            </a:r>
            <a:r>
              <a:rPr lang="sr-Latn-RS" dirty="0">
                <a:latin typeface="Cambria" pitchFamily="18" charset="0"/>
              </a:rPr>
              <a:t>vi pomenuti akteri su „na Vašoj strani“ – lični, profesionalni i institucionalni interes profesora i drugih akademskih radnika jeste da završite a ne da ne završite studije (po analogiji s </a:t>
            </a:r>
            <a:r>
              <a:rPr lang="sr-Latn-RS" dirty="0" smtClean="0">
                <a:latin typeface="Cambria" pitchFamily="18" charset="0"/>
              </a:rPr>
              <a:t>ispitima – nama odgovara da naši studenti upišu a ne da ne upišu Fakultet, da znaju a ne da ne znaju na ispitima, da završe a ne da ne završe studije...)</a:t>
            </a: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S</a:t>
            </a:r>
            <a:r>
              <a:rPr lang="sr-Latn-RS" dirty="0">
                <a:latin typeface="Cambria" pitchFamily="18" charset="0"/>
              </a:rPr>
              <a:t>ledite taj put, posebno kada se “zaglavite” i dođete u iskušenje da odustanete. Upravo tada dođite kod kolega i pitajte za savet i podršku – ne očajavajte nikad!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6730C580-69E4-4DC7-95C6-DFC7A0A20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8413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A7E52B1-95F4-410E-AF39-44ECD0638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O</a:t>
            </a:r>
            <a:r>
              <a:rPr lang="sr-Latn-RS" dirty="0">
                <a:latin typeface="Cambria" pitchFamily="18" charset="0"/>
              </a:rPr>
              <a:t>riginalnost ostavite za </a:t>
            </a:r>
            <a:r>
              <a:rPr lang="sr-Latn-RS" dirty="0" smtClean="0">
                <a:latin typeface="Cambria" pitchFamily="18" charset="0"/>
              </a:rPr>
              <a:t>kraj</a:t>
            </a:r>
            <a:r>
              <a:rPr lang="en-US" dirty="0" smtClean="0">
                <a:latin typeface="Cambria" pitchFamily="18" charset="0"/>
              </a:rPr>
              <a:t> (</a:t>
            </a:r>
            <a:r>
              <a:rPr lang="sr-Latn-RS" dirty="0" smtClean="0">
                <a:latin typeface="Cambria" pitchFamily="18" charset="0"/>
              </a:rPr>
              <a:t>ona </a:t>
            </a:r>
            <a:r>
              <a:rPr lang="sr-Latn-RS" dirty="0">
                <a:latin typeface="Cambria" pitchFamily="18" charset="0"/>
              </a:rPr>
              <a:t>po pravilu nije odlika </a:t>
            </a:r>
            <a:r>
              <a:rPr lang="sr-Latn-RS" dirty="0" smtClean="0">
                <a:latin typeface="Cambria" pitchFamily="18" charset="0"/>
              </a:rPr>
              <a:t>diplomskih radova)</a:t>
            </a: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T</a:t>
            </a:r>
            <a:r>
              <a:rPr lang="sr-Latn-RS" dirty="0">
                <a:latin typeface="Cambria" pitchFamily="18" charset="0"/>
              </a:rPr>
              <a:t>o ne znači da niste posebni – vaše istraživanje je jedinstveno i vredno i kada „nije originalno“</a:t>
            </a: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Završnim radom pokazujete da ste savladali isto što i stotine pa i hiljade kolega pre vas – u pitanju je pokazna vežba kojom demonstrirate da ste stekli izvesne propisane kompetencije</a:t>
            </a: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Z</a:t>
            </a:r>
            <a:r>
              <a:rPr lang="sr-Latn-RS" dirty="0">
                <a:latin typeface="Cambria" pitchFamily="18" charset="0"/>
              </a:rPr>
              <a:t>ato komunicirajte o svakom bitnom koraku i dozvolite mentoru da Vas usmerava</a:t>
            </a:r>
          </a:p>
          <a:p>
            <a:pPr>
              <a:defRPr/>
            </a:pPr>
            <a:endParaRPr lang="sr-Latn-RS" dirty="0"/>
          </a:p>
          <a:p>
            <a:pPr>
              <a:defRPr/>
            </a:pPr>
            <a:endParaRPr lang="en-US" dirty="0"/>
          </a:p>
        </p:txBody>
      </p:sp>
      <p:sp>
        <p:nvSpPr>
          <p:cNvPr id="7170" name="Title 1">
            <a:extLst>
              <a:ext uri="{FF2B5EF4-FFF2-40B4-BE49-F238E27FC236}">
                <a16:creationId xmlns="" xmlns:a16="http://schemas.microsoft.com/office/drawing/2014/main" id="{4245FAC4-1C27-4BE6-B23E-7B622FB4AA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dirty="0">
                <a:latin typeface="Cambria" panose="02040503050406030204" pitchFamily="18" charset="0"/>
              </a:rPr>
              <a:t>P</a:t>
            </a:r>
            <a:r>
              <a:rPr lang="sr-Latn-RS" altLang="en-US" dirty="0">
                <a:latin typeface="Cambria" panose="02040503050406030204" pitchFamily="18" charset="0"/>
              </a:rPr>
              <a:t>laniranje kao komunikacija</a:t>
            </a:r>
            <a:endParaRPr lang="en-US" altLang="en-US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1500</TotalTime>
  <Words>3159</Words>
  <Application>Microsoft Office PowerPoint</Application>
  <PresentationFormat>Custom</PresentationFormat>
  <Paragraphs>341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Waveform</vt:lpstr>
      <vt:lpstr>  Planiranje istraživanja</vt:lpstr>
      <vt:lpstr>Planiranje - rokovi su ključni</vt:lpstr>
      <vt:lpstr>...</vt:lpstr>
      <vt:lpstr>Elementi planiranja</vt:lpstr>
      <vt:lpstr>Planiranje kao celina</vt:lpstr>
      <vt:lpstr>...</vt:lpstr>
      <vt:lpstr>Planiranje kao prilagođavanje</vt:lpstr>
      <vt:lpstr>...</vt:lpstr>
      <vt:lpstr>Planiranje kao komunikacija</vt:lpstr>
      <vt:lpstr>...</vt:lpstr>
      <vt:lpstr>Zašto “dizajn” odn. planiranje</vt:lpstr>
      <vt:lpstr>...</vt:lpstr>
      <vt:lpstr>Obaveštenje, objašnjenje, etika i politika...integrisano prilagođavanje</vt:lpstr>
      <vt:lpstr>Izbor teme i mentora</vt:lpstr>
      <vt:lpstr>...</vt:lpstr>
      <vt:lpstr>...</vt:lpstr>
      <vt:lpstr>...</vt:lpstr>
      <vt:lpstr>Uloga mentora</vt:lpstr>
      <vt:lpstr>Smisao “prilagođavanja”</vt:lpstr>
      <vt:lpstr>...</vt:lpstr>
      <vt:lpstr>U načelu, svaka tema zahteva drugačiji pristup, ali su sve teme deo postojećeg istraživačkog programa</vt:lpstr>
      <vt:lpstr>...</vt:lpstr>
      <vt:lpstr>Prilagođavanje informantima/subjektima istraživanja i izvorima</vt:lpstr>
      <vt:lpstr>Prilagođavanje sebi i  prilagođavanje sebe</vt:lpstr>
      <vt:lpstr>Akademski standardi</vt:lpstr>
      <vt:lpstr>“Teren” i „laboratorija“ – preširoko i preusko značenje</vt:lpstr>
      <vt:lpstr>Izbor teme</vt:lpstr>
      <vt:lpstr>Pregled postojeće literature</vt:lpstr>
      <vt:lpstr>Šta tražimo u literaturi?</vt:lpstr>
      <vt:lpstr>Kada se zaustaviti, koliko literature je dovoljno?</vt:lpstr>
      <vt:lpstr>Analiza dosadašnjih istraživanja</vt:lpstr>
      <vt:lpstr>Organizacija istraživanja</vt:lpstr>
      <vt:lpstr>Organizacija teorijskog istraživanja</vt:lpstr>
      <vt:lpstr>...</vt:lpstr>
      <vt:lpstr>Organizacija arhivskog istraživanja</vt:lpstr>
      <vt:lpstr>Organizacija istraživanja medija</vt:lpstr>
      <vt:lpstr>Organizacija terenskog istraživanja</vt:lpstr>
      <vt:lpstr>Organizacija kombinovanog istraživanja</vt:lpstr>
      <vt:lpstr>Izrada završnog rada je komunikacija u više faza</vt:lpstr>
      <vt:lpstr>Najbolje je pitati sve odjednom, a najviše par puta, u 3  faze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Milos</dc:creator>
  <cp:lastModifiedBy>User</cp:lastModifiedBy>
  <cp:revision>210</cp:revision>
  <dcterms:created xsi:type="dcterms:W3CDTF">2018-11-14T10:53:09Z</dcterms:created>
  <dcterms:modified xsi:type="dcterms:W3CDTF">2024-11-26T11:58:48Z</dcterms:modified>
</cp:coreProperties>
</file>