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3"/>
  </p:notesMasterIdLst>
  <p:sldIdLst>
    <p:sldId id="256" r:id="rId2"/>
    <p:sldId id="257" r:id="rId3"/>
    <p:sldId id="258" r:id="rId4"/>
    <p:sldId id="281" r:id="rId5"/>
    <p:sldId id="270" r:id="rId6"/>
    <p:sldId id="259" r:id="rId7"/>
    <p:sldId id="260" r:id="rId8"/>
    <p:sldId id="290" r:id="rId9"/>
    <p:sldId id="291" r:id="rId10"/>
    <p:sldId id="292" r:id="rId11"/>
    <p:sldId id="293" r:id="rId12"/>
    <p:sldId id="294" r:id="rId13"/>
    <p:sldId id="278" r:id="rId14"/>
    <p:sldId id="279" r:id="rId15"/>
    <p:sldId id="280" r:id="rId16"/>
    <p:sldId id="262" r:id="rId17"/>
    <p:sldId id="271" r:id="rId18"/>
    <p:sldId id="272" r:id="rId19"/>
    <p:sldId id="273" r:id="rId20"/>
    <p:sldId id="275" r:id="rId21"/>
    <p:sldId id="276" r:id="rId22"/>
    <p:sldId id="277" r:id="rId23"/>
    <p:sldId id="263" r:id="rId24"/>
    <p:sldId id="282" r:id="rId25"/>
    <p:sldId id="283" r:id="rId26"/>
    <p:sldId id="287" r:id="rId27"/>
    <p:sldId id="289" r:id="rId28"/>
    <p:sldId id="286" r:id="rId29"/>
    <p:sldId id="284" r:id="rId30"/>
    <p:sldId id="285" r:id="rId31"/>
    <p:sldId id="265" r:id="rId32"/>
    <p:sldId id="295" r:id="rId33"/>
    <p:sldId id="297" r:id="rId34"/>
    <p:sldId id="296" r:id="rId35"/>
    <p:sldId id="300" r:id="rId36"/>
    <p:sldId id="301" r:id="rId37"/>
    <p:sldId id="266" r:id="rId38"/>
    <p:sldId id="268" r:id="rId39"/>
    <p:sldId id="302" r:id="rId40"/>
    <p:sldId id="298" r:id="rId41"/>
    <p:sldId id="299" r:id="rId4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3" d="100"/>
          <a:sy n="93" d="100"/>
        </p:scale>
        <p:origin x="-105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notesMaster" Target="notesMasters/notesMaster1.xml"/><Relationship Id="rId44" Type="http://schemas.openxmlformats.org/officeDocument/2006/relationships/printerSettings" Target="printerSettings/printerSettings1.bin"/><Relationship Id="rId4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1D13BE-1B2A-7A4D-8F1B-9CCC560A9569}" type="datetimeFigureOut">
              <a:rPr lang="en-US" smtClean="0"/>
              <a:t>4/16/20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r-Cyrl-CS" smtClean="0"/>
              <a:t>Click to edit Master text styles</a:t>
            </a:r>
          </a:p>
          <a:p>
            <a:pPr lvl="1"/>
            <a:r>
              <a:rPr lang="sr-Cyrl-CS" smtClean="0"/>
              <a:t>Second level</a:t>
            </a:r>
          </a:p>
          <a:p>
            <a:pPr lvl="2"/>
            <a:r>
              <a:rPr lang="sr-Cyrl-CS" smtClean="0"/>
              <a:t>Third level</a:t>
            </a:r>
          </a:p>
          <a:p>
            <a:pPr lvl="3"/>
            <a:r>
              <a:rPr lang="sr-Cyrl-CS" smtClean="0"/>
              <a:t>Fourth level</a:t>
            </a:r>
          </a:p>
          <a:p>
            <a:pPr lvl="4"/>
            <a:r>
              <a:rPr lang="sr-Cyrl-C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F5B7D9-3CC5-E04D-864F-489271450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1881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r-Latn-C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r-Latn-C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5A87D-63E4-7646-AC10-8A8CD49D3492}" type="datetimeFigureOut">
              <a:rPr lang="en-US" smtClean="0"/>
              <a:t>4/16/20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7603A-7D10-3A4E-BB35-C82BA52D8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264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C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r-Cyrl-CS" smtClean="0"/>
              <a:t>Click to edit Master text styles</a:t>
            </a:r>
          </a:p>
          <a:p>
            <a:pPr lvl="1"/>
            <a:r>
              <a:rPr lang="sr-Cyrl-CS" smtClean="0"/>
              <a:t>Second level</a:t>
            </a:r>
          </a:p>
          <a:p>
            <a:pPr lvl="2"/>
            <a:r>
              <a:rPr lang="sr-Cyrl-CS" smtClean="0"/>
              <a:t>Third level</a:t>
            </a:r>
          </a:p>
          <a:p>
            <a:pPr lvl="3"/>
            <a:r>
              <a:rPr lang="sr-Cyrl-CS" smtClean="0"/>
              <a:t>Fourth level</a:t>
            </a:r>
          </a:p>
          <a:p>
            <a:pPr lvl="4"/>
            <a:r>
              <a:rPr lang="sr-Cyrl-C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5A87D-63E4-7646-AC10-8A8CD49D3492}" type="datetimeFigureOut">
              <a:rPr lang="en-US" smtClean="0"/>
              <a:t>4/16/20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7603A-7D10-3A4E-BB35-C82BA52D8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239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r-Cyrl-C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r-Cyrl-CS" smtClean="0"/>
              <a:t>Click to edit Master text styles</a:t>
            </a:r>
          </a:p>
          <a:p>
            <a:pPr lvl="1"/>
            <a:r>
              <a:rPr lang="sr-Cyrl-CS" smtClean="0"/>
              <a:t>Second level</a:t>
            </a:r>
          </a:p>
          <a:p>
            <a:pPr lvl="2"/>
            <a:r>
              <a:rPr lang="sr-Cyrl-CS" smtClean="0"/>
              <a:t>Third level</a:t>
            </a:r>
          </a:p>
          <a:p>
            <a:pPr lvl="3"/>
            <a:r>
              <a:rPr lang="sr-Cyrl-CS" smtClean="0"/>
              <a:t>Fourth level</a:t>
            </a:r>
          </a:p>
          <a:p>
            <a:pPr lvl="4"/>
            <a:r>
              <a:rPr lang="sr-Cyrl-C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5A87D-63E4-7646-AC10-8A8CD49D3492}" type="datetimeFigureOut">
              <a:rPr lang="en-US" smtClean="0"/>
              <a:t>4/16/20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7603A-7D10-3A4E-BB35-C82BA52D8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647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C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r-Cyrl-CS" smtClean="0"/>
              <a:t>Click to edit Master text styles</a:t>
            </a:r>
          </a:p>
          <a:p>
            <a:pPr lvl="1"/>
            <a:r>
              <a:rPr lang="sr-Cyrl-CS" smtClean="0"/>
              <a:t>Second level</a:t>
            </a:r>
          </a:p>
          <a:p>
            <a:pPr lvl="2"/>
            <a:r>
              <a:rPr lang="sr-Cyrl-CS" smtClean="0"/>
              <a:t>Third level</a:t>
            </a:r>
          </a:p>
          <a:p>
            <a:pPr lvl="3"/>
            <a:r>
              <a:rPr lang="sr-Cyrl-CS" smtClean="0"/>
              <a:t>Fourth level</a:t>
            </a:r>
          </a:p>
          <a:p>
            <a:pPr lvl="4"/>
            <a:r>
              <a:rPr lang="sr-Cyrl-C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5A87D-63E4-7646-AC10-8A8CD49D3492}" type="datetimeFigureOut">
              <a:rPr lang="en-US" smtClean="0"/>
              <a:t>4/16/20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7603A-7D10-3A4E-BB35-C82BA52D8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788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r-Cyrl-C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r-Cyrl-C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5A87D-63E4-7646-AC10-8A8CD49D3492}" type="datetimeFigureOut">
              <a:rPr lang="en-US" smtClean="0"/>
              <a:t>4/16/20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7603A-7D10-3A4E-BB35-C82BA52D8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996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C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r-Cyrl-CS" smtClean="0"/>
              <a:t>Click to edit Master text styles</a:t>
            </a:r>
          </a:p>
          <a:p>
            <a:pPr lvl="1"/>
            <a:r>
              <a:rPr lang="sr-Cyrl-CS" smtClean="0"/>
              <a:t>Second level</a:t>
            </a:r>
          </a:p>
          <a:p>
            <a:pPr lvl="2"/>
            <a:r>
              <a:rPr lang="sr-Cyrl-CS" smtClean="0"/>
              <a:t>Third level</a:t>
            </a:r>
          </a:p>
          <a:p>
            <a:pPr lvl="3"/>
            <a:r>
              <a:rPr lang="sr-Cyrl-CS" smtClean="0"/>
              <a:t>Fourth level</a:t>
            </a:r>
          </a:p>
          <a:p>
            <a:pPr lvl="4"/>
            <a:r>
              <a:rPr lang="sr-Cyrl-C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r-Cyrl-CS" smtClean="0"/>
              <a:t>Click to edit Master text styles</a:t>
            </a:r>
          </a:p>
          <a:p>
            <a:pPr lvl="1"/>
            <a:r>
              <a:rPr lang="sr-Cyrl-CS" smtClean="0"/>
              <a:t>Second level</a:t>
            </a:r>
          </a:p>
          <a:p>
            <a:pPr lvl="2"/>
            <a:r>
              <a:rPr lang="sr-Cyrl-CS" smtClean="0"/>
              <a:t>Third level</a:t>
            </a:r>
          </a:p>
          <a:p>
            <a:pPr lvl="3"/>
            <a:r>
              <a:rPr lang="sr-Cyrl-CS" smtClean="0"/>
              <a:t>Fourth level</a:t>
            </a:r>
          </a:p>
          <a:p>
            <a:pPr lvl="4"/>
            <a:r>
              <a:rPr lang="sr-Cyrl-C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5A87D-63E4-7646-AC10-8A8CD49D3492}" type="datetimeFigureOut">
              <a:rPr lang="en-US" smtClean="0"/>
              <a:t>4/16/20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7603A-7D10-3A4E-BB35-C82BA52D8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29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r-Cyrl-C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r-Cyrl-C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r-Cyrl-CS" smtClean="0"/>
              <a:t>Click to edit Master text styles</a:t>
            </a:r>
          </a:p>
          <a:p>
            <a:pPr lvl="1"/>
            <a:r>
              <a:rPr lang="sr-Cyrl-CS" smtClean="0"/>
              <a:t>Second level</a:t>
            </a:r>
          </a:p>
          <a:p>
            <a:pPr lvl="2"/>
            <a:r>
              <a:rPr lang="sr-Cyrl-CS" smtClean="0"/>
              <a:t>Third level</a:t>
            </a:r>
          </a:p>
          <a:p>
            <a:pPr lvl="3"/>
            <a:r>
              <a:rPr lang="sr-Cyrl-CS" smtClean="0"/>
              <a:t>Fourth level</a:t>
            </a:r>
          </a:p>
          <a:p>
            <a:pPr lvl="4"/>
            <a:r>
              <a:rPr lang="sr-Cyrl-C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r-Cyrl-C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r-Cyrl-CS" smtClean="0"/>
              <a:t>Click to edit Master text styles</a:t>
            </a:r>
          </a:p>
          <a:p>
            <a:pPr lvl="1"/>
            <a:r>
              <a:rPr lang="sr-Cyrl-CS" smtClean="0"/>
              <a:t>Second level</a:t>
            </a:r>
          </a:p>
          <a:p>
            <a:pPr lvl="2"/>
            <a:r>
              <a:rPr lang="sr-Cyrl-CS" smtClean="0"/>
              <a:t>Third level</a:t>
            </a:r>
          </a:p>
          <a:p>
            <a:pPr lvl="3"/>
            <a:r>
              <a:rPr lang="sr-Cyrl-CS" smtClean="0"/>
              <a:t>Fourth level</a:t>
            </a:r>
          </a:p>
          <a:p>
            <a:pPr lvl="4"/>
            <a:r>
              <a:rPr lang="sr-Cyrl-C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5A87D-63E4-7646-AC10-8A8CD49D3492}" type="datetimeFigureOut">
              <a:rPr lang="en-US" smtClean="0"/>
              <a:t>4/16/20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7603A-7D10-3A4E-BB35-C82BA52D8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219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C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5A87D-63E4-7646-AC10-8A8CD49D3492}" type="datetimeFigureOut">
              <a:rPr lang="en-US" smtClean="0"/>
              <a:t>4/16/20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7603A-7D10-3A4E-BB35-C82BA52D8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06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5A87D-63E4-7646-AC10-8A8CD49D3492}" type="datetimeFigureOut">
              <a:rPr lang="en-US" smtClean="0"/>
              <a:t>4/16/20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7603A-7D10-3A4E-BB35-C82BA52D8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628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r-Cyrl-C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r-Cyrl-CS" smtClean="0"/>
              <a:t>Click to edit Master text styles</a:t>
            </a:r>
          </a:p>
          <a:p>
            <a:pPr lvl="1"/>
            <a:r>
              <a:rPr lang="sr-Cyrl-CS" smtClean="0"/>
              <a:t>Second level</a:t>
            </a:r>
          </a:p>
          <a:p>
            <a:pPr lvl="2"/>
            <a:r>
              <a:rPr lang="sr-Cyrl-CS" smtClean="0"/>
              <a:t>Third level</a:t>
            </a:r>
          </a:p>
          <a:p>
            <a:pPr lvl="3"/>
            <a:r>
              <a:rPr lang="sr-Cyrl-CS" smtClean="0"/>
              <a:t>Fourth level</a:t>
            </a:r>
          </a:p>
          <a:p>
            <a:pPr lvl="4"/>
            <a:r>
              <a:rPr lang="sr-Cyrl-C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r-Cyrl-C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5A87D-63E4-7646-AC10-8A8CD49D3492}" type="datetimeFigureOut">
              <a:rPr lang="en-US" smtClean="0"/>
              <a:t>4/16/20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7603A-7D10-3A4E-BB35-C82BA52D8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586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r-Cyrl-C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r-Cyrl-C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5A87D-63E4-7646-AC10-8A8CD49D3492}" type="datetimeFigureOut">
              <a:rPr lang="en-US" smtClean="0"/>
              <a:t>4/16/20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7603A-7D10-3A4E-BB35-C82BA52D8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921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r-Latn-C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r-Latn-CS" smtClean="0"/>
              <a:t>Click to edit Master text styles</a:t>
            </a:r>
          </a:p>
          <a:p>
            <a:pPr lvl="1"/>
            <a:r>
              <a:rPr lang="sr-Latn-CS" smtClean="0"/>
              <a:t>Second level</a:t>
            </a:r>
          </a:p>
          <a:p>
            <a:pPr lvl="2"/>
            <a:r>
              <a:rPr lang="sr-Latn-CS" smtClean="0"/>
              <a:t>Third level</a:t>
            </a:r>
          </a:p>
          <a:p>
            <a:pPr lvl="3"/>
            <a:r>
              <a:rPr lang="sr-Latn-CS" smtClean="0"/>
              <a:t>Fourth level</a:t>
            </a:r>
          </a:p>
          <a:p>
            <a:pPr lvl="4"/>
            <a:r>
              <a:rPr lang="sr-Latn-C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E5A87D-63E4-7646-AC10-8A8CD49D3492}" type="datetimeFigureOut">
              <a:rPr lang="en-US" smtClean="0"/>
              <a:t>4/16/20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D7603A-7D10-3A4E-BB35-C82BA52D8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472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Relationship Id="rId3" Type="http://schemas.openxmlformats.org/officeDocument/2006/relationships/image" Target="../media/image27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38002"/>
            <a:ext cx="7772400" cy="1470025"/>
          </a:xfrm>
        </p:spPr>
        <p:txBody>
          <a:bodyPr>
            <a:normAutofit/>
          </a:bodyPr>
          <a:lstStyle/>
          <a:p>
            <a:r>
              <a:rPr lang="sr-Cyrl-CS" dirty="0" smtClean="0"/>
              <a:t>Визуелна култура манастира на Балкану у 19. </a:t>
            </a:r>
            <a:r>
              <a:rPr lang="sr-Cyrl-CS" smtClean="0"/>
              <a:t>веку</a:t>
            </a:r>
            <a:endParaRPr lang="en-US"/>
          </a:p>
        </p:txBody>
      </p:sp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5669442" y="4899396"/>
            <a:ext cx="2879725" cy="0"/>
          </a:xfrm>
          <a:prstGeom prst="line">
            <a:avLst/>
          </a:prstGeom>
          <a:noFill/>
          <a:ln w="25400" cap="flat" cmpd="sng" algn="ctr">
            <a:solidFill>
              <a:srgbClr val="000000"/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/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760409" y="4978553"/>
            <a:ext cx="26977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x-none" sz="3200"/>
              <a:t>Н. Макуљевић</a:t>
            </a:r>
          </a:p>
        </p:txBody>
      </p:sp>
    </p:spTree>
    <p:extLst>
      <p:ext uri="{BB962C8B-B14F-4D97-AF65-F5344CB8AC3E}">
        <p14:creationId xmlns:p14="http://schemas.microsoft.com/office/powerpoint/2010/main" val="2233316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346262" y="857250"/>
            <a:ext cx="6858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31859" y="4598895"/>
            <a:ext cx="23455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CS" sz="2000" dirty="0" smtClean="0"/>
              <a:t>Св. Милош Обилић</a:t>
            </a:r>
            <a:r>
              <a:rPr lang="x-none" sz="2000" dirty="0" smtClean="0"/>
              <a:t>,</a:t>
            </a:r>
            <a:endParaRPr lang="x-none" sz="2000" dirty="0" smtClean="0"/>
          </a:p>
          <a:p>
            <a:r>
              <a:rPr lang="x-none" sz="2000" dirty="0"/>
              <a:t>м</a:t>
            </a:r>
            <a:r>
              <a:rPr lang="x-none" sz="2000" dirty="0" smtClean="0"/>
              <a:t>анастир Хиландар</a:t>
            </a:r>
            <a:endParaRPr lang="x-none" sz="2000" dirty="0"/>
          </a:p>
        </p:txBody>
      </p:sp>
    </p:spTree>
    <p:extLst>
      <p:ext uri="{BB962C8B-B14F-4D97-AF65-F5344CB8AC3E}">
        <p14:creationId xmlns:p14="http://schemas.microsoft.com/office/powerpoint/2010/main" val="3744267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267261" y="853329"/>
            <a:ext cx="6862481" cy="51468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12541" y="4688541"/>
            <a:ext cx="23455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CS" sz="2000" dirty="0" smtClean="0"/>
              <a:t>Св. Јован Рилски</a:t>
            </a:r>
            <a:r>
              <a:rPr lang="x-none" sz="2000" dirty="0" smtClean="0"/>
              <a:t>,</a:t>
            </a:r>
            <a:endParaRPr lang="x-none" sz="2000" dirty="0" smtClean="0"/>
          </a:p>
          <a:p>
            <a:r>
              <a:rPr lang="x-none" sz="2000" dirty="0"/>
              <a:t>м</a:t>
            </a:r>
            <a:r>
              <a:rPr lang="x-none" sz="2000" dirty="0" smtClean="0"/>
              <a:t>анастир Хиландар</a:t>
            </a:r>
            <a:endParaRPr lang="x-none" sz="2000" dirty="0"/>
          </a:p>
        </p:txBody>
      </p:sp>
    </p:spTree>
    <p:extLst>
      <p:ext uri="{BB962C8B-B14F-4D97-AF65-F5344CB8AC3E}">
        <p14:creationId xmlns:p14="http://schemas.microsoft.com/office/powerpoint/2010/main" val="3689671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378760" y="857250"/>
            <a:ext cx="6858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67718" y="4733364"/>
            <a:ext cx="23455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CS" sz="2000" dirty="0" smtClean="0"/>
              <a:t>Св. </a:t>
            </a:r>
            <a:r>
              <a:rPr lang="sr-Cyrl-CS" sz="2000" dirty="0"/>
              <a:t>к</a:t>
            </a:r>
            <a:r>
              <a:rPr lang="sr-Cyrl-CS" sz="2000" dirty="0" smtClean="0"/>
              <a:t>нез Лазар</a:t>
            </a:r>
            <a:r>
              <a:rPr lang="x-none" sz="2000" dirty="0" smtClean="0"/>
              <a:t>,</a:t>
            </a:r>
            <a:endParaRPr lang="x-none" sz="2000" dirty="0" smtClean="0"/>
          </a:p>
          <a:p>
            <a:r>
              <a:rPr lang="x-none" sz="2000" dirty="0"/>
              <a:t>м</a:t>
            </a:r>
            <a:r>
              <a:rPr lang="x-none" sz="2000" dirty="0" smtClean="0"/>
              <a:t>анастир Хиландар</a:t>
            </a:r>
            <a:endParaRPr lang="x-none" sz="2000" dirty="0"/>
          </a:p>
        </p:txBody>
      </p:sp>
    </p:spTree>
    <p:extLst>
      <p:ext uri="{BB962C8B-B14F-4D97-AF65-F5344CB8AC3E}">
        <p14:creationId xmlns:p14="http://schemas.microsoft.com/office/powerpoint/2010/main" val="862937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2705" y="1860176"/>
            <a:ext cx="8229600" cy="4525963"/>
          </a:xfrm>
        </p:spPr>
        <p:txBody>
          <a:bodyPr/>
          <a:lstStyle/>
          <a:p>
            <a:r>
              <a:rPr lang="sr-Cyrl-CS" dirty="0" smtClean="0"/>
              <a:t>Током 19. века чудотворна икона Богородице Тројеручице добила је данашњи изглед. Икона је добила златну ризу захваљујући даровима руских верника </a:t>
            </a:r>
            <a:r>
              <a:rPr lang="sr-Cyrl-CS" dirty="0" smtClean="0"/>
              <a:t>прикупљених током 1859.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394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4329" y="4233769"/>
            <a:ext cx="4276166" cy="1143000"/>
          </a:xfrm>
        </p:spPr>
        <p:txBody>
          <a:bodyPr>
            <a:normAutofit/>
          </a:bodyPr>
          <a:lstStyle/>
          <a:p>
            <a:pPr algn="l"/>
            <a:r>
              <a:rPr lang="sr-Cyrl-CS" sz="2100" dirty="0" smtClean="0"/>
              <a:t>Трон Богородице Тројеручице</a:t>
            </a:r>
            <a:endParaRPr lang="en-US" sz="2100" dirty="0"/>
          </a:p>
        </p:txBody>
      </p:sp>
      <p:pic>
        <p:nvPicPr>
          <p:cNvPr id="4" name="Content Placeholder 3" descr="018.jpg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08" t="-136" r="-341"/>
          <a:stretch/>
        </p:blipFill>
        <p:spPr>
          <a:xfrm>
            <a:off x="-8965" y="0"/>
            <a:ext cx="5441576" cy="6858000"/>
          </a:xfrm>
        </p:spPr>
      </p:pic>
    </p:spTree>
    <p:extLst>
      <p:ext uri="{BB962C8B-B14F-4D97-AF65-F5344CB8AC3E}">
        <p14:creationId xmlns:p14="http://schemas.microsoft.com/office/powerpoint/2010/main" val="359699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0" y="4389438"/>
            <a:ext cx="3460376" cy="1143000"/>
          </a:xfrm>
        </p:spPr>
        <p:txBody>
          <a:bodyPr>
            <a:normAutofit/>
          </a:bodyPr>
          <a:lstStyle/>
          <a:p>
            <a:pPr algn="l"/>
            <a:r>
              <a:rPr lang="sr-Cyrl-CS" sz="2000" dirty="0" smtClean="0"/>
              <a:t>Чудотворна </a:t>
            </a:r>
            <a:r>
              <a:rPr lang="sr-Cyrl-CS" sz="2000" smtClean="0"/>
              <a:t>икона </a:t>
            </a:r>
            <a:br>
              <a:rPr lang="sr-Cyrl-CS" sz="2000" smtClean="0"/>
            </a:br>
            <a:r>
              <a:rPr lang="sr-Cyrl-CS" sz="2000" smtClean="0"/>
              <a:t>Богородице </a:t>
            </a:r>
            <a:r>
              <a:rPr lang="sr-Cyrl-CS" sz="2000" dirty="0" smtClean="0"/>
              <a:t>Тројеручице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5995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814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7882" y="1246094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sr-Cyrl-CS" dirty="0" smtClean="0"/>
              <a:t>Током 18. и 19. века на </a:t>
            </a:r>
            <a:r>
              <a:rPr lang="sr-Cyrl-CS" smtClean="0"/>
              <a:t>Светој Гори </a:t>
            </a:r>
            <a:r>
              <a:rPr lang="sr-Cyrl-CS" dirty="0" smtClean="0"/>
              <a:t>су се штампале графичке иконе. На њима су приказивани светогорски манастири, поштовани светитељи и празници. Аутори графика били су светогорски монаси. Велики број штампаних икона има двојезичне (грчко-словенске) или чак и тројезичне (грчко-словенске-влашке) натписе, што јасно говори о заједничкој визуелној култури и јединственом верском идентитету православних на Балкану.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6297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436" y="5796898"/>
            <a:ext cx="8229600" cy="1143000"/>
          </a:xfrm>
        </p:spPr>
        <p:txBody>
          <a:bodyPr>
            <a:normAutofit/>
          </a:bodyPr>
          <a:lstStyle/>
          <a:p>
            <a:r>
              <a:rPr lang="sr-Cyrl-CS" sz="2800" dirty="0" smtClean="0"/>
              <a:t>Штампана икона </a:t>
            </a:r>
            <a:r>
              <a:rPr lang="sr-Cyrl-CS" sz="2800" smtClean="0"/>
              <a:t>Свете Горе</a:t>
            </a:r>
            <a:r>
              <a:rPr lang="sr-Cyrl-CS" sz="2800" dirty="0" smtClean="0"/>
              <a:t>, 1866.</a:t>
            </a:r>
            <a:endParaRPr lang="en-US" sz="2800" dirty="0"/>
          </a:p>
        </p:txBody>
      </p:sp>
      <p:pic>
        <p:nvPicPr>
          <p:cNvPr id="4" name="Content Placeholder 3" descr="003.jpg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2706" y="0"/>
            <a:ext cx="8113060" cy="6077146"/>
          </a:xfrm>
        </p:spPr>
      </p:pic>
    </p:spTree>
    <p:extLst>
      <p:ext uri="{BB962C8B-B14F-4D97-AF65-F5344CB8AC3E}">
        <p14:creationId xmlns:p14="http://schemas.microsoft.com/office/powerpoint/2010/main" val="2933664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77435" y="4785100"/>
            <a:ext cx="3603812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2000" dirty="0" err="1" smtClean="0"/>
              <a:t>М</a:t>
            </a:r>
            <a:r>
              <a:rPr lang="sr-Cyrl-CS" sz="2000" dirty="0" smtClean="0"/>
              <a:t>онах Арсеније</a:t>
            </a:r>
            <a:r>
              <a:rPr lang="sr-Cyrl-CS" sz="2000" smtClean="0"/>
              <a:t>, </a:t>
            </a:r>
            <a:br>
              <a:rPr lang="sr-Cyrl-CS" sz="2000" smtClean="0"/>
            </a:br>
            <a:r>
              <a:rPr lang="sr-Cyrl-CS" sz="2000" smtClean="0"/>
              <a:t>Свети </a:t>
            </a:r>
            <a:r>
              <a:rPr lang="sr-Cyrl-CS" sz="2000" dirty="0" smtClean="0"/>
              <a:t>Сава и Свети Симеон са иконом Богородице Тројеручице и манастиром Хиландаром</a:t>
            </a:r>
            <a:r>
              <a:rPr lang="sr-Cyrl-CS" sz="2000" smtClean="0"/>
              <a:t>, 1818.</a:t>
            </a:r>
            <a:endParaRPr lang="en-US" sz="2000" dirty="0"/>
          </a:p>
        </p:txBody>
      </p:sp>
      <p:pic>
        <p:nvPicPr>
          <p:cNvPr id="4" name="Content Placeholder 3" descr="020.jpg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611" y="-6962"/>
            <a:ext cx="5262282" cy="6864962"/>
          </a:xfrm>
        </p:spPr>
      </p:pic>
    </p:spTree>
    <p:extLst>
      <p:ext uri="{BB962C8B-B14F-4D97-AF65-F5344CB8AC3E}">
        <p14:creationId xmlns:p14="http://schemas.microsoft.com/office/powerpoint/2010/main" val="1417476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71882" y="4783885"/>
            <a:ext cx="2554941" cy="1143000"/>
          </a:xfrm>
        </p:spPr>
        <p:txBody>
          <a:bodyPr>
            <a:normAutofit/>
          </a:bodyPr>
          <a:lstStyle/>
          <a:p>
            <a:pPr algn="l"/>
            <a:r>
              <a:rPr lang="sr-Cyrl-CS" sz="2400" dirty="0" smtClean="0"/>
              <a:t>Ево човека</a:t>
            </a:r>
            <a:r>
              <a:rPr lang="sr-Cyrl-CS" sz="2400" smtClean="0"/>
              <a:t>, 1860.</a:t>
            </a:r>
            <a:endParaRPr lang="en-US" sz="2400" dirty="0"/>
          </a:p>
        </p:txBody>
      </p:sp>
      <p:pic>
        <p:nvPicPr>
          <p:cNvPr id="4" name="Content Placeholder 3" descr="029a.jpg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0"/>
          <a:stretch/>
        </p:blipFill>
        <p:spPr>
          <a:xfrm>
            <a:off x="573741" y="0"/>
            <a:ext cx="4805082" cy="6852870"/>
          </a:xfrm>
        </p:spPr>
      </p:pic>
    </p:spTree>
    <p:extLst>
      <p:ext uri="{BB962C8B-B14F-4D97-AF65-F5344CB8AC3E}">
        <p14:creationId xmlns:p14="http://schemas.microsoft.com/office/powerpoint/2010/main" val="1136626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4424" y="1985682"/>
            <a:ext cx="8229600" cy="4525963"/>
          </a:xfrm>
        </p:spPr>
        <p:txBody>
          <a:bodyPr/>
          <a:lstStyle/>
          <a:p>
            <a:r>
              <a:rPr lang="sr-Cyrl-CS" dirty="0" smtClean="0"/>
              <a:t>Православни манастири на Балкану представљали су важна културна и духовна средишта током османске владавине.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540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25035" y="4416332"/>
            <a:ext cx="3711388" cy="1143000"/>
          </a:xfrm>
        </p:spPr>
        <p:txBody>
          <a:bodyPr>
            <a:normAutofit/>
          </a:bodyPr>
          <a:lstStyle/>
          <a:p>
            <a:pPr algn="l"/>
            <a:r>
              <a:rPr lang="sr-Cyrl-CS" sz="2400" dirty="0" smtClean="0"/>
              <a:t>Свети Јован Претеча</a:t>
            </a:r>
            <a:endParaRPr lang="en-US" sz="2400" dirty="0"/>
          </a:p>
        </p:txBody>
      </p:sp>
      <p:pic>
        <p:nvPicPr>
          <p:cNvPr id="4" name="Content Placeholder 3" descr="NBSgravire---svetogorska---hilandar---GM-268-17.jpg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78" r="-737"/>
          <a:stretch/>
        </p:blipFill>
        <p:spPr>
          <a:xfrm>
            <a:off x="179293" y="-1"/>
            <a:ext cx="4867835" cy="6826661"/>
          </a:xfrm>
        </p:spPr>
      </p:pic>
    </p:spTree>
    <p:extLst>
      <p:ext uri="{BB962C8B-B14F-4D97-AF65-F5344CB8AC3E}">
        <p14:creationId xmlns:p14="http://schemas.microsoft.com/office/powerpoint/2010/main" val="3652771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9835" y="4470120"/>
            <a:ext cx="4285129" cy="1143000"/>
          </a:xfrm>
        </p:spPr>
        <p:txBody>
          <a:bodyPr>
            <a:normAutofit/>
          </a:bodyPr>
          <a:lstStyle/>
          <a:p>
            <a:pPr algn="l"/>
            <a:r>
              <a:rPr lang="sr-Cyrl-CS" sz="2400" dirty="0" smtClean="0"/>
              <a:t>Свети Свештеномученик Елевтерије, 1811.</a:t>
            </a:r>
            <a:endParaRPr lang="en-US" sz="2400" dirty="0"/>
          </a:p>
        </p:txBody>
      </p:sp>
      <p:pic>
        <p:nvPicPr>
          <p:cNvPr id="4" name="Content Placeholder 3" descr="NBSgravire---svetogorska---hilandar---GM-268-23.jpg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588" y="8549"/>
            <a:ext cx="5074023" cy="6849451"/>
          </a:xfrm>
        </p:spPr>
      </p:pic>
    </p:spTree>
    <p:extLst>
      <p:ext uri="{BB962C8B-B14F-4D97-AF65-F5344CB8AC3E}">
        <p14:creationId xmlns:p14="http://schemas.microsoft.com/office/powerpoint/2010/main" val="19324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1577" y="4174097"/>
            <a:ext cx="3352800" cy="1143000"/>
          </a:xfrm>
        </p:spPr>
        <p:txBody>
          <a:bodyPr>
            <a:normAutofit/>
          </a:bodyPr>
          <a:lstStyle/>
          <a:p>
            <a:pPr algn="l"/>
            <a:r>
              <a:rPr lang="sr-Cyrl-CS" sz="2400" dirty="0" smtClean="0"/>
              <a:t>Свети Никола</a:t>
            </a:r>
            <a:r>
              <a:rPr lang="sr-Cyrl-CS" sz="2400" smtClean="0"/>
              <a:t>, 1858.</a:t>
            </a:r>
            <a:endParaRPr lang="en-US" sz="2400" dirty="0"/>
          </a:p>
        </p:txBody>
      </p:sp>
      <p:pic>
        <p:nvPicPr>
          <p:cNvPr id="4" name="Content Placeholder 3" descr="NBSgravire---svetogorska---kutlumus---GM-315-25.jpg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98"/>
          <a:stretch/>
        </p:blipFill>
        <p:spPr>
          <a:xfrm>
            <a:off x="421341" y="0"/>
            <a:ext cx="4705602" cy="6768353"/>
          </a:xfrm>
        </p:spPr>
      </p:pic>
    </p:spTree>
    <p:extLst>
      <p:ext uri="{BB962C8B-B14F-4D97-AF65-F5344CB8AC3E}">
        <p14:creationId xmlns:p14="http://schemas.microsoft.com/office/powerpoint/2010/main" val="719366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4777" y="1766047"/>
            <a:ext cx="8229600" cy="4525963"/>
          </a:xfrm>
        </p:spPr>
        <p:txBody>
          <a:bodyPr/>
          <a:lstStyle/>
          <a:p>
            <a:r>
              <a:rPr lang="sr-Cyrl-CS" dirty="0" smtClean="0"/>
              <a:t>Културни и духовни живот развијао се и у другим манастирима. Нове манастирске цркве подигнуте су у манастирима Светог Јована Рилског, Светог </a:t>
            </a:r>
            <a:r>
              <a:rPr lang="sr-Cyrl-CS" smtClean="0"/>
              <a:t>Јоакима Осоговског и </a:t>
            </a:r>
            <a:r>
              <a:rPr lang="sr-Cyrl-CS" dirty="0" smtClean="0"/>
              <a:t>Светог Прохора Пчињског.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715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5965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err="1" smtClean="0"/>
              <a:t>М</a:t>
            </a:r>
            <a:r>
              <a:rPr lang="sr-Cyrl-CS" sz="2800" dirty="0" smtClean="0"/>
              <a:t>анастир Рила</a:t>
            </a:r>
            <a:endParaRPr lang="en-US" sz="2800" dirty="0"/>
          </a:p>
        </p:txBody>
      </p:sp>
      <p:pic>
        <p:nvPicPr>
          <p:cNvPr id="4" name="Content Placeholder 3" descr="021Rila_Monastery_interior_view.jpg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78"/>
          <a:stretch/>
        </p:blipFill>
        <p:spPr>
          <a:xfrm>
            <a:off x="0" y="0"/>
            <a:ext cx="9144000" cy="6090346"/>
          </a:xfrm>
        </p:spPr>
      </p:pic>
    </p:spTree>
    <p:extLst>
      <p:ext uri="{BB962C8B-B14F-4D97-AF65-F5344CB8AC3E}">
        <p14:creationId xmlns:p14="http://schemas.microsoft.com/office/powerpoint/2010/main" val="3311553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788" y="5832756"/>
            <a:ext cx="8229600" cy="1143000"/>
          </a:xfrm>
        </p:spPr>
        <p:txBody>
          <a:bodyPr>
            <a:normAutofit/>
          </a:bodyPr>
          <a:lstStyle/>
          <a:p>
            <a:r>
              <a:rPr lang="sr-Cyrl-CS" sz="2800" dirty="0" smtClean="0"/>
              <a:t>Манастир Рила</a:t>
            </a:r>
            <a:endParaRPr lang="en-US" sz="2800" dirty="0"/>
          </a:p>
        </p:txBody>
      </p:sp>
      <p:pic>
        <p:nvPicPr>
          <p:cNvPr id="4" name="Content Placeholder 3" descr="022rila_monastery_hr.jpg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7553" y="0"/>
            <a:ext cx="8364071" cy="6046147"/>
          </a:xfrm>
        </p:spPr>
      </p:pic>
    </p:spTree>
    <p:extLst>
      <p:ext uri="{BB962C8B-B14F-4D97-AF65-F5344CB8AC3E}">
        <p14:creationId xmlns:p14="http://schemas.microsoft.com/office/powerpoint/2010/main" val="560180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22403"/>
            <a:ext cx="8229600" cy="1143000"/>
          </a:xfrm>
        </p:spPr>
        <p:txBody>
          <a:bodyPr>
            <a:normAutofit/>
          </a:bodyPr>
          <a:lstStyle/>
          <a:p>
            <a:r>
              <a:rPr lang="sr-Cyrl-CS" sz="2800" dirty="0" smtClean="0"/>
              <a:t>Свети Јоаким Осоговски</a:t>
            </a:r>
            <a:endParaRPr lang="en-US" sz="2800" dirty="0"/>
          </a:p>
        </p:txBody>
      </p:sp>
      <p:pic>
        <p:nvPicPr>
          <p:cNvPr id="4" name="Content Placeholder 3" descr="Saint_Joakim_Osogovski_Monastery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090346"/>
          </a:xfrm>
        </p:spPr>
      </p:pic>
    </p:spTree>
    <p:extLst>
      <p:ext uri="{BB962C8B-B14F-4D97-AF65-F5344CB8AC3E}">
        <p14:creationId xmlns:p14="http://schemas.microsoft.com/office/powerpoint/2010/main" val="18530020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4777" y="1788459"/>
            <a:ext cx="8229600" cy="4525963"/>
          </a:xfrm>
        </p:spPr>
        <p:txBody>
          <a:bodyPr/>
          <a:lstStyle/>
          <a:p>
            <a:r>
              <a:rPr lang="sr-Cyrl-CS" dirty="0" smtClean="0"/>
              <a:t>Иконостаси и зидно сликарство манастира Риле представљају најобимнију сликану целину на подручју Балкана у 19. веку. У њиховој реализацији учестововало је више самоковских зографа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073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55168"/>
            <a:ext cx="8229600" cy="1143000"/>
          </a:xfrm>
        </p:spPr>
        <p:txBody>
          <a:bodyPr>
            <a:normAutofit/>
          </a:bodyPr>
          <a:lstStyle/>
          <a:p>
            <a:r>
              <a:rPr lang="sr-Cyrl-CS" sz="2800" dirty="0" smtClean="0"/>
              <a:t>Зидно сликарство манастира Риле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4000" cy="609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467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236" y="5977775"/>
            <a:ext cx="8229600" cy="1143000"/>
          </a:xfrm>
        </p:spPr>
        <p:txBody>
          <a:bodyPr>
            <a:normAutofit/>
          </a:bodyPr>
          <a:lstStyle/>
          <a:p>
            <a:r>
              <a:rPr lang="sr-Cyrl-CS" sz="2800" dirty="0" smtClean="0"/>
              <a:t>Зидно сликарство манастира Риле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000" y="0"/>
            <a:ext cx="7434072" cy="624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608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22612"/>
            <a:ext cx="8229600" cy="4525963"/>
          </a:xfrm>
        </p:spPr>
        <p:txBody>
          <a:bodyPr/>
          <a:lstStyle/>
          <a:p>
            <a:r>
              <a:rPr lang="sr-Cyrl-CS" dirty="0" smtClean="0"/>
              <a:t>Најзначајнија духовна област на Балкану била је </a:t>
            </a:r>
            <a:r>
              <a:rPr lang="sr-Cyrl-CS" smtClean="0"/>
              <a:t>Света </a:t>
            </a:r>
            <a:r>
              <a:rPr lang="x-none" smtClean="0"/>
              <a:t>Г</a:t>
            </a:r>
            <a:r>
              <a:rPr lang="sr-Cyrl-CS" smtClean="0"/>
              <a:t>ора</a:t>
            </a:r>
            <a:r>
              <a:rPr lang="sr-Cyrl-CS" dirty="0" smtClean="0"/>
              <a:t>. На њој се одвијао интензивни културни живот, па су </a:t>
            </a:r>
            <a:r>
              <a:rPr lang="sr-Cyrl-CS" smtClean="0"/>
              <a:t>се тамо, </a:t>
            </a:r>
            <a:r>
              <a:rPr lang="sr-Cyrl-CS" dirty="0" smtClean="0"/>
              <a:t>између осталог, обављали грађевински радови, сликале бројне иконе</a:t>
            </a:r>
            <a:r>
              <a:rPr lang="sr-Cyrl-CS" dirty="0"/>
              <a:t> </a:t>
            </a:r>
            <a:r>
              <a:rPr lang="sr-Cyrl-CS" dirty="0" smtClean="0"/>
              <a:t>и осликавале цркве.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9350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502" y="5747590"/>
            <a:ext cx="8229600" cy="1143000"/>
          </a:xfrm>
        </p:spPr>
        <p:txBody>
          <a:bodyPr>
            <a:normAutofit/>
          </a:bodyPr>
          <a:lstStyle/>
          <a:p>
            <a:r>
              <a:rPr lang="sr-Cyrl-CS" sz="2800" dirty="0" smtClean="0"/>
              <a:t>Иконостас католикона манастира Риле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852" y="0"/>
            <a:ext cx="7750901" cy="5958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218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0635" y="1420906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sr-Cyrl-CS" dirty="0" smtClean="0"/>
              <a:t>Почетком 19. века важне активности одвијале су се и у манастиру Дечани, захваљујући Хаџи Данилу и Хаџи Захарији. Сликар Алексије Лазовић насликао је иконостасе у параклисима Светог Николе и Светог Димитрија, </a:t>
            </a:r>
            <a:r>
              <a:rPr lang="sr-Cyrl-CS" dirty="0"/>
              <a:t>п</a:t>
            </a:r>
            <a:r>
              <a:rPr lang="sr-Cyrl-CS" dirty="0" smtClean="0"/>
              <a:t>арусију манастира Дечана и Акатист Светог Стефана Дечанског</a:t>
            </a:r>
            <a:r>
              <a:rPr lang="sr-Cyrl-CS" dirty="0" smtClean="0"/>
              <a:t>. У првој половини 19. века израђени су и нови кивоти за мошти Светог Стефана Дечанског и Свете Јелене.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354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056094" cy="68417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13295" y="4464424"/>
            <a:ext cx="29493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000" smtClean="0"/>
              <a:t>Иконостас параклиса Светог Димитрија,</a:t>
            </a:r>
          </a:p>
          <a:p>
            <a:r>
              <a:rPr lang="x-none" sz="2000"/>
              <a:t>м</a:t>
            </a:r>
            <a:r>
              <a:rPr lang="x-none" sz="2000" smtClean="0"/>
              <a:t>анастир Дечани,</a:t>
            </a:r>
          </a:p>
          <a:p>
            <a:r>
              <a:rPr lang="x-none" sz="2000" smtClean="0"/>
              <a:t>Алексије Лазовић</a:t>
            </a:r>
            <a:endParaRPr lang="x-none" sz="2000"/>
          </a:p>
        </p:txBody>
      </p:sp>
    </p:spTree>
    <p:extLst>
      <p:ext uri="{BB962C8B-B14F-4D97-AF65-F5344CB8AC3E}">
        <p14:creationId xmlns:p14="http://schemas.microsoft.com/office/powerpoint/2010/main" val="1437462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718" y="0"/>
            <a:ext cx="4350832" cy="689595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58119" y="4446495"/>
            <a:ext cx="29493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000" smtClean="0"/>
              <a:t>Иконостас параклиса Светог Димитрија,</a:t>
            </a:r>
          </a:p>
          <a:p>
            <a:r>
              <a:rPr lang="x-none" sz="2000"/>
              <a:t>м</a:t>
            </a:r>
            <a:r>
              <a:rPr lang="x-none" sz="2000" smtClean="0"/>
              <a:t>анастир Дечани,</a:t>
            </a:r>
          </a:p>
          <a:p>
            <a:r>
              <a:rPr lang="x-none" sz="2000" smtClean="0"/>
              <a:t>Алексије Лазовић</a:t>
            </a:r>
            <a:endParaRPr lang="x-none" sz="2000"/>
          </a:p>
        </p:txBody>
      </p:sp>
    </p:spTree>
    <p:extLst>
      <p:ext uri="{BB962C8B-B14F-4D97-AF65-F5344CB8AC3E}">
        <p14:creationId xmlns:p14="http://schemas.microsoft.com/office/powerpoint/2010/main" val="833675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78404" y="4262881"/>
            <a:ext cx="25669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000" smtClean="0"/>
              <a:t>Иконостас параклиса Светог Николе,</a:t>
            </a:r>
          </a:p>
          <a:p>
            <a:r>
              <a:rPr lang="x-none" sz="2000"/>
              <a:t>м</a:t>
            </a:r>
            <a:r>
              <a:rPr lang="x-none" sz="2000" smtClean="0"/>
              <a:t>анастир Дечани,</a:t>
            </a:r>
          </a:p>
          <a:p>
            <a:r>
              <a:rPr lang="x-none" sz="2000" smtClean="0"/>
              <a:t>Алексије Лазовић</a:t>
            </a:r>
            <a:endParaRPr lang="x-none" sz="2000"/>
          </a:p>
        </p:txBody>
      </p:sp>
    </p:spTree>
    <p:extLst>
      <p:ext uri="{BB962C8B-B14F-4D97-AF65-F5344CB8AC3E}">
        <p14:creationId xmlns:p14="http://schemas.microsoft.com/office/powerpoint/2010/main" val="3908465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464" y="0"/>
            <a:ext cx="8573525" cy="60624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02495" y="6081816"/>
            <a:ext cx="61354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x-none" smtClean="0"/>
              <a:t>Хаџи Данило и Хаџи Захарије, </a:t>
            </a:r>
          </a:p>
          <a:p>
            <a:pPr algn="ctr"/>
            <a:r>
              <a:rPr lang="x-none" smtClean="0"/>
              <a:t>Акатист Светом Стефану Дечанском, Алексије Лазовић, 1813.</a:t>
            </a:r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17354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943" y="0"/>
            <a:ext cx="280777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4069" y="0"/>
            <a:ext cx="5015611" cy="46496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54069" y="5376672"/>
            <a:ext cx="34279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000" smtClean="0"/>
              <a:t>Парусија манастира Дечана,</a:t>
            </a:r>
          </a:p>
          <a:p>
            <a:r>
              <a:rPr lang="x-none" sz="2000" smtClean="0"/>
              <a:t>Алексије Лазовић, 1817-1819.</a:t>
            </a:r>
            <a:endParaRPr lang="x-none" sz="2000"/>
          </a:p>
        </p:txBody>
      </p:sp>
    </p:spTree>
    <p:extLst>
      <p:ext uri="{BB962C8B-B14F-4D97-AF65-F5344CB8AC3E}">
        <p14:creationId xmlns:p14="http://schemas.microsoft.com/office/powerpoint/2010/main" val="4268637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0501" y="6198204"/>
            <a:ext cx="884299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x-none" sz="2200" smtClean="0"/>
              <a:t>Кивот за мошти Светог Стефана Дечанског, 1836-1848, манастир Дечани</a:t>
            </a:r>
            <a:endParaRPr lang="x-none" sz="2200"/>
          </a:p>
        </p:txBody>
      </p:sp>
    </p:spTree>
    <p:extLst>
      <p:ext uri="{BB962C8B-B14F-4D97-AF65-F5344CB8AC3E}">
        <p14:creationId xmlns:p14="http://schemas.microsoft.com/office/powerpoint/2010/main" val="1278971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58"/>
          <a:stretch/>
        </p:blipFill>
        <p:spPr>
          <a:xfrm>
            <a:off x="35859" y="1139274"/>
            <a:ext cx="9070817" cy="463471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45121" y="5516530"/>
            <a:ext cx="74537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x-none" sz="2200" smtClean="0"/>
              <a:t>Опело Стефана Дечанског, зограф Анастас Константиновић,</a:t>
            </a:r>
          </a:p>
          <a:p>
            <a:pPr algn="ctr"/>
            <a:r>
              <a:rPr lang="x-none" sz="2200"/>
              <a:t>к</a:t>
            </a:r>
            <a:r>
              <a:rPr lang="x-none" sz="2200" smtClean="0"/>
              <a:t>ивот за мошти Светог Стефана Дечанског, 1848.</a:t>
            </a:r>
            <a:endParaRPr lang="x-none" sz="2200"/>
          </a:p>
        </p:txBody>
      </p:sp>
    </p:spTree>
    <p:extLst>
      <p:ext uri="{BB962C8B-B14F-4D97-AF65-F5344CB8AC3E}">
        <p14:creationId xmlns:p14="http://schemas.microsoft.com/office/powerpoint/2010/main" val="1549391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Cyrl-CS" dirty="0" smtClean="0"/>
              <a:t>Велике активности одвијале су се током 19. века и у манастиру Пећке патријаршије. Тада је израђен трон за чудотворну икону Богородице Пећке. </a:t>
            </a:r>
          </a:p>
          <a:p>
            <a:r>
              <a:rPr lang="sr-Cyrl-CS" dirty="0" smtClean="0"/>
              <a:t>Копију ове чудотворне иконе насликао је Алексије Лазовић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86235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2376" y="5631050"/>
            <a:ext cx="8229600" cy="1143000"/>
          </a:xfrm>
        </p:spPr>
        <p:txBody>
          <a:bodyPr>
            <a:normAutofit/>
          </a:bodyPr>
          <a:lstStyle/>
          <a:p>
            <a:r>
              <a:rPr lang="sr-Cyrl-CS" sz="3200" dirty="0" smtClean="0"/>
              <a:t>Манастири на Светој Гори</a:t>
            </a:r>
            <a:endParaRPr lang="en-US" sz="3200" dirty="0"/>
          </a:p>
        </p:txBody>
      </p:sp>
      <p:pic>
        <p:nvPicPr>
          <p:cNvPr id="4" name="Content Placeholder 3" descr="002.pn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3562" r="-33562"/>
          <a:stretch>
            <a:fillRect/>
          </a:stretch>
        </p:blipFill>
        <p:spPr>
          <a:xfrm>
            <a:off x="-708213" y="0"/>
            <a:ext cx="10470778" cy="5758524"/>
          </a:xfrm>
        </p:spPr>
      </p:pic>
    </p:spTree>
    <p:extLst>
      <p:ext uri="{BB962C8B-B14F-4D97-AF65-F5344CB8AC3E}">
        <p14:creationId xmlns:p14="http://schemas.microsoft.com/office/powerpoint/2010/main" val="1359982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601" y="0"/>
            <a:ext cx="454296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19096" y="4598409"/>
            <a:ext cx="41980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000" smtClean="0"/>
              <a:t>Трон иконе Богородице Пећке, 1863,</a:t>
            </a:r>
          </a:p>
          <a:p>
            <a:r>
              <a:rPr lang="x-none" sz="2000" smtClean="0"/>
              <a:t>Пећка патријаршија</a:t>
            </a:r>
          </a:p>
        </p:txBody>
      </p:sp>
    </p:spTree>
    <p:extLst>
      <p:ext uri="{BB962C8B-B14F-4D97-AF65-F5344CB8AC3E}">
        <p14:creationId xmlns:p14="http://schemas.microsoft.com/office/powerpoint/2010/main" val="3623644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8980" y="215152"/>
            <a:ext cx="5325330" cy="64725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94310" y="4486707"/>
            <a:ext cx="354969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000" smtClean="0"/>
              <a:t>Икона Богородице са Христом,</a:t>
            </a:r>
          </a:p>
          <a:p>
            <a:r>
              <a:rPr lang="x-none" sz="2000" smtClean="0"/>
              <a:t>Пећка патријаршија,</a:t>
            </a:r>
          </a:p>
          <a:p>
            <a:r>
              <a:rPr lang="x-none" sz="2000" smtClean="0"/>
              <a:t>Алексије Лазовић, 1806.</a:t>
            </a:r>
            <a:endParaRPr lang="x-none" sz="2000"/>
          </a:p>
        </p:txBody>
      </p:sp>
    </p:spTree>
    <p:extLst>
      <p:ext uri="{BB962C8B-B14F-4D97-AF65-F5344CB8AC3E}">
        <p14:creationId xmlns:p14="http://schemas.microsoft.com/office/powerpoint/2010/main" val="3751401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680" y="383590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sr-Cyrl-CS" sz="2000" dirty="0" smtClean="0"/>
              <a:t>Икона светогорских </a:t>
            </a:r>
            <a:r>
              <a:rPr lang="sr-Cyrl-CS" sz="2000" smtClean="0"/>
              <a:t>манастира </a:t>
            </a:r>
            <a:br>
              <a:rPr lang="sr-Cyrl-CS" sz="2000" smtClean="0"/>
            </a:br>
            <a:r>
              <a:rPr lang="sr-Cyrl-CS" sz="2000" smtClean="0"/>
              <a:t>и </a:t>
            </a:r>
            <a:r>
              <a:rPr lang="sr-Cyrl-CS" sz="2000" dirty="0" smtClean="0"/>
              <a:t>светих </a:t>
            </a:r>
            <a:r>
              <a:rPr lang="sr-Cyrl-CS" sz="2000" smtClean="0"/>
              <a:t>Свете Горе</a:t>
            </a:r>
            <a:r>
              <a:rPr lang="sr-Cyrl-CS" sz="2000" dirty="0" smtClean="0"/>
              <a:t>, 1859.</a:t>
            </a:r>
            <a:endParaRPr lang="en-US" sz="2000" dirty="0"/>
          </a:p>
        </p:txBody>
      </p:sp>
      <p:pic>
        <p:nvPicPr>
          <p:cNvPr id="4" name="Content Placeholder 3" descr="004atos-manastiri.jpg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5979" r="-1152"/>
          <a:stretch/>
        </p:blipFill>
        <p:spPr>
          <a:xfrm>
            <a:off x="-3155935" y="155448"/>
            <a:ext cx="8450311" cy="6449926"/>
          </a:xfrm>
        </p:spPr>
      </p:pic>
    </p:spTree>
    <p:extLst>
      <p:ext uri="{BB962C8B-B14F-4D97-AF65-F5344CB8AC3E}">
        <p14:creationId xmlns:p14="http://schemas.microsoft.com/office/powerpoint/2010/main" val="4206258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6847" y="1465729"/>
            <a:ext cx="8229600" cy="4525963"/>
          </a:xfrm>
        </p:spPr>
        <p:txBody>
          <a:bodyPr/>
          <a:lstStyle/>
          <a:p>
            <a:r>
              <a:rPr lang="sr-Cyrl-CS" dirty="0" smtClean="0"/>
              <a:t>Значајни радови одвијали су се у манастиру </a:t>
            </a:r>
            <a:r>
              <a:rPr lang="sr-Cyrl-CS" dirty="0" smtClean="0"/>
              <a:t>Хиландару током 1803-1804. </a:t>
            </a:r>
            <a:r>
              <a:rPr lang="sr-Cyrl-CS" dirty="0" smtClean="0"/>
              <a:t>Сликари Венијамин и Захарије </a:t>
            </a:r>
            <a:r>
              <a:rPr lang="sr-Cyrl-CS" dirty="0" smtClean="0"/>
              <a:t>из Галатисте осликали </a:t>
            </a:r>
            <a:r>
              <a:rPr lang="sr-Cyrl-CS" dirty="0" smtClean="0"/>
              <a:t>су спољашњу припрату, рестаурирали и делимично изменили старије зидно сликарство хиландарског католикона. Ови зографи сликали су и у хиландарској цркви Светог Василија на мору.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816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6847" y="1864659"/>
            <a:ext cx="8229600" cy="4525963"/>
          </a:xfrm>
        </p:spPr>
        <p:txBody>
          <a:bodyPr/>
          <a:lstStyle/>
          <a:p>
            <a:r>
              <a:rPr lang="sr-Cyrl-CS" dirty="0" smtClean="0"/>
              <a:t>Сликарство спољашње припрате хиландарског католикона карактерише развијени програм српских и словенских светитеља. </a:t>
            </a:r>
            <a:r>
              <a:rPr lang="sr-Cyrl-CS" smtClean="0"/>
              <a:t>Ту је, између осталог, </a:t>
            </a:r>
            <a:r>
              <a:rPr lang="sr-Cyrl-CS" dirty="0" smtClean="0"/>
              <a:t>насликан и неканонизован Свети Милош Обилић.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802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776" y="0"/>
            <a:ext cx="8068235" cy="60511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5462" y="6180275"/>
            <a:ext cx="62988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С</a:t>
            </a:r>
            <a:r>
              <a:rPr lang="sr-Cyrl-CS" sz="2800" dirty="0" smtClean="0"/>
              <a:t>пољ. </a:t>
            </a:r>
            <a:r>
              <a:rPr lang="sr-Cyrl-CS" sz="2800" dirty="0"/>
              <a:t>п</a:t>
            </a:r>
            <a:r>
              <a:rPr lang="sr-Cyrl-CS" sz="2800" dirty="0" smtClean="0"/>
              <a:t>рипрата католикона Хиландара</a:t>
            </a:r>
            <a:endParaRPr lang="x-none" sz="2800" dirty="0"/>
          </a:p>
        </p:txBody>
      </p:sp>
    </p:spTree>
    <p:extLst>
      <p:ext uri="{BB962C8B-B14F-4D97-AF65-F5344CB8AC3E}">
        <p14:creationId xmlns:p14="http://schemas.microsoft.com/office/powerpoint/2010/main" val="3436362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289112" y="857250"/>
            <a:ext cx="6858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84259" y="4661648"/>
            <a:ext cx="23455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CS" sz="2000" dirty="0" smtClean="0"/>
              <a:t>Св. </a:t>
            </a:r>
            <a:r>
              <a:rPr lang="en-US" sz="2000" dirty="0" err="1" smtClean="0"/>
              <a:t>К</a:t>
            </a:r>
            <a:r>
              <a:rPr lang="sr-Cyrl-CS" sz="2000" dirty="0" smtClean="0"/>
              <a:t>раљ Милутин</a:t>
            </a:r>
            <a:r>
              <a:rPr lang="x-none" sz="2000" dirty="0" smtClean="0"/>
              <a:t>,</a:t>
            </a:r>
            <a:endParaRPr lang="x-none" sz="2000" dirty="0" smtClean="0"/>
          </a:p>
          <a:p>
            <a:r>
              <a:rPr lang="x-none" sz="2000" dirty="0"/>
              <a:t>м</a:t>
            </a:r>
            <a:r>
              <a:rPr lang="x-none" sz="2000" dirty="0" smtClean="0"/>
              <a:t>анастир Хиландар</a:t>
            </a:r>
            <a:endParaRPr lang="x-none" sz="2000" dirty="0"/>
          </a:p>
        </p:txBody>
      </p:sp>
    </p:spTree>
    <p:extLst>
      <p:ext uri="{BB962C8B-B14F-4D97-AF65-F5344CB8AC3E}">
        <p14:creationId xmlns:p14="http://schemas.microsoft.com/office/powerpoint/2010/main" val="1787715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</TotalTime>
  <Words>589</Words>
  <Application>Microsoft Macintosh PowerPoint</Application>
  <PresentationFormat>On-screen Show (4:3)</PresentationFormat>
  <Paragraphs>59</Paragraphs>
  <Slides>41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Office Theme</vt:lpstr>
      <vt:lpstr>Визуелна култура манастира на Балкану у 19. веку</vt:lpstr>
      <vt:lpstr>PowerPoint Presentation</vt:lpstr>
      <vt:lpstr>PowerPoint Presentation</vt:lpstr>
      <vt:lpstr>Манастири на Светој Гори</vt:lpstr>
      <vt:lpstr>Икона светогорских манастира  и светих Свете Горе, 1859.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Трон Богородице Тројеручице</vt:lpstr>
      <vt:lpstr>Чудотворна икона  Богородице Тројеручице</vt:lpstr>
      <vt:lpstr>PowerPoint Presentation</vt:lpstr>
      <vt:lpstr>Штампана икона Свете Горе, 1866.</vt:lpstr>
      <vt:lpstr>Монах Арсеније,  Свети Сава и Свети Симеон са иконом Богородице Тројеручице и манастиром Хиландаром, 1818.</vt:lpstr>
      <vt:lpstr>Ево човека, 1860.</vt:lpstr>
      <vt:lpstr>Свети Јован Претеча</vt:lpstr>
      <vt:lpstr>Свети Свештеномученик Елевтерије, 1811.</vt:lpstr>
      <vt:lpstr>Свети Никола, 1858.</vt:lpstr>
      <vt:lpstr>PowerPoint Presentation</vt:lpstr>
      <vt:lpstr>Манастир Рила</vt:lpstr>
      <vt:lpstr>Манастир Рила</vt:lpstr>
      <vt:lpstr>Свети Јоаким Осоговски</vt:lpstr>
      <vt:lpstr>PowerPoint Presentation</vt:lpstr>
      <vt:lpstr>Зидно сликарство манастира Риле</vt:lpstr>
      <vt:lpstr>Зидно сликарство манастира Риле</vt:lpstr>
      <vt:lpstr>Иконостас католикона манастира Риле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Визуелна култура манастира на Балкану у 19. веку</dc:title>
  <dc:creator>n m</dc:creator>
  <cp:lastModifiedBy>n m</cp:lastModifiedBy>
  <cp:revision>27</cp:revision>
  <dcterms:created xsi:type="dcterms:W3CDTF">2020-04-14T15:19:38Z</dcterms:created>
  <dcterms:modified xsi:type="dcterms:W3CDTF">2020-04-16T19:20:10Z</dcterms:modified>
</cp:coreProperties>
</file>