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2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62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5462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157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37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90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11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11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56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6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6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8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3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5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591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58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531632C-51A3-4DB6-B938-1FD61E26709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796FD-9251-4272-83C0-4F5468AB4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28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4223" y="2081349"/>
            <a:ext cx="8825658" cy="2455818"/>
          </a:xfrm>
        </p:spPr>
        <p:txBody>
          <a:bodyPr/>
          <a:lstStyle/>
          <a:p>
            <a:r>
              <a:rPr lang="en-US" sz="3000" dirty="0">
                <a:cs typeface="Times New Roman" panose="02020603050405020304" pitchFamily="18" charset="0"/>
              </a:rPr>
              <a:t>“</a:t>
            </a:r>
            <a:r>
              <a:rPr lang="en-US" sz="3000" dirty="0" err="1">
                <a:cs typeface="Times New Roman" panose="02020603050405020304" pitchFamily="18" charset="0"/>
              </a:rPr>
              <a:t>Razmatranje</a:t>
            </a:r>
            <a:r>
              <a:rPr lang="en-US" sz="3000" dirty="0"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cs typeface="Times New Roman" panose="02020603050405020304" pitchFamily="18" charset="0"/>
              </a:rPr>
              <a:t>koncepta</a:t>
            </a:r>
            <a:r>
              <a:rPr lang="en-US" sz="3000" dirty="0"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cs typeface="Times New Roman" panose="02020603050405020304" pitchFamily="18" charset="0"/>
              </a:rPr>
              <a:t>delanja</a:t>
            </a:r>
            <a:r>
              <a:rPr lang="en-US" sz="3000" dirty="0">
                <a:cs typeface="Times New Roman" panose="02020603050405020304" pitchFamily="18" charset="0"/>
              </a:rPr>
              <a:t> u </a:t>
            </a:r>
            <a:r>
              <a:rPr lang="en-US" sz="3000" dirty="0" err="1">
                <a:cs typeface="Times New Roman" panose="02020603050405020304" pitchFamily="18" charset="0"/>
              </a:rPr>
              <a:t>okviru</a:t>
            </a:r>
            <a:r>
              <a:rPr lang="en-US" sz="3000" dirty="0"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cs typeface="Times New Roman" panose="02020603050405020304" pitchFamily="18" charset="0"/>
              </a:rPr>
              <a:t>pristupa</a:t>
            </a:r>
            <a:r>
              <a:rPr lang="en-US" sz="3000" dirty="0">
                <a:cs typeface="Times New Roman" panose="02020603050405020304" pitchFamily="18" charset="0"/>
              </a:rPr>
              <a:t>   </a:t>
            </a:r>
            <a:r>
              <a:rPr lang="en-US" sz="3000" dirty="0" err="1">
                <a:cs typeface="Times New Roman" panose="02020603050405020304" pitchFamily="18" charset="0"/>
              </a:rPr>
              <a:t>socijalne</a:t>
            </a:r>
            <a:r>
              <a:rPr lang="en-US" sz="3000" dirty="0"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cs typeface="Times New Roman" panose="02020603050405020304" pitchFamily="18" charset="0"/>
              </a:rPr>
              <a:t>biografije</a:t>
            </a:r>
            <a:r>
              <a:rPr lang="en-US" sz="3000" dirty="0">
                <a:cs typeface="Times New Roman" panose="02020603050405020304" pitchFamily="18" charset="0"/>
              </a:rPr>
              <a:t>”</a:t>
            </a:r>
            <a:br>
              <a:rPr lang="en-US" sz="3000" dirty="0">
                <a:cs typeface="Times New Roman" panose="02020603050405020304" pitchFamily="18" charset="0"/>
              </a:rPr>
            </a:br>
            <a:br>
              <a:rPr lang="en-US" sz="3000" dirty="0">
                <a:cs typeface="Times New Roman" panose="02020603050405020304" pitchFamily="18" charset="0"/>
              </a:rPr>
            </a:br>
            <a:r>
              <a:rPr lang="en-US" sz="3000" dirty="0">
                <a:cs typeface="Times New Roman" panose="02020603050405020304" pitchFamily="18" charset="0"/>
              </a:rPr>
              <a:t>                                               </a:t>
            </a:r>
            <a:r>
              <a:rPr lang="en-US" sz="3000" dirty="0" err="1">
                <a:cs typeface="Times New Roman" panose="02020603050405020304" pitchFamily="18" charset="0"/>
              </a:rPr>
              <a:t>Smiljka</a:t>
            </a:r>
            <a:r>
              <a:rPr lang="en-US" sz="3000" dirty="0"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cs typeface="Times New Roman" panose="02020603050405020304" pitchFamily="18" charset="0"/>
              </a:rPr>
              <a:t>Tomanović</a:t>
            </a:r>
            <a:endParaRPr lang="en-US" sz="3000" dirty="0"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7207" y="6170752"/>
            <a:ext cx="3242874" cy="465180"/>
          </a:xfrm>
        </p:spPr>
        <p:txBody>
          <a:bodyPr>
            <a:normAutofit fontScale="92500"/>
          </a:bodyPr>
          <a:lstStyle/>
          <a:p>
            <a:r>
              <a:rPr lang="en-US" dirty="0">
                <a:cs typeface="Times New Roman" panose="02020603050405020304" pitchFamily="18" charset="0"/>
              </a:rPr>
              <a:t>Ana </a:t>
            </a:r>
            <a:r>
              <a:rPr lang="en-US" dirty="0" err="1">
                <a:cs typeface="Times New Roman" panose="02020603050405020304" pitchFamily="18" charset="0"/>
              </a:rPr>
              <a:t>Jovanović</a:t>
            </a:r>
            <a:r>
              <a:rPr lang="en-US" dirty="0">
                <a:cs typeface="Times New Roman" panose="02020603050405020304" pitchFamily="18" charset="0"/>
              </a:rPr>
              <a:t> so20/6</a:t>
            </a:r>
          </a:p>
        </p:txBody>
      </p:sp>
    </p:spTree>
    <p:extLst>
      <p:ext uri="{BB962C8B-B14F-4D97-AF65-F5344CB8AC3E}">
        <p14:creationId xmlns:p14="http://schemas.microsoft.com/office/powerpoint/2010/main" val="3743113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95250" y="696685"/>
            <a:ext cx="11949113" cy="5869577"/>
          </a:xfrm>
        </p:spPr>
        <p:txBody>
          <a:bodyPr/>
          <a:lstStyle/>
          <a:p>
            <a:endParaRPr lang="en-US" dirty="0"/>
          </a:p>
          <a:p>
            <a:r>
              <a:rPr lang="en-US" dirty="0" err="1"/>
              <a:t>Posleratni</a:t>
            </a:r>
            <a:r>
              <a:rPr lang="en-US" dirty="0"/>
              <a:t> period: </a:t>
            </a:r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omladine</a:t>
            </a:r>
            <a:r>
              <a:rPr lang="en-US" dirty="0"/>
              <a:t> </a:t>
            </a:r>
            <a:r>
              <a:rPr lang="en-US" dirty="0" err="1"/>
              <a:t>pokazivala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da </a:t>
            </a:r>
            <a:r>
              <a:rPr lang="en-US" dirty="0" err="1"/>
              <a:t>prenaglašavaju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strukturalnih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društvenog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mladih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, u </a:t>
            </a:r>
            <a:r>
              <a:rPr lang="en-US" dirty="0" err="1"/>
              <a:t>kasnijem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,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promena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diskontinuiteta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tranzicija</a:t>
            </a:r>
            <a:r>
              <a:rPr lang="en-US" dirty="0"/>
              <a:t> u </a:t>
            </a:r>
            <a:r>
              <a:rPr lang="en-US" dirty="0" err="1"/>
              <a:t>odraslost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Nova </a:t>
            </a:r>
            <a:r>
              <a:rPr lang="en-US" dirty="0" err="1"/>
              <a:t>stvarnost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mladih</a:t>
            </a:r>
            <a:r>
              <a:rPr lang="en-US" dirty="0"/>
              <a:t> je </a:t>
            </a:r>
            <a:r>
              <a:rPr lang="en-US" dirty="0" err="1"/>
              <a:t>zahtevala</a:t>
            </a:r>
            <a:r>
              <a:rPr lang="en-US" dirty="0"/>
              <a:t> </a:t>
            </a:r>
            <a:r>
              <a:rPr lang="en-US" dirty="0" err="1"/>
              <a:t>uvođenje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istraživačkih</a:t>
            </a:r>
            <a:r>
              <a:rPr lang="en-US" dirty="0"/>
              <a:t> </a:t>
            </a:r>
            <a:r>
              <a:rPr lang="en-US" dirty="0" err="1"/>
              <a:t>pravaca</a:t>
            </a:r>
            <a:r>
              <a:rPr lang="en-US" dirty="0"/>
              <a:t> </a:t>
            </a:r>
            <a:r>
              <a:rPr lang="en-US" dirty="0" err="1"/>
              <a:t>razmišljanja</a:t>
            </a:r>
            <a:r>
              <a:rPr lang="en-US" dirty="0"/>
              <a:t>, </a:t>
            </a:r>
            <a:r>
              <a:rPr lang="en-US" dirty="0" err="1"/>
              <a:t>analitičkih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, </a:t>
            </a:r>
            <a:r>
              <a:rPr lang="en-US" dirty="0" err="1"/>
              <a:t>koncepata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metodoloških</a:t>
            </a:r>
            <a:r>
              <a:rPr lang="en-US" dirty="0"/>
              <a:t> </a:t>
            </a:r>
            <a:r>
              <a:rPr lang="en-US" dirty="0" err="1"/>
              <a:t>pristupa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 err="1"/>
              <a:t>Stoga</a:t>
            </a:r>
            <a:r>
              <a:rPr lang="en-US" dirty="0"/>
              <a:t>, </a:t>
            </a:r>
            <a:r>
              <a:rPr lang="en-US" dirty="0" err="1"/>
              <a:t>uveden</a:t>
            </a:r>
            <a:r>
              <a:rPr lang="en-US" dirty="0"/>
              <a:t> je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delanja</a:t>
            </a:r>
            <a:r>
              <a:rPr lang="en-US" dirty="0"/>
              <a:t> </a:t>
            </a:r>
            <a:r>
              <a:rPr lang="en-US" i="1" dirty="0"/>
              <a:t>(agency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eksploraciju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interpretaciju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trendova</a:t>
            </a:r>
            <a:r>
              <a:rPr lang="en-US" dirty="0"/>
              <a:t> u </a:t>
            </a:r>
            <a:r>
              <a:rPr lang="en-US" dirty="0" err="1"/>
              <a:t>društvenom</a:t>
            </a:r>
            <a:r>
              <a:rPr lang="en-US" dirty="0"/>
              <a:t> </a:t>
            </a:r>
            <a:r>
              <a:rPr lang="en-US" dirty="0" err="1"/>
              <a:t>životu</a:t>
            </a:r>
            <a:r>
              <a:rPr lang="en-US" dirty="0"/>
              <a:t> </a:t>
            </a:r>
            <a:r>
              <a:rPr lang="en-US" dirty="0" err="1"/>
              <a:t>mladih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i="1" dirty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02677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059" y="374341"/>
            <a:ext cx="4718369" cy="592311"/>
          </a:xfrm>
        </p:spPr>
        <p:txBody>
          <a:bodyPr/>
          <a:lstStyle/>
          <a:p>
            <a:r>
              <a:rPr lang="en-US" sz="2800" dirty="0" err="1"/>
              <a:t>Pristup</a:t>
            </a:r>
            <a:r>
              <a:rPr lang="en-US" sz="2800" dirty="0"/>
              <a:t> </a:t>
            </a:r>
            <a:r>
              <a:rPr lang="en-US" sz="2800" dirty="0" err="1"/>
              <a:t>socijalne</a:t>
            </a:r>
            <a:r>
              <a:rPr lang="en-US" sz="2800" dirty="0"/>
              <a:t> </a:t>
            </a:r>
            <a:r>
              <a:rPr lang="en-US" sz="2800" dirty="0" err="1"/>
              <a:t>biografije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65" y="1367246"/>
            <a:ext cx="11868105" cy="5085805"/>
          </a:xfrm>
        </p:spPr>
        <p:txBody>
          <a:bodyPr>
            <a:normAutofit/>
          </a:bodyPr>
          <a:lstStyle/>
          <a:p>
            <a:r>
              <a:rPr lang="en-US" sz="2400" dirty="0" err="1"/>
              <a:t>Jednim</a:t>
            </a:r>
            <a:r>
              <a:rPr lang="en-US" sz="2400" dirty="0"/>
              <a:t> </a:t>
            </a:r>
            <a:r>
              <a:rPr lang="en-US" sz="2400" dirty="0" err="1"/>
              <a:t>delom</a:t>
            </a:r>
            <a:r>
              <a:rPr lang="en-US" sz="2400" dirty="0"/>
              <a:t>, </a:t>
            </a:r>
            <a:r>
              <a:rPr lang="en-US" sz="2400" dirty="0" err="1"/>
              <a:t>ovaj</a:t>
            </a:r>
            <a:r>
              <a:rPr lang="en-US" sz="2400" dirty="0"/>
              <a:t> </a:t>
            </a:r>
            <a:r>
              <a:rPr lang="en-US" sz="2400" dirty="0" err="1"/>
              <a:t>pristup</a:t>
            </a:r>
            <a:r>
              <a:rPr lang="en-US" sz="2400" dirty="0"/>
              <a:t> se </a:t>
            </a:r>
            <a:r>
              <a:rPr lang="en-US" sz="2400" dirty="0" err="1"/>
              <a:t>formira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reakcija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elemente</a:t>
            </a:r>
            <a:r>
              <a:rPr lang="en-US" sz="2400" dirty="0"/>
              <a:t> </a:t>
            </a:r>
            <a:r>
              <a:rPr lang="en-US" sz="2400" dirty="0" err="1"/>
              <a:t>teze</a:t>
            </a:r>
            <a:r>
              <a:rPr lang="en-US" sz="2400" dirty="0"/>
              <a:t> o </a:t>
            </a:r>
            <a:r>
              <a:rPr lang="en-US" sz="2400" dirty="0" err="1"/>
              <a:t>individualizaciji</a:t>
            </a:r>
            <a:r>
              <a:rPr lang="en-US" sz="2400" dirty="0"/>
              <a:t> u </a:t>
            </a:r>
            <a:r>
              <a:rPr lang="en-US" sz="2400" dirty="0" err="1"/>
              <a:t>okviru</a:t>
            </a:r>
            <a:r>
              <a:rPr lang="en-US" sz="2400" dirty="0"/>
              <a:t> </a:t>
            </a:r>
            <a:r>
              <a:rPr lang="en-US" sz="2400" dirty="0" err="1"/>
              <a:t>konceptualizacije</a:t>
            </a:r>
            <a:r>
              <a:rPr lang="en-US" sz="2400" dirty="0"/>
              <a:t> </a:t>
            </a:r>
            <a:r>
              <a:rPr lang="en-US" sz="2400" dirty="0" err="1"/>
              <a:t>refleksivne</a:t>
            </a:r>
            <a:r>
              <a:rPr lang="en-US" sz="2400" dirty="0"/>
              <a:t> </a:t>
            </a:r>
            <a:r>
              <a:rPr lang="en-US" sz="2400" dirty="0" err="1"/>
              <a:t>modernizacije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U </a:t>
            </a:r>
            <a:r>
              <a:rPr lang="en-US" sz="2400" dirty="0" err="1"/>
              <a:t>okviru</a:t>
            </a:r>
            <a:r>
              <a:rPr lang="en-US" sz="2400" dirty="0"/>
              <a:t> </a:t>
            </a:r>
            <a:r>
              <a:rPr lang="en-US" sz="2400" dirty="0" err="1"/>
              <a:t>teze</a:t>
            </a:r>
            <a:r>
              <a:rPr lang="en-US" sz="2400" dirty="0"/>
              <a:t> o </a:t>
            </a:r>
            <a:r>
              <a:rPr lang="en-US" sz="2400" dirty="0" err="1"/>
              <a:t>detradicionalizaciji</a:t>
            </a:r>
            <a:r>
              <a:rPr lang="en-US" sz="2400" dirty="0"/>
              <a:t> </a:t>
            </a:r>
            <a:r>
              <a:rPr lang="en-US" sz="2400" dirty="0" err="1"/>
              <a:t>unutar</a:t>
            </a:r>
            <a:r>
              <a:rPr lang="en-US" sz="2400" dirty="0"/>
              <a:t> </a:t>
            </a:r>
            <a:r>
              <a:rPr lang="en-US" sz="2400" dirty="0" err="1"/>
              <a:t>ove</a:t>
            </a:r>
            <a:r>
              <a:rPr lang="en-US" sz="2400" dirty="0"/>
              <a:t> </a:t>
            </a:r>
            <a:r>
              <a:rPr lang="en-US" sz="2400" dirty="0" err="1"/>
              <a:t>konceptualizacije</a:t>
            </a:r>
            <a:r>
              <a:rPr lang="en-US" sz="2400" dirty="0"/>
              <a:t>, </a:t>
            </a:r>
            <a:r>
              <a:rPr lang="en-US" sz="2400" dirty="0" err="1"/>
              <a:t>ističe</a:t>
            </a:r>
            <a:r>
              <a:rPr lang="en-US" sz="2400" dirty="0"/>
              <a:t> se </a:t>
            </a:r>
            <a:r>
              <a:rPr lang="en-US" sz="2400" dirty="0" err="1"/>
              <a:t>prenaglašavanje</a:t>
            </a:r>
            <a:r>
              <a:rPr lang="en-US" sz="2400" dirty="0"/>
              <a:t> </a:t>
            </a:r>
            <a:r>
              <a:rPr lang="en-US" sz="2400" dirty="0" err="1"/>
              <a:t>slobode</a:t>
            </a:r>
            <a:r>
              <a:rPr lang="en-US" sz="2400" dirty="0"/>
              <a:t> </a:t>
            </a:r>
            <a:r>
              <a:rPr lang="en-US" sz="2400" dirty="0" err="1"/>
              <a:t>izbora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uloge</a:t>
            </a:r>
            <a:r>
              <a:rPr lang="en-US" sz="2400" dirty="0"/>
              <a:t> </a:t>
            </a:r>
            <a:r>
              <a:rPr lang="en-US" sz="2400" dirty="0" err="1"/>
              <a:t>samorefleksivnog</a:t>
            </a:r>
            <a:r>
              <a:rPr lang="en-US" sz="2400" dirty="0"/>
              <a:t> </a:t>
            </a:r>
            <a:r>
              <a:rPr lang="en-US" sz="2400" dirty="0" err="1"/>
              <a:t>delanja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umanjenje</a:t>
            </a:r>
            <a:r>
              <a:rPr lang="en-US" sz="2400" dirty="0"/>
              <a:t> </a:t>
            </a:r>
            <a:r>
              <a:rPr lang="en-US" sz="2400" dirty="0" err="1"/>
              <a:t>značaja</a:t>
            </a:r>
            <a:r>
              <a:rPr lang="en-US" sz="2400" dirty="0"/>
              <a:t> </a:t>
            </a:r>
            <a:r>
              <a:rPr lang="en-US" sz="2400" dirty="0" err="1"/>
              <a:t>strukturalnih</a:t>
            </a:r>
            <a:r>
              <a:rPr lang="en-US" sz="2400" dirty="0"/>
              <a:t> </a:t>
            </a:r>
            <a:r>
              <a:rPr lang="en-US" sz="2400" dirty="0" err="1"/>
              <a:t>faktora</a:t>
            </a:r>
            <a:r>
              <a:rPr lang="en-US" sz="2400" dirty="0"/>
              <a:t> u </a:t>
            </a:r>
            <a:r>
              <a:rPr lang="en-US" sz="2400" dirty="0" err="1"/>
              <a:t>oblikovanju</a:t>
            </a:r>
            <a:r>
              <a:rPr lang="en-US" sz="2400" dirty="0"/>
              <a:t> </a:t>
            </a:r>
            <a:r>
              <a:rPr lang="en-US" sz="2400" dirty="0" err="1"/>
              <a:t>individualnih</a:t>
            </a:r>
            <a:r>
              <a:rPr lang="en-US" sz="2400" dirty="0"/>
              <a:t> </a:t>
            </a:r>
            <a:r>
              <a:rPr lang="en-US" sz="2400" dirty="0" err="1"/>
              <a:t>biografija</a:t>
            </a:r>
            <a:r>
              <a:rPr lang="en-US" sz="2400" dirty="0"/>
              <a:t>, </a:t>
            </a:r>
            <a:r>
              <a:rPr lang="en-US" sz="2400" dirty="0" err="1"/>
              <a:t>što</a:t>
            </a:r>
            <a:r>
              <a:rPr lang="en-US" sz="2400" dirty="0"/>
              <a:t> je </a:t>
            </a:r>
            <a:r>
              <a:rPr lang="en-US" sz="2400" dirty="0" err="1"/>
              <a:t>izazvalo</a:t>
            </a:r>
            <a:r>
              <a:rPr lang="en-US" sz="2400" dirty="0"/>
              <a:t> </a:t>
            </a:r>
            <a:r>
              <a:rPr lang="en-US" sz="2400" dirty="0" err="1"/>
              <a:t>brojne</a:t>
            </a:r>
            <a:r>
              <a:rPr lang="en-US" sz="2400" dirty="0"/>
              <a:t> </a:t>
            </a:r>
            <a:r>
              <a:rPr lang="en-US" sz="2400" dirty="0" err="1"/>
              <a:t>kritike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istraživanja</a:t>
            </a:r>
            <a:r>
              <a:rPr lang="en-US" sz="2400" dirty="0"/>
              <a:t>, </a:t>
            </a:r>
            <a:r>
              <a:rPr lang="en-US" sz="2400" dirty="0" err="1"/>
              <a:t>koja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želala</a:t>
            </a:r>
            <a:r>
              <a:rPr lang="en-US" sz="2400" dirty="0"/>
              <a:t> da </a:t>
            </a:r>
            <a:r>
              <a:rPr lang="en-US" sz="2400" dirty="0" err="1"/>
              <a:t>demantuju</a:t>
            </a:r>
            <a:r>
              <a:rPr lang="en-US" sz="2400" dirty="0"/>
              <a:t> </a:t>
            </a:r>
            <a:r>
              <a:rPr lang="en-US" sz="2400" dirty="0" err="1"/>
              <a:t>ovakvo</a:t>
            </a:r>
            <a:r>
              <a:rPr lang="en-US" sz="2400" dirty="0"/>
              <a:t> </a:t>
            </a:r>
            <a:r>
              <a:rPr lang="en-US" sz="2400" dirty="0" err="1"/>
              <a:t>stanovište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Jedno</a:t>
            </a:r>
            <a:r>
              <a:rPr lang="en-US" sz="2400" dirty="0"/>
              <a:t> od </a:t>
            </a:r>
            <a:r>
              <a:rPr lang="en-US" sz="2400" dirty="0" err="1"/>
              <a:t>prvih</a:t>
            </a:r>
            <a:r>
              <a:rPr lang="en-US" sz="2400" dirty="0"/>
              <a:t> </a:t>
            </a:r>
            <a:r>
              <a:rPr lang="en-US" sz="2400" dirty="0" err="1"/>
              <a:t>rešenja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suodnos</a:t>
            </a:r>
            <a:r>
              <a:rPr lang="en-US" sz="2400" dirty="0"/>
              <a:t> </a:t>
            </a:r>
            <a:r>
              <a:rPr lang="en-US" sz="2400" dirty="0" err="1"/>
              <a:t>strukture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delanja</a:t>
            </a:r>
            <a:r>
              <a:rPr lang="en-US" sz="2400" dirty="0"/>
              <a:t> u </a:t>
            </a:r>
            <a:r>
              <a:rPr lang="en-US" sz="2400" dirty="0" err="1"/>
              <a:t>procesu</a:t>
            </a:r>
            <a:r>
              <a:rPr lang="en-US" sz="2400" dirty="0"/>
              <a:t> </a:t>
            </a:r>
            <a:r>
              <a:rPr lang="en-US" sz="2400" dirty="0" err="1"/>
              <a:t>oblikovanja</a:t>
            </a:r>
            <a:r>
              <a:rPr lang="en-US" sz="2400" dirty="0"/>
              <a:t> </a:t>
            </a:r>
            <a:r>
              <a:rPr lang="en-US" sz="2400" dirty="0" err="1"/>
              <a:t>individualnih</a:t>
            </a:r>
            <a:r>
              <a:rPr lang="en-US" sz="2400" dirty="0"/>
              <a:t> </a:t>
            </a:r>
            <a:r>
              <a:rPr lang="en-US" sz="2400" dirty="0" err="1"/>
              <a:t>životnih</a:t>
            </a:r>
            <a:r>
              <a:rPr lang="en-US" sz="2400" dirty="0"/>
              <a:t> </a:t>
            </a:r>
            <a:r>
              <a:rPr lang="en-US" sz="2400" dirty="0" err="1"/>
              <a:t>putanja</a:t>
            </a:r>
            <a:r>
              <a:rPr lang="en-US" sz="2400" dirty="0"/>
              <a:t> </a:t>
            </a:r>
            <a:r>
              <a:rPr lang="en-US" sz="2400" dirty="0" err="1"/>
              <a:t>jeste</a:t>
            </a:r>
            <a:r>
              <a:rPr lang="en-US" sz="2400" dirty="0"/>
              <a:t> </a:t>
            </a:r>
            <a:r>
              <a:rPr lang="en-US" sz="2400" dirty="0" err="1"/>
              <a:t>koncept</a:t>
            </a:r>
            <a:r>
              <a:rPr lang="en-US" sz="2400" dirty="0"/>
              <a:t> </a:t>
            </a:r>
            <a:r>
              <a:rPr lang="en-US" sz="2400" dirty="0" err="1"/>
              <a:t>strukturisane</a:t>
            </a:r>
            <a:r>
              <a:rPr lang="en-US" sz="2400" dirty="0"/>
              <a:t> </a:t>
            </a:r>
            <a:r>
              <a:rPr lang="en-US" sz="2400" dirty="0" err="1"/>
              <a:t>individualizacije</a:t>
            </a:r>
            <a:r>
              <a:rPr lang="en-US" sz="2400" dirty="0"/>
              <a:t> (</a:t>
            </a:r>
            <a:r>
              <a:rPr lang="pl-PL" sz="2400" dirty="0"/>
              <a:t>pojedinac oblikuje vlastitu biografiju u odnosu na socijalni kontekst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7866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534" y="661853"/>
            <a:ext cx="11959546" cy="5991496"/>
          </a:xfrm>
        </p:spPr>
        <p:txBody>
          <a:bodyPr>
            <a:normAutofit/>
          </a:bodyPr>
          <a:lstStyle/>
          <a:p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poređenje</a:t>
            </a:r>
            <a:r>
              <a:rPr lang="en-US" sz="2400" dirty="0"/>
              <a:t> </a:t>
            </a:r>
            <a:r>
              <a:rPr lang="en-US" sz="2400" dirty="0" err="1"/>
              <a:t>konceptualizacija</a:t>
            </a:r>
            <a:r>
              <a:rPr lang="en-US" sz="2400" dirty="0"/>
              <a:t> </a:t>
            </a:r>
            <a:r>
              <a:rPr lang="en-US" sz="2400" dirty="0" err="1"/>
              <a:t>delanja</a:t>
            </a:r>
            <a:r>
              <a:rPr lang="en-US" sz="2400" dirty="0"/>
              <a:t>, </a:t>
            </a:r>
            <a:r>
              <a:rPr lang="en-US" sz="2400" dirty="0" err="1"/>
              <a:t>odabrane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dve</a:t>
            </a:r>
            <a:r>
              <a:rPr lang="en-US" sz="2400" dirty="0"/>
              <a:t> </a:t>
            </a:r>
            <a:r>
              <a:rPr lang="en-US" sz="2400" dirty="0" err="1"/>
              <a:t>studije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različitih</a:t>
            </a:r>
            <a:r>
              <a:rPr lang="en-US" sz="2400" dirty="0"/>
              <a:t> </a:t>
            </a:r>
            <a:r>
              <a:rPr lang="en-US" sz="2400" dirty="0" err="1"/>
              <a:t>perspektiva</a:t>
            </a:r>
            <a:r>
              <a:rPr lang="en-US" sz="2400" dirty="0"/>
              <a:t> </a:t>
            </a:r>
            <a:r>
              <a:rPr lang="en-US" sz="2400" dirty="0" err="1"/>
              <a:t>posmatraju</a:t>
            </a:r>
            <a:r>
              <a:rPr lang="en-US" sz="2400" dirty="0"/>
              <a:t> </a:t>
            </a:r>
            <a:r>
              <a:rPr lang="en-US" sz="2400" dirty="0" err="1"/>
              <a:t>isti</a:t>
            </a:r>
            <a:r>
              <a:rPr lang="en-US" sz="2400" dirty="0"/>
              <a:t> problem – </a:t>
            </a:r>
            <a:r>
              <a:rPr lang="en-US" sz="2400" dirty="0" err="1"/>
              <a:t>oblikovanje</a:t>
            </a:r>
            <a:r>
              <a:rPr lang="en-US" sz="2400" dirty="0"/>
              <a:t> </a:t>
            </a:r>
            <a:r>
              <a:rPr lang="en-US" sz="2400" dirty="0" err="1"/>
              <a:t>socijalnih</a:t>
            </a:r>
            <a:r>
              <a:rPr lang="en-US" sz="2400" dirty="0"/>
              <a:t> </a:t>
            </a:r>
            <a:r>
              <a:rPr lang="en-US" sz="2400" dirty="0" err="1"/>
              <a:t>biografija</a:t>
            </a:r>
            <a:r>
              <a:rPr lang="en-US" sz="2400" dirty="0"/>
              <a:t> </a:t>
            </a:r>
            <a:r>
              <a:rPr lang="en-US" sz="2400" dirty="0" err="1"/>
              <a:t>mladih</a:t>
            </a:r>
            <a:r>
              <a:rPr lang="en-US" sz="2400" dirty="0"/>
              <a:t>: </a:t>
            </a:r>
            <a:r>
              <a:rPr lang="en-US" sz="2400" dirty="0" err="1"/>
              <a:t>Studija</a:t>
            </a:r>
            <a:r>
              <a:rPr lang="en-US" sz="2400" dirty="0"/>
              <a:t> Up2Youth (Walther, </a:t>
            </a:r>
            <a:r>
              <a:rPr lang="en-US" sz="2400" dirty="0" err="1"/>
              <a:t>Stauber</a:t>
            </a:r>
            <a:r>
              <a:rPr lang="en-US" sz="2400" dirty="0"/>
              <a:t>, Pohl, 2009)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Studija</a:t>
            </a:r>
            <a:r>
              <a:rPr lang="en-US" sz="2400" dirty="0"/>
              <a:t> Inventing Adulthoods (Henderson et al., 2009)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Obe</a:t>
            </a:r>
            <a:r>
              <a:rPr lang="en-US" sz="2400" dirty="0"/>
              <a:t> </a:t>
            </a:r>
            <a:r>
              <a:rPr lang="en-US" sz="2400" dirty="0" err="1"/>
              <a:t>studije</a:t>
            </a:r>
            <a:r>
              <a:rPr lang="en-US" sz="2400" dirty="0"/>
              <a:t> </a:t>
            </a:r>
            <a:r>
              <a:rPr lang="en-US" sz="2400" dirty="0" err="1"/>
              <a:t>teže</a:t>
            </a:r>
            <a:r>
              <a:rPr lang="en-US" sz="2400" dirty="0"/>
              <a:t> </a:t>
            </a:r>
            <a:r>
              <a:rPr lang="en-US" sz="2400" dirty="0" err="1"/>
              <a:t>ustanovljavanju</a:t>
            </a:r>
            <a:r>
              <a:rPr lang="en-US" sz="2400" dirty="0"/>
              <a:t> </a:t>
            </a:r>
            <a:r>
              <a:rPr lang="en-US" sz="2400" dirty="0" err="1"/>
              <a:t>delovanja</a:t>
            </a:r>
            <a:r>
              <a:rPr lang="en-US" sz="2400" dirty="0"/>
              <a:t> </a:t>
            </a:r>
            <a:r>
              <a:rPr lang="en-US" sz="2400" dirty="0" err="1"/>
              <a:t>strukturalnih</a:t>
            </a:r>
            <a:r>
              <a:rPr lang="en-US" sz="2400" dirty="0"/>
              <a:t> </a:t>
            </a:r>
            <a:r>
              <a:rPr lang="en-US" sz="2400" dirty="0" err="1"/>
              <a:t>konteksta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tranzicije</a:t>
            </a:r>
            <a:r>
              <a:rPr lang="en-US" sz="2400" dirty="0"/>
              <a:t> u </a:t>
            </a:r>
            <a:r>
              <a:rPr lang="en-US" sz="2400" dirty="0" err="1"/>
              <a:t>odraslost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Studija</a:t>
            </a:r>
            <a:r>
              <a:rPr lang="en-US" sz="2400" dirty="0"/>
              <a:t> Inventing Adulthoods: </a:t>
            </a:r>
            <a:r>
              <a:rPr lang="en-US" sz="2400" dirty="0" err="1"/>
              <a:t>jedan</a:t>
            </a:r>
            <a:r>
              <a:rPr lang="en-US" sz="2400" dirty="0"/>
              <a:t> od </a:t>
            </a:r>
            <a:r>
              <a:rPr lang="en-US" sz="2400" dirty="0" err="1"/>
              <a:t>ciljeva</a:t>
            </a:r>
            <a:r>
              <a:rPr lang="en-US" sz="2400" dirty="0"/>
              <a:t> </a:t>
            </a:r>
            <a:r>
              <a:rPr lang="en-US" sz="2400" dirty="0" err="1"/>
              <a:t>studije</a:t>
            </a:r>
            <a:r>
              <a:rPr lang="en-US" sz="2400" dirty="0"/>
              <a:t> je da </a:t>
            </a:r>
            <a:r>
              <a:rPr lang="en-US" sz="2400" dirty="0" err="1"/>
              <a:t>pokaže</a:t>
            </a:r>
            <a:r>
              <a:rPr lang="en-US" sz="2400" dirty="0"/>
              <a:t> “</a:t>
            </a:r>
            <a:r>
              <a:rPr lang="en-US" sz="2400" dirty="0" err="1"/>
              <a:t>kako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elementi</a:t>
            </a:r>
            <a:r>
              <a:rPr lang="en-US" sz="2400" dirty="0"/>
              <a:t> </a:t>
            </a:r>
            <a:r>
              <a:rPr lang="en-US" sz="2400" dirty="0" err="1"/>
              <a:t>tranzicije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detinjstva</a:t>
            </a:r>
            <a:r>
              <a:rPr lang="en-US" sz="2400" dirty="0"/>
              <a:t> u </a:t>
            </a:r>
            <a:r>
              <a:rPr lang="en-US" sz="2400" dirty="0" err="1"/>
              <a:t>odraslost</a:t>
            </a:r>
            <a:r>
              <a:rPr lang="en-US" sz="2400" dirty="0"/>
              <a:t> </a:t>
            </a:r>
            <a:r>
              <a:rPr lang="en-US" sz="2400" dirty="0" err="1"/>
              <a:t>posredovani</a:t>
            </a:r>
            <a:r>
              <a:rPr lang="en-US" sz="2400" dirty="0"/>
              <a:t> </a:t>
            </a:r>
            <a:r>
              <a:rPr lang="en-US" sz="2400" dirty="0" err="1"/>
              <a:t>istorijski</a:t>
            </a:r>
            <a:r>
              <a:rPr lang="en-US" sz="2400" dirty="0"/>
              <a:t> </a:t>
            </a:r>
            <a:r>
              <a:rPr lang="en-US" sz="2400" dirty="0" err="1"/>
              <a:t>specifičnim</a:t>
            </a:r>
            <a:r>
              <a:rPr lang="en-US" sz="2400" dirty="0"/>
              <a:t> </a:t>
            </a:r>
            <a:r>
              <a:rPr lang="en-US" sz="2400" dirty="0" err="1"/>
              <a:t>kulturnim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materijalnim</a:t>
            </a:r>
            <a:r>
              <a:rPr lang="en-US" sz="2400" dirty="0"/>
              <a:t> </a:t>
            </a:r>
            <a:r>
              <a:rPr lang="en-US" sz="2400" dirty="0" err="1"/>
              <a:t>procesima</a:t>
            </a:r>
            <a:r>
              <a:rPr lang="en-US" sz="2400" dirty="0"/>
              <a:t>”</a:t>
            </a:r>
          </a:p>
          <a:p>
            <a:endParaRPr lang="en-US" sz="2400" dirty="0"/>
          </a:p>
          <a:p>
            <a:r>
              <a:rPr lang="en-US" sz="2400" dirty="0" err="1"/>
              <a:t>Studija</a:t>
            </a:r>
            <a:r>
              <a:rPr lang="en-US" sz="2400" dirty="0"/>
              <a:t> Up2Youth: </a:t>
            </a:r>
            <a:r>
              <a:rPr lang="en-US" sz="2400" dirty="0" err="1"/>
              <a:t>strukturalni</a:t>
            </a:r>
            <a:r>
              <a:rPr lang="en-US" sz="2400" dirty="0"/>
              <a:t> </a:t>
            </a:r>
            <a:r>
              <a:rPr lang="en-US" sz="2400" dirty="0" err="1"/>
              <a:t>konteksti</a:t>
            </a:r>
            <a:r>
              <a:rPr lang="en-US" sz="2400" dirty="0"/>
              <a:t> se </a:t>
            </a:r>
            <a:r>
              <a:rPr lang="en-US" sz="2400" dirty="0" err="1"/>
              <a:t>nazivaju</a:t>
            </a:r>
            <a:r>
              <a:rPr lang="en-US" sz="2400" dirty="0"/>
              <a:t> ‘</a:t>
            </a:r>
            <a:r>
              <a:rPr lang="en-US" sz="2400" dirty="0" err="1"/>
              <a:t>tranzicionim</a:t>
            </a:r>
            <a:r>
              <a:rPr lang="en-US" sz="2400" dirty="0"/>
              <a:t> </a:t>
            </a:r>
            <a:r>
              <a:rPr lang="en-US" sz="2400" dirty="0" err="1"/>
              <a:t>režimima</a:t>
            </a:r>
            <a:r>
              <a:rPr lang="en-US" sz="2400" dirty="0"/>
              <a:t>’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4719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211" y="513805"/>
            <a:ext cx="11974285" cy="6252755"/>
          </a:xfrm>
        </p:spPr>
        <p:txBody>
          <a:bodyPr>
            <a:normAutofit fontScale="92500"/>
          </a:bodyPr>
          <a:lstStyle/>
          <a:p>
            <a:r>
              <a:rPr lang="en-US" sz="2400" dirty="0" err="1"/>
              <a:t>Studija</a:t>
            </a:r>
            <a:r>
              <a:rPr lang="en-US" sz="2400" dirty="0"/>
              <a:t> Up2Youth </a:t>
            </a:r>
            <a:r>
              <a:rPr lang="en-US" sz="2400" dirty="0" err="1"/>
              <a:t>predstavlja</a:t>
            </a:r>
            <a:r>
              <a:rPr lang="en-US" sz="2400" dirty="0"/>
              <a:t> </a:t>
            </a:r>
            <a:r>
              <a:rPr lang="en-US" sz="2400" dirty="0" err="1"/>
              <a:t>prikaz</a:t>
            </a:r>
            <a:r>
              <a:rPr lang="en-US" sz="2400" dirty="0"/>
              <a:t> </a:t>
            </a:r>
            <a:r>
              <a:rPr lang="en-US" sz="2400" dirty="0" err="1"/>
              <a:t>teorijskih</a:t>
            </a:r>
            <a:r>
              <a:rPr lang="en-US" sz="2400" dirty="0"/>
              <a:t> </a:t>
            </a:r>
            <a:r>
              <a:rPr lang="en-US" sz="2400" dirty="0" err="1"/>
              <a:t>dometa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nalaza</a:t>
            </a:r>
            <a:r>
              <a:rPr lang="en-US" sz="2400" dirty="0"/>
              <a:t> </a:t>
            </a:r>
            <a:r>
              <a:rPr lang="en-US" sz="2400" dirty="0" err="1"/>
              <a:t>velikog</a:t>
            </a:r>
            <a:r>
              <a:rPr lang="en-US" sz="2400" dirty="0"/>
              <a:t> </a:t>
            </a:r>
            <a:r>
              <a:rPr lang="en-US" sz="2400" dirty="0" err="1"/>
              <a:t>broja</a:t>
            </a:r>
            <a:r>
              <a:rPr lang="en-US" sz="2400" dirty="0"/>
              <a:t> </a:t>
            </a:r>
            <a:r>
              <a:rPr lang="en-US" sz="2400" dirty="0" err="1"/>
              <a:t>istraživanja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izveštaja</a:t>
            </a:r>
            <a:r>
              <a:rPr lang="en-US" sz="2400" dirty="0"/>
              <a:t> </a:t>
            </a:r>
            <a:r>
              <a:rPr lang="en-US" sz="2400" dirty="0" err="1"/>
              <a:t>nastalih</a:t>
            </a:r>
            <a:r>
              <a:rPr lang="en-US" sz="2400" dirty="0"/>
              <a:t> </a:t>
            </a:r>
            <a:r>
              <a:rPr lang="en-US" sz="2400" dirty="0" err="1"/>
              <a:t>sekundarnom</a:t>
            </a:r>
            <a:r>
              <a:rPr lang="en-US" sz="2400" dirty="0"/>
              <a:t> </a:t>
            </a:r>
            <a:r>
              <a:rPr lang="en-US" sz="2400" dirty="0" err="1"/>
              <a:t>analizom</a:t>
            </a:r>
            <a:r>
              <a:rPr lang="en-US" sz="2400" dirty="0"/>
              <a:t> </a:t>
            </a:r>
            <a:r>
              <a:rPr lang="en-US" sz="2400" dirty="0" err="1"/>
              <a:t>podataka</a:t>
            </a:r>
            <a:r>
              <a:rPr lang="en-US" sz="2400" dirty="0"/>
              <a:t> o </a:t>
            </a:r>
            <a:r>
              <a:rPr lang="en-US" sz="2400" dirty="0" err="1"/>
              <a:t>položaju</a:t>
            </a:r>
            <a:r>
              <a:rPr lang="en-US" sz="2400" dirty="0"/>
              <a:t> </a:t>
            </a:r>
            <a:r>
              <a:rPr lang="en-US" sz="2400" dirty="0" err="1"/>
              <a:t>mladih</a:t>
            </a:r>
            <a:r>
              <a:rPr lang="en-US" sz="2400" dirty="0"/>
              <a:t> u 15 </a:t>
            </a:r>
            <a:r>
              <a:rPr lang="en-US" sz="2400" dirty="0" err="1"/>
              <a:t>evropskih</a:t>
            </a:r>
            <a:r>
              <a:rPr lang="en-US" sz="2400" dirty="0"/>
              <a:t> </a:t>
            </a:r>
            <a:r>
              <a:rPr lang="en-US" sz="2400" dirty="0" err="1"/>
              <a:t>zemalja</a:t>
            </a:r>
            <a:endParaRPr lang="en-US" sz="2400" dirty="0"/>
          </a:p>
          <a:p>
            <a:r>
              <a:rPr lang="en-US" sz="2400" dirty="0"/>
              <a:t>Tri </a:t>
            </a:r>
            <a:r>
              <a:rPr lang="en-US" sz="2400" dirty="0" err="1"/>
              <a:t>osnovne</a:t>
            </a:r>
            <a:r>
              <a:rPr lang="en-US" sz="2400" dirty="0"/>
              <a:t> </a:t>
            </a:r>
            <a:r>
              <a:rPr lang="en-US" sz="2400" dirty="0" err="1"/>
              <a:t>tematske</a:t>
            </a:r>
            <a:r>
              <a:rPr lang="en-US" sz="2400" dirty="0"/>
              <a:t> </a:t>
            </a:r>
            <a:r>
              <a:rPr lang="en-US" sz="2400" dirty="0" err="1"/>
              <a:t>celine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proučavane</a:t>
            </a:r>
            <a:r>
              <a:rPr lang="en-US" sz="2400" dirty="0"/>
              <a:t> u </a:t>
            </a:r>
            <a:r>
              <a:rPr lang="en-US" sz="2400" dirty="0" err="1"/>
              <a:t>studiji</a:t>
            </a:r>
            <a:r>
              <a:rPr lang="en-US" sz="2400" dirty="0"/>
              <a:t>: 1) </a:t>
            </a:r>
            <a:r>
              <a:rPr lang="en-US" sz="2400" dirty="0" err="1"/>
              <a:t>mladi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roditeljstvo</a:t>
            </a:r>
            <a:r>
              <a:rPr lang="en-US" sz="2400" dirty="0"/>
              <a:t> (</a:t>
            </a:r>
            <a:r>
              <a:rPr lang="en-US" sz="2400" dirty="0" err="1"/>
              <a:t>porodične</a:t>
            </a:r>
            <a:r>
              <a:rPr lang="en-US" sz="2400" dirty="0"/>
              <a:t> </a:t>
            </a:r>
            <a:r>
              <a:rPr lang="en-US" sz="2400" dirty="0" err="1"/>
              <a:t>tranzicije</a:t>
            </a:r>
            <a:r>
              <a:rPr lang="en-US" sz="2400" dirty="0"/>
              <a:t>); 2) </a:t>
            </a:r>
            <a:r>
              <a:rPr lang="en-US" sz="2400" dirty="0" err="1"/>
              <a:t>zapošljavanje</a:t>
            </a:r>
            <a:r>
              <a:rPr lang="en-US" sz="2400" dirty="0"/>
              <a:t> </a:t>
            </a:r>
            <a:r>
              <a:rPr lang="en-US" sz="2400" dirty="0" err="1"/>
              <a:t>mladih</a:t>
            </a:r>
            <a:r>
              <a:rPr lang="en-US" sz="2400" dirty="0"/>
              <a:t> </a:t>
            </a:r>
            <a:r>
              <a:rPr lang="en-US" sz="2400" dirty="0" err="1"/>
              <a:t>pripadnika</a:t>
            </a:r>
            <a:r>
              <a:rPr lang="en-US" sz="2400" dirty="0"/>
              <a:t> </a:t>
            </a:r>
            <a:r>
              <a:rPr lang="en-US" sz="2400" dirty="0" err="1"/>
              <a:t>etničkih</a:t>
            </a:r>
            <a:r>
              <a:rPr lang="en-US" sz="2400" dirty="0"/>
              <a:t> </a:t>
            </a:r>
            <a:r>
              <a:rPr lang="en-US" sz="2400" dirty="0" err="1"/>
              <a:t>manjina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migranata</a:t>
            </a:r>
            <a:r>
              <a:rPr lang="en-US" sz="2400" dirty="0"/>
              <a:t> (</a:t>
            </a:r>
            <a:r>
              <a:rPr lang="en-US" sz="2400" dirty="0" err="1"/>
              <a:t>obrazovno-radne</a:t>
            </a:r>
            <a:r>
              <a:rPr lang="en-US" sz="2400" dirty="0"/>
              <a:t> </a:t>
            </a:r>
            <a:r>
              <a:rPr lang="en-US" sz="2400" dirty="0" err="1"/>
              <a:t>tranzicije</a:t>
            </a:r>
            <a:r>
              <a:rPr lang="en-US" sz="2400" dirty="0"/>
              <a:t>) </a:t>
            </a:r>
            <a:r>
              <a:rPr lang="en-US" sz="2400" dirty="0" err="1"/>
              <a:t>i</a:t>
            </a:r>
            <a:r>
              <a:rPr lang="en-US" sz="2400" dirty="0"/>
              <a:t> 3) </a:t>
            </a:r>
            <a:r>
              <a:rPr lang="en-US" sz="2400" dirty="0" err="1"/>
              <a:t>participacija</a:t>
            </a:r>
            <a:r>
              <a:rPr lang="en-US" sz="2400" dirty="0"/>
              <a:t> </a:t>
            </a:r>
            <a:r>
              <a:rPr lang="en-US" sz="2400" dirty="0" err="1"/>
              <a:t>mladih</a:t>
            </a:r>
            <a:r>
              <a:rPr lang="en-US" sz="2400" dirty="0"/>
              <a:t> (</a:t>
            </a:r>
            <a:r>
              <a:rPr lang="en-US" sz="2400" dirty="0" err="1"/>
              <a:t>političko-građanske</a:t>
            </a:r>
            <a:r>
              <a:rPr lang="en-US" sz="2400" dirty="0"/>
              <a:t> </a:t>
            </a:r>
            <a:r>
              <a:rPr lang="en-US" sz="2400" dirty="0" err="1"/>
              <a:t>tranzicije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dirty="0" err="1"/>
              <a:t>Studija</a:t>
            </a:r>
            <a:r>
              <a:rPr lang="en-US" sz="2400" dirty="0"/>
              <a:t> Inventing Adulthoods je </a:t>
            </a:r>
            <a:r>
              <a:rPr lang="en-US" sz="2400" dirty="0" err="1"/>
              <a:t>rezultat</a:t>
            </a:r>
            <a:r>
              <a:rPr lang="en-US" sz="2400" dirty="0"/>
              <a:t> </a:t>
            </a:r>
            <a:r>
              <a:rPr lang="en-US" sz="2400" dirty="0" err="1"/>
              <a:t>longitudinalnog</a:t>
            </a:r>
            <a:r>
              <a:rPr lang="en-US" sz="2400" dirty="0"/>
              <a:t> </a:t>
            </a:r>
            <a:r>
              <a:rPr lang="en-US" sz="2400" dirty="0" err="1"/>
              <a:t>kvalitativnog</a:t>
            </a:r>
            <a:r>
              <a:rPr lang="en-US" sz="2400" dirty="0"/>
              <a:t> </a:t>
            </a:r>
            <a:r>
              <a:rPr lang="en-US" sz="2400" dirty="0" err="1"/>
              <a:t>istraživanja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je </a:t>
            </a:r>
            <a:r>
              <a:rPr lang="en-US" sz="2400" dirty="0" err="1"/>
              <a:t>sprovedeno</a:t>
            </a:r>
            <a:r>
              <a:rPr lang="en-US" sz="2400" dirty="0"/>
              <a:t> u 6 </a:t>
            </a:r>
            <a:r>
              <a:rPr lang="en-US" sz="2400" dirty="0" err="1"/>
              <a:t>talasa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svakih</a:t>
            </a:r>
            <a:r>
              <a:rPr lang="en-US" sz="2400" dirty="0"/>
              <a:t> 9 </a:t>
            </a:r>
            <a:r>
              <a:rPr lang="en-US" sz="2400" dirty="0" err="1"/>
              <a:t>meseci</a:t>
            </a:r>
            <a:r>
              <a:rPr lang="en-US" sz="2400" dirty="0"/>
              <a:t> od 1999. do 2006. </a:t>
            </a:r>
            <a:r>
              <a:rPr lang="en-US" sz="2400" dirty="0" err="1"/>
              <a:t>godine</a:t>
            </a:r>
            <a:endParaRPr lang="en-US" sz="2400" dirty="0"/>
          </a:p>
          <a:p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potrebe</a:t>
            </a:r>
            <a:r>
              <a:rPr lang="en-US" sz="2400" dirty="0"/>
              <a:t> </a:t>
            </a:r>
            <a:r>
              <a:rPr lang="en-US" sz="2400" dirty="0" err="1"/>
              <a:t>druge</a:t>
            </a:r>
            <a:r>
              <a:rPr lang="en-US" sz="2400" dirty="0"/>
              <a:t> </a:t>
            </a:r>
            <a:r>
              <a:rPr lang="en-US" sz="2400" dirty="0" err="1"/>
              <a:t>studije</a:t>
            </a:r>
            <a:r>
              <a:rPr lang="en-US" sz="2400" dirty="0"/>
              <a:t>, </a:t>
            </a:r>
            <a:r>
              <a:rPr lang="en-US" sz="2400" dirty="0" err="1"/>
              <a:t>korišćen</a:t>
            </a:r>
            <a:r>
              <a:rPr lang="en-US" sz="2400" dirty="0"/>
              <a:t> je </a:t>
            </a:r>
            <a:r>
              <a:rPr lang="en-US" sz="2400" dirty="0" err="1"/>
              <a:t>metod</a:t>
            </a:r>
            <a:r>
              <a:rPr lang="en-US" sz="2400" dirty="0"/>
              <a:t> </a:t>
            </a:r>
            <a:r>
              <a:rPr lang="en-US" sz="2400" dirty="0" err="1"/>
              <a:t>dubinskih</a:t>
            </a:r>
            <a:r>
              <a:rPr lang="en-US" sz="2400" dirty="0"/>
              <a:t> </a:t>
            </a:r>
            <a:r>
              <a:rPr lang="en-US" sz="2400" dirty="0" err="1"/>
              <a:t>intervjua</a:t>
            </a:r>
            <a:r>
              <a:rPr lang="en-US" sz="2400" dirty="0"/>
              <a:t>, </a:t>
            </a:r>
            <a:r>
              <a:rPr lang="en-US" sz="2400" dirty="0" err="1"/>
              <a:t>zajedno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drugim</a:t>
            </a:r>
            <a:r>
              <a:rPr lang="en-US" sz="2400" dirty="0"/>
              <a:t> </a:t>
            </a:r>
            <a:r>
              <a:rPr lang="en-US" sz="2400" dirty="0" err="1"/>
              <a:t>kvalitativnim</a:t>
            </a:r>
            <a:r>
              <a:rPr lang="en-US" sz="2400" dirty="0"/>
              <a:t> </a:t>
            </a:r>
            <a:r>
              <a:rPr lang="en-US" sz="2400" dirty="0" err="1"/>
              <a:t>tehnikama</a:t>
            </a:r>
            <a:r>
              <a:rPr lang="en-US" sz="2400" dirty="0"/>
              <a:t>, </a:t>
            </a:r>
            <a:r>
              <a:rPr lang="en-US" sz="2400" dirty="0" err="1"/>
              <a:t>poput</a:t>
            </a:r>
            <a:r>
              <a:rPr lang="en-US" sz="2400" dirty="0"/>
              <a:t> ‘</a:t>
            </a:r>
            <a:r>
              <a:rPr lang="en-US" sz="2400" dirty="0" err="1"/>
              <a:t>biografskog</a:t>
            </a:r>
            <a:r>
              <a:rPr lang="en-US" sz="2400" dirty="0"/>
              <a:t> </a:t>
            </a:r>
            <a:r>
              <a:rPr lang="en-US" sz="2400" dirty="0" err="1"/>
              <a:t>metoda</a:t>
            </a:r>
            <a:r>
              <a:rPr lang="en-US" sz="2400" dirty="0"/>
              <a:t> </a:t>
            </a:r>
            <a:r>
              <a:rPr lang="en-US" sz="2400" dirty="0" err="1"/>
              <a:t>unazad</a:t>
            </a:r>
            <a:r>
              <a:rPr lang="en-US" sz="2400" dirty="0"/>
              <a:t>’</a:t>
            </a:r>
          </a:p>
          <a:p>
            <a:r>
              <a:rPr lang="en-US" sz="2400" dirty="0"/>
              <a:t>Od 118 do 64 </a:t>
            </a:r>
            <a:r>
              <a:rPr lang="en-US" sz="2400" dirty="0" err="1"/>
              <a:t>mladih</a:t>
            </a:r>
            <a:r>
              <a:rPr lang="en-US" sz="2400" dirty="0"/>
              <a:t> </a:t>
            </a:r>
            <a:r>
              <a:rPr lang="en-US" sz="2400" dirty="0" err="1"/>
              <a:t>uzrasta</a:t>
            </a:r>
            <a:r>
              <a:rPr lang="en-US" sz="2400" dirty="0"/>
              <a:t> od 14 do 27 </a:t>
            </a:r>
            <a:r>
              <a:rPr lang="en-US" sz="2400" dirty="0" err="1"/>
              <a:t>godina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5 </a:t>
            </a:r>
            <a:r>
              <a:rPr lang="en-US" sz="2400" dirty="0" err="1"/>
              <a:t>socijalno</a:t>
            </a:r>
            <a:r>
              <a:rPr lang="en-US" sz="2400" dirty="0"/>
              <a:t> </a:t>
            </a:r>
            <a:r>
              <a:rPr lang="en-US" sz="2400" dirty="0" err="1"/>
              <a:t>različitih</a:t>
            </a:r>
            <a:r>
              <a:rPr lang="en-US" sz="2400" dirty="0"/>
              <a:t> </a:t>
            </a:r>
            <a:r>
              <a:rPr lang="en-US" sz="2400" dirty="0" err="1"/>
              <a:t>lokacija</a:t>
            </a:r>
            <a:r>
              <a:rPr lang="en-US" sz="2400" dirty="0"/>
              <a:t> u </a:t>
            </a:r>
            <a:r>
              <a:rPr lang="en-US" sz="2400" dirty="0" err="1"/>
              <a:t>Ujedinjenom</a:t>
            </a:r>
            <a:r>
              <a:rPr lang="en-US" sz="2400" dirty="0"/>
              <a:t> </a:t>
            </a:r>
            <a:r>
              <a:rPr lang="en-US" sz="2400" dirty="0" err="1"/>
              <a:t>Kraljevstvu</a:t>
            </a:r>
            <a:endParaRPr lang="en-US" sz="2400" dirty="0"/>
          </a:p>
          <a:p>
            <a:r>
              <a:rPr lang="en-US" sz="2400" dirty="0" err="1"/>
              <a:t>Rezultati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njihova</a:t>
            </a:r>
            <a:r>
              <a:rPr lang="en-US" sz="2400" dirty="0"/>
              <a:t> </a:t>
            </a:r>
            <a:r>
              <a:rPr lang="en-US" sz="2400" dirty="0" err="1"/>
              <a:t>analiza</a:t>
            </a:r>
            <a:r>
              <a:rPr lang="en-US" sz="2400" dirty="0"/>
              <a:t> </a:t>
            </a:r>
            <a:r>
              <a:rPr lang="en-US" sz="2400" dirty="0" err="1"/>
              <a:t>prikazani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kroz</a:t>
            </a:r>
            <a:r>
              <a:rPr lang="en-US" sz="2400" dirty="0"/>
              <a:t> </a:t>
            </a:r>
            <a:r>
              <a:rPr lang="en-US" sz="2400" dirty="0" err="1"/>
              <a:t>teme</a:t>
            </a:r>
            <a:r>
              <a:rPr lang="en-US" sz="2400" dirty="0"/>
              <a:t> </a:t>
            </a:r>
            <a:r>
              <a:rPr lang="en-US" sz="2400" dirty="0" err="1"/>
              <a:t>grupisane</a:t>
            </a:r>
            <a:r>
              <a:rPr lang="en-US" sz="2400" dirty="0"/>
              <a:t> u 2 </a:t>
            </a:r>
            <a:r>
              <a:rPr lang="en-US" sz="2400" dirty="0" err="1"/>
              <a:t>oblasti</a:t>
            </a:r>
            <a:r>
              <a:rPr lang="en-US" sz="2400" dirty="0"/>
              <a:t>: </a:t>
            </a:r>
            <a:r>
              <a:rPr lang="en-US" sz="2400" dirty="0" err="1"/>
              <a:t>teme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potencira</a:t>
            </a:r>
            <a:r>
              <a:rPr lang="en-US" sz="2400" dirty="0"/>
              <a:t> </a:t>
            </a:r>
            <a:r>
              <a:rPr lang="en-US" sz="2400" dirty="0" err="1"/>
              <a:t>javni</a:t>
            </a:r>
            <a:r>
              <a:rPr lang="en-US" sz="2400" dirty="0"/>
              <a:t> </a:t>
            </a:r>
            <a:r>
              <a:rPr lang="en-US" sz="2400" dirty="0" err="1"/>
              <a:t>diskurs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teme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izdvojili</a:t>
            </a:r>
            <a:r>
              <a:rPr lang="en-US" sz="2400" dirty="0"/>
              <a:t> </a:t>
            </a:r>
            <a:r>
              <a:rPr lang="en-US" sz="2400" dirty="0" err="1"/>
              <a:t>sami</a:t>
            </a:r>
            <a:r>
              <a:rPr lang="en-US" sz="2400" dirty="0"/>
              <a:t> </a:t>
            </a:r>
            <a:r>
              <a:rPr lang="en-US" sz="2400" dirty="0" err="1"/>
              <a:t>mladi</a:t>
            </a:r>
            <a:r>
              <a:rPr lang="en-US" sz="2400" dirty="0"/>
              <a:t> </a:t>
            </a:r>
            <a:r>
              <a:rPr lang="en-US" sz="2400" dirty="0" err="1"/>
              <a:t>ispitanici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najvažnije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550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65760"/>
            <a:ext cx="12061370" cy="6644639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Obe</a:t>
            </a:r>
            <a:r>
              <a:rPr lang="en-US" sz="2400" dirty="0"/>
              <a:t> </a:t>
            </a:r>
            <a:r>
              <a:rPr lang="en-US" sz="2400" dirty="0" err="1"/>
              <a:t>studije</a:t>
            </a:r>
            <a:r>
              <a:rPr lang="en-US" sz="2400" dirty="0"/>
              <a:t> </a:t>
            </a:r>
            <a:r>
              <a:rPr lang="en-US" sz="2400" dirty="0" err="1"/>
              <a:t>posmatraju</a:t>
            </a:r>
            <a:r>
              <a:rPr lang="en-US" sz="2400" dirty="0"/>
              <a:t> </a:t>
            </a:r>
            <a:r>
              <a:rPr lang="en-US" sz="2400" dirty="0" err="1"/>
              <a:t>biografiju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pristup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koncept</a:t>
            </a:r>
            <a:r>
              <a:rPr lang="en-US" sz="2400" dirty="0"/>
              <a:t>: </a:t>
            </a:r>
            <a:r>
              <a:rPr lang="en-US" sz="2400" dirty="0" err="1"/>
              <a:t>socijalna</a:t>
            </a:r>
            <a:r>
              <a:rPr lang="en-US" sz="2400" dirty="0"/>
              <a:t> </a:t>
            </a:r>
            <a:r>
              <a:rPr lang="en-US" sz="2400" dirty="0" err="1"/>
              <a:t>biografija</a:t>
            </a:r>
            <a:r>
              <a:rPr lang="en-US" sz="2400" dirty="0"/>
              <a:t> je </a:t>
            </a:r>
            <a:r>
              <a:rPr lang="en-US" sz="2400" dirty="0" err="1"/>
              <a:t>stoga</a:t>
            </a:r>
            <a:r>
              <a:rPr lang="en-US" sz="2400" dirty="0"/>
              <a:t>, </a:t>
            </a:r>
            <a:r>
              <a:rPr lang="en-US" sz="2400" dirty="0" err="1"/>
              <a:t>oruđe</a:t>
            </a:r>
            <a:r>
              <a:rPr lang="en-US" sz="2400" dirty="0"/>
              <a:t> </a:t>
            </a:r>
            <a:r>
              <a:rPr lang="en-US" sz="2400" dirty="0" err="1"/>
              <a:t>kojim</a:t>
            </a:r>
            <a:r>
              <a:rPr lang="en-US" sz="2400" dirty="0"/>
              <a:t> se </a:t>
            </a:r>
            <a:r>
              <a:rPr lang="en-US" sz="2400" dirty="0" err="1"/>
              <a:t>objašnjava</a:t>
            </a:r>
            <a:r>
              <a:rPr lang="en-US" sz="2400" dirty="0"/>
              <a:t> </a:t>
            </a:r>
            <a:r>
              <a:rPr lang="en-US" sz="2400" dirty="0" err="1"/>
              <a:t>sadejstvo</a:t>
            </a:r>
            <a:r>
              <a:rPr lang="en-US" sz="2400" dirty="0"/>
              <a:t> </a:t>
            </a:r>
            <a:r>
              <a:rPr lang="en-US" sz="2400" dirty="0" err="1"/>
              <a:t>struktura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delanja</a:t>
            </a:r>
            <a:endParaRPr lang="en-US" sz="2400" dirty="0"/>
          </a:p>
          <a:p>
            <a:r>
              <a:rPr lang="en-US" sz="2400" dirty="0" err="1"/>
              <a:t>Studija</a:t>
            </a:r>
            <a:r>
              <a:rPr lang="en-US" sz="2400" dirty="0"/>
              <a:t> Up2Youth </a:t>
            </a:r>
            <a:r>
              <a:rPr lang="en-US" sz="2400" dirty="0" err="1"/>
              <a:t>polazi</a:t>
            </a:r>
            <a:r>
              <a:rPr lang="en-US" sz="2400" dirty="0"/>
              <a:t> od </a:t>
            </a:r>
            <a:r>
              <a:rPr lang="en-US" sz="2400" dirty="0" err="1"/>
              <a:t>Gidensove</a:t>
            </a:r>
            <a:r>
              <a:rPr lang="en-US" sz="2400" dirty="0"/>
              <a:t> </a:t>
            </a:r>
            <a:r>
              <a:rPr lang="en-US" sz="2400" dirty="0" err="1"/>
              <a:t>teorije</a:t>
            </a:r>
            <a:r>
              <a:rPr lang="en-US" sz="2400" dirty="0"/>
              <a:t> </a:t>
            </a:r>
            <a:r>
              <a:rPr lang="en-US" sz="2400" dirty="0" err="1"/>
              <a:t>strukturacije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je </a:t>
            </a:r>
            <a:r>
              <a:rPr lang="en-US" sz="2400" dirty="0" err="1"/>
              <a:t>shvaćena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process u </a:t>
            </a:r>
            <a:r>
              <a:rPr lang="en-US" sz="2400" dirty="0" err="1"/>
              <a:t>kom</a:t>
            </a:r>
            <a:r>
              <a:rPr lang="en-US" sz="2400" dirty="0"/>
              <a:t> structure </a:t>
            </a:r>
            <a:r>
              <a:rPr lang="en-US" sz="2400" dirty="0" err="1"/>
              <a:t>postavljaju</a:t>
            </a:r>
            <a:r>
              <a:rPr lang="en-US" sz="2400" dirty="0"/>
              <a:t> </a:t>
            </a:r>
            <a:r>
              <a:rPr lang="en-US" sz="2400" dirty="0" err="1"/>
              <a:t>uslove</a:t>
            </a:r>
            <a:r>
              <a:rPr lang="en-US" sz="2400" dirty="0"/>
              <a:t>, </a:t>
            </a:r>
            <a:r>
              <a:rPr lang="en-US" sz="2400" dirty="0" err="1"/>
              <a:t>mogućnosti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ograničenja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delanje</a:t>
            </a:r>
            <a:r>
              <a:rPr lang="en-US" sz="2400" dirty="0"/>
              <a:t> </a:t>
            </a:r>
            <a:r>
              <a:rPr lang="en-US" sz="2400" dirty="0" err="1"/>
              <a:t>aktera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U </a:t>
            </a:r>
            <a:r>
              <a:rPr lang="en-US" sz="2400" dirty="0" err="1"/>
              <a:t>studiji</a:t>
            </a:r>
            <a:r>
              <a:rPr lang="en-US" sz="2400" dirty="0"/>
              <a:t> Investing Adulthoods je </a:t>
            </a:r>
            <a:r>
              <a:rPr lang="en-US" sz="2400" dirty="0" err="1"/>
              <a:t>veza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Gidensovom</a:t>
            </a:r>
            <a:r>
              <a:rPr lang="en-US" sz="2400" dirty="0"/>
              <a:t> </a:t>
            </a:r>
            <a:r>
              <a:rPr lang="en-US" sz="2400" dirty="0" err="1"/>
              <a:t>teorijom</a:t>
            </a:r>
            <a:r>
              <a:rPr lang="en-US" sz="2400" dirty="0"/>
              <a:t> </a:t>
            </a:r>
            <a:r>
              <a:rPr lang="en-US" sz="2400" dirty="0" err="1"/>
              <a:t>nešto</a:t>
            </a:r>
            <a:r>
              <a:rPr lang="en-US" sz="2400" dirty="0"/>
              <a:t> </a:t>
            </a:r>
            <a:r>
              <a:rPr lang="en-US" sz="2400" dirty="0" err="1"/>
              <a:t>manje</a:t>
            </a:r>
            <a:r>
              <a:rPr lang="en-US" sz="2400" dirty="0"/>
              <a:t> </a:t>
            </a:r>
            <a:r>
              <a:rPr lang="en-US" sz="2400" dirty="0" err="1"/>
              <a:t>očigledna</a:t>
            </a:r>
            <a:r>
              <a:rPr lang="en-US" sz="2400" dirty="0"/>
              <a:t>, </a:t>
            </a:r>
            <a:r>
              <a:rPr lang="en-US" sz="2400" dirty="0" err="1"/>
              <a:t>Ipak</a:t>
            </a:r>
            <a:r>
              <a:rPr lang="en-US" sz="2400" dirty="0"/>
              <a:t> ,</a:t>
            </a:r>
            <a:r>
              <a:rPr lang="en-US" sz="2400" dirty="0" err="1"/>
              <a:t>ona</a:t>
            </a:r>
            <a:r>
              <a:rPr lang="en-US" sz="2400" dirty="0"/>
              <a:t> </a:t>
            </a:r>
            <a:r>
              <a:rPr lang="en-US" sz="2400" dirty="0" err="1"/>
              <a:t>smatra</a:t>
            </a:r>
            <a:r>
              <a:rPr lang="en-US" sz="2400" dirty="0"/>
              <a:t> da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tranzicije</a:t>
            </a:r>
            <a:r>
              <a:rPr lang="en-US" sz="2400" dirty="0"/>
              <a:t> </a:t>
            </a:r>
            <a:r>
              <a:rPr lang="en-US" sz="2400" dirty="0" err="1"/>
              <a:t>mladih</a:t>
            </a:r>
            <a:r>
              <a:rPr lang="en-US" sz="2400" dirty="0"/>
              <a:t> u </a:t>
            </a:r>
            <a:r>
              <a:rPr lang="en-US" sz="2400" dirty="0" err="1"/>
              <a:t>odraslost</a:t>
            </a:r>
            <a:r>
              <a:rPr lang="en-US" sz="2400" dirty="0"/>
              <a:t> pod </a:t>
            </a:r>
            <a:r>
              <a:rPr lang="en-US" sz="2400" dirty="0" err="1"/>
              <a:t>uticajem</a:t>
            </a:r>
            <a:r>
              <a:rPr lang="en-US" sz="2400" dirty="0"/>
              <a:t> </a:t>
            </a:r>
            <a:r>
              <a:rPr lang="en-US" sz="2400" dirty="0" err="1"/>
              <a:t>strukturalnih</a:t>
            </a:r>
            <a:r>
              <a:rPr lang="en-US" sz="2400" dirty="0"/>
              <a:t> </a:t>
            </a:r>
            <a:r>
              <a:rPr lang="en-US" sz="2400" dirty="0" err="1"/>
              <a:t>ograničenja</a:t>
            </a:r>
            <a:r>
              <a:rPr lang="en-US" sz="2400" dirty="0"/>
              <a:t> </a:t>
            </a:r>
            <a:r>
              <a:rPr lang="en-US" sz="2400" dirty="0" err="1"/>
              <a:t>klase</a:t>
            </a:r>
            <a:r>
              <a:rPr lang="en-US" sz="2400" dirty="0"/>
              <a:t>, </a:t>
            </a:r>
            <a:r>
              <a:rPr lang="en-US" sz="2400" dirty="0" err="1"/>
              <a:t>roda</a:t>
            </a:r>
            <a:r>
              <a:rPr lang="en-US" sz="2400" dirty="0"/>
              <a:t>, </a:t>
            </a:r>
            <a:r>
              <a:rPr lang="en-US" sz="2400" dirty="0" err="1"/>
              <a:t>etniciteta</a:t>
            </a:r>
            <a:r>
              <a:rPr lang="en-US" sz="2400" dirty="0"/>
              <a:t>, </a:t>
            </a:r>
            <a:r>
              <a:rPr lang="en-US" sz="2400" dirty="0" err="1"/>
              <a:t>ali</a:t>
            </a:r>
            <a:r>
              <a:rPr lang="en-US" sz="2400" dirty="0"/>
              <a:t> da </a:t>
            </a:r>
            <a:r>
              <a:rPr lang="en-US" sz="2400" dirty="0" err="1"/>
              <a:t>uprkos</a:t>
            </a:r>
            <a:r>
              <a:rPr lang="en-US" sz="2400" dirty="0"/>
              <a:t> tome, </a:t>
            </a:r>
            <a:r>
              <a:rPr lang="en-US" sz="2400" dirty="0" err="1"/>
              <a:t>unutar</a:t>
            </a:r>
            <a:r>
              <a:rPr lang="en-US" sz="2400" dirty="0"/>
              <a:t> </a:t>
            </a:r>
            <a:r>
              <a:rPr lang="en-US" sz="2400" dirty="0" err="1"/>
              <a:t>tih</a:t>
            </a:r>
            <a:r>
              <a:rPr lang="en-US" sz="2400" dirty="0"/>
              <a:t> </a:t>
            </a:r>
            <a:r>
              <a:rPr lang="en-US" sz="2400" dirty="0" err="1"/>
              <a:t>struktura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uticaja</a:t>
            </a:r>
            <a:r>
              <a:rPr lang="en-US" sz="2400" dirty="0"/>
              <a:t> </a:t>
            </a:r>
            <a:r>
              <a:rPr lang="en-US" sz="2400" dirty="0" err="1"/>
              <a:t>postoji</a:t>
            </a:r>
            <a:r>
              <a:rPr lang="en-US" sz="2400" dirty="0"/>
              <a:t> </a:t>
            </a:r>
            <a:r>
              <a:rPr lang="en-US" sz="2400" dirty="0" err="1"/>
              <a:t>prostor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individualno</a:t>
            </a:r>
            <a:r>
              <a:rPr lang="en-US" sz="2400" dirty="0"/>
              <a:t> </a:t>
            </a:r>
            <a:r>
              <a:rPr lang="en-US" sz="2400" dirty="0" err="1"/>
              <a:t>delanje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Dakle</a:t>
            </a:r>
            <a:r>
              <a:rPr lang="en-US" sz="2400" dirty="0"/>
              <a:t>, </a:t>
            </a:r>
            <a:r>
              <a:rPr lang="en-US" sz="2400" dirty="0" err="1"/>
              <a:t>koncept</a:t>
            </a:r>
            <a:r>
              <a:rPr lang="en-US" sz="2400" dirty="0"/>
              <a:t> </a:t>
            </a:r>
            <a:r>
              <a:rPr lang="en-US" sz="2400" dirty="0" err="1"/>
              <a:t>delanja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centralno</a:t>
            </a:r>
            <a:r>
              <a:rPr lang="en-US" sz="2400" dirty="0"/>
              <a:t> </a:t>
            </a:r>
            <a:r>
              <a:rPr lang="en-US" sz="2400" dirty="0" err="1"/>
              <a:t>mesto</a:t>
            </a:r>
            <a:r>
              <a:rPr lang="en-US" sz="2400" dirty="0"/>
              <a:t> u </a:t>
            </a:r>
            <a:r>
              <a:rPr lang="en-US" sz="2400" dirty="0" err="1"/>
              <a:t>određenju</a:t>
            </a:r>
            <a:r>
              <a:rPr lang="en-US" sz="2400" dirty="0"/>
              <a:t> </a:t>
            </a:r>
            <a:r>
              <a:rPr lang="en-US" sz="2400" dirty="0" err="1"/>
              <a:t>socijalne</a:t>
            </a:r>
            <a:r>
              <a:rPr lang="en-US" sz="2400" dirty="0"/>
              <a:t> </a:t>
            </a:r>
            <a:r>
              <a:rPr lang="en-US" sz="2400" dirty="0" err="1"/>
              <a:t>biografije</a:t>
            </a:r>
            <a:r>
              <a:rPr lang="en-US" sz="2400" dirty="0"/>
              <a:t> u </a:t>
            </a:r>
            <a:r>
              <a:rPr lang="en-US" sz="2400" dirty="0" err="1"/>
              <a:t>obe</a:t>
            </a:r>
            <a:r>
              <a:rPr lang="en-US" sz="2400" dirty="0"/>
              <a:t> </a:t>
            </a:r>
            <a:r>
              <a:rPr lang="en-US" sz="2400" dirty="0" err="1"/>
              <a:t>navedene</a:t>
            </a:r>
            <a:r>
              <a:rPr lang="en-US" sz="2400" dirty="0"/>
              <a:t> </a:t>
            </a:r>
            <a:r>
              <a:rPr lang="en-US" sz="2400" dirty="0" err="1"/>
              <a:t>studije</a:t>
            </a:r>
            <a:r>
              <a:rPr lang="en-US" sz="2400" dirty="0"/>
              <a:t>, a u Up2Youth </a:t>
            </a:r>
            <a:r>
              <a:rPr lang="en-US" sz="2400" dirty="0" err="1"/>
              <a:t>studiji</a:t>
            </a:r>
            <a:r>
              <a:rPr lang="en-US" sz="2400" dirty="0"/>
              <a:t> se </a:t>
            </a:r>
            <a:r>
              <a:rPr lang="en-US" sz="2400" dirty="0" err="1"/>
              <a:t>uvodi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pojam</a:t>
            </a:r>
            <a:r>
              <a:rPr lang="en-US" sz="2400" dirty="0"/>
              <a:t> ‘</a:t>
            </a:r>
            <a:r>
              <a:rPr lang="en-US" sz="2400" dirty="0" err="1"/>
              <a:t>biografizacija</a:t>
            </a:r>
            <a:r>
              <a:rPr lang="en-US" sz="2400" dirty="0"/>
              <a:t>’ </a:t>
            </a:r>
            <a:r>
              <a:rPr lang="en-US" sz="2400" dirty="0" err="1"/>
              <a:t>koji</a:t>
            </a:r>
            <a:r>
              <a:rPr lang="en-US" sz="2400" dirty="0"/>
              <a:t> se </a:t>
            </a:r>
            <a:r>
              <a:rPr lang="en-US" sz="2400" dirty="0" err="1"/>
              <a:t>odnosi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„</a:t>
            </a:r>
            <a:r>
              <a:rPr lang="en-US" sz="2400" dirty="0" err="1"/>
              <a:t>potrebu</a:t>
            </a:r>
            <a:r>
              <a:rPr lang="en-US" sz="2400" dirty="0"/>
              <a:t> </a:t>
            </a:r>
            <a:r>
              <a:rPr lang="en-US" sz="2400" dirty="0" err="1"/>
              <a:t>individua</a:t>
            </a:r>
            <a:r>
              <a:rPr lang="en-US" sz="2400" dirty="0"/>
              <a:t> da </a:t>
            </a:r>
            <a:r>
              <a:rPr lang="en-US" sz="2400" dirty="0" err="1"/>
              <a:t>refleksivno</a:t>
            </a:r>
            <a:r>
              <a:rPr lang="en-US" sz="2400" dirty="0"/>
              <a:t> stave u </a:t>
            </a:r>
            <a:r>
              <a:rPr lang="en-US" sz="2400" dirty="0" err="1"/>
              <a:t>odnos</a:t>
            </a:r>
            <a:r>
              <a:rPr lang="en-US" sz="2400" dirty="0"/>
              <a:t> </a:t>
            </a:r>
            <a:r>
              <a:rPr lang="en-US" sz="2400" dirty="0" err="1"/>
              <a:t>situacije</a:t>
            </a:r>
            <a:r>
              <a:rPr lang="en-US" sz="2400" dirty="0"/>
              <a:t> u </a:t>
            </a:r>
            <a:r>
              <a:rPr lang="en-US" sz="2400" dirty="0" err="1"/>
              <a:t>kojima</a:t>
            </a:r>
            <a:r>
              <a:rPr lang="en-US" sz="2400" dirty="0"/>
              <a:t> se </a:t>
            </a:r>
            <a:r>
              <a:rPr lang="en-US" sz="2400" dirty="0" err="1"/>
              <a:t>nalaze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svoj</a:t>
            </a:r>
            <a:r>
              <a:rPr lang="en-US" sz="2400" dirty="0"/>
              <a:t> </a:t>
            </a:r>
            <a:r>
              <a:rPr lang="en-US" sz="2400" dirty="0" err="1"/>
              <a:t>subjektivni</a:t>
            </a:r>
            <a:r>
              <a:rPr lang="en-US" sz="2400" dirty="0"/>
              <a:t> </a:t>
            </a:r>
            <a:r>
              <a:rPr lang="en-US" sz="2400" dirty="0" err="1"/>
              <a:t>identitet</a:t>
            </a:r>
            <a:r>
              <a:rPr lang="en-US" sz="2400" dirty="0"/>
              <a:t>, da </a:t>
            </a:r>
            <a:r>
              <a:rPr lang="en-US" sz="2400" dirty="0" err="1"/>
              <a:t>stvore</a:t>
            </a:r>
            <a:r>
              <a:rPr lang="en-US" sz="2400" dirty="0"/>
              <a:t> </a:t>
            </a:r>
            <a:r>
              <a:rPr lang="en-US" sz="2400" dirty="0" err="1"/>
              <a:t>biografski</a:t>
            </a:r>
            <a:r>
              <a:rPr lang="en-US" sz="2400" dirty="0"/>
              <a:t> </a:t>
            </a:r>
            <a:r>
              <a:rPr lang="en-US" sz="2400" dirty="0" err="1"/>
              <a:t>sklop</a:t>
            </a:r>
            <a:r>
              <a:rPr lang="en-US" sz="2400" dirty="0"/>
              <a:t> </a:t>
            </a:r>
            <a:r>
              <a:rPr lang="en-US" sz="2400" dirty="0" err="1"/>
              <a:t>između</a:t>
            </a:r>
            <a:r>
              <a:rPr lang="en-US" sz="2400" dirty="0"/>
              <a:t> </a:t>
            </a:r>
            <a:r>
              <a:rPr lang="en-US" sz="2400" dirty="0" err="1"/>
              <a:t>spoljnih</a:t>
            </a:r>
            <a:r>
              <a:rPr lang="en-US" sz="2400" dirty="0"/>
              <a:t> (</a:t>
            </a:r>
            <a:r>
              <a:rPr lang="en-US" sz="2400" dirty="0" err="1"/>
              <a:t>ekonomskih</a:t>
            </a:r>
            <a:r>
              <a:rPr lang="en-US" sz="2400" dirty="0"/>
              <a:t>, </a:t>
            </a:r>
            <a:r>
              <a:rPr lang="en-US" sz="2400" dirty="0" err="1"/>
              <a:t>institucionalnih</a:t>
            </a:r>
            <a:r>
              <a:rPr lang="en-US" sz="2400" dirty="0"/>
              <a:t>, </a:t>
            </a:r>
            <a:r>
              <a:rPr lang="en-US" sz="2400" dirty="0" err="1"/>
              <a:t>vršnjačkih</a:t>
            </a:r>
            <a:r>
              <a:rPr lang="en-US" sz="2400" dirty="0"/>
              <a:t>) </a:t>
            </a:r>
            <a:r>
              <a:rPr lang="en-US" sz="2400" dirty="0" err="1"/>
              <a:t>zahteva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mogućnosti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unutrašnjih</a:t>
            </a:r>
            <a:r>
              <a:rPr lang="en-US" sz="2400" dirty="0"/>
              <a:t> </a:t>
            </a:r>
            <a:r>
              <a:rPr lang="en-US" sz="2400" dirty="0" err="1"/>
              <a:t>potreba</a:t>
            </a:r>
            <a:r>
              <a:rPr lang="en-US" sz="2400" dirty="0"/>
              <a:t>, </a:t>
            </a:r>
            <a:r>
              <a:rPr lang="en-US" sz="2400" dirty="0" err="1"/>
              <a:t>želja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interesa</a:t>
            </a:r>
            <a:r>
              <a:rPr lang="en-US" sz="2400" dirty="0"/>
              <a:t>”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8044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807" y="304672"/>
            <a:ext cx="7888289" cy="505225"/>
          </a:xfrm>
        </p:spPr>
        <p:txBody>
          <a:bodyPr/>
          <a:lstStyle/>
          <a:p>
            <a:r>
              <a:rPr lang="en-US" sz="2800" dirty="0" err="1"/>
              <a:t>Dimenzije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se </a:t>
            </a:r>
            <a:r>
              <a:rPr lang="en-US" sz="2800" dirty="0" err="1"/>
              <a:t>prepoznaju</a:t>
            </a:r>
            <a:r>
              <a:rPr lang="en-US" sz="2800" dirty="0"/>
              <a:t> u </a:t>
            </a:r>
            <a:r>
              <a:rPr lang="en-US" sz="2800" dirty="0" err="1"/>
              <a:t>istraživanjima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722" y="1550126"/>
            <a:ext cx="11920358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2600" u="sng" dirty="0" err="1"/>
              <a:t>Značenje</a:t>
            </a:r>
            <a:r>
              <a:rPr lang="en-US" sz="2600" dirty="0"/>
              <a:t> </a:t>
            </a:r>
            <a:r>
              <a:rPr lang="en-US" sz="2600" dirty="0" err="1"/>
              <a:t>delanja</a:t>
            </a:r>
            <a:r>
              <a:rPr lang="en-US" sz="2600" dirty="0"/>
              <a:t> </a:t>
            </a:r>
            <a:r>
              <a:rPr lang="en-US" sz="2600" dirty="0" err="1"/>
              <a:t>kreće</a:t>
            </a:r>
            <a:r>
              <a:rPr lang="en-US" sz="2600" dirty="0"/>
              <a:t> se </a:t>
            </a:r>
            <a:r>
              <a:rPr lang="en-US" sz="2600" dirty="0" err="1"/>
              <a:t>preko</a:t>
            </a:r>
            <a:r>
              <a:rPr lang="en-US" sz="2600" dirty="0"/>
              <a:t> </a:t>
            </a:r>
            <a:r>
              <a:rPr lang="en-US" sz="2600" dirty="0" err="1"/>
              <a:t>individualno</a:t>
            </a:r>
            <a:r>
              <a:rPr lang="en-US" sz="2600" dirty="0"/>
              <a:t> </a:t>
            </a:r>
            <a:r>
              <a:rPr lang="en-US" sz="2600" dirty="0" err="1"/>
              <a:t>postavljenih</a:t>
            </a:r>
            <a:r>
              <a:rPr lang="en-US" sz="2600" dirty="0"/>
              <a:t> </a:t>
            </a:r>
            <a:r>
              <a:rPr lang="en-US" sz="2600" dirty="0" err="1"/>
              <a:t>ciljeva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uključuje</a:t>
            </a:r>
            <a:r>
              <a:rPr lang="en-US" sz="2600" dirty="0"/>
              <a:t> </a:t>
            </a:r>
            <a:r>
              <a:rPr lang="en-US" sz="2600" dirty="0" err="1"/>
              <a:t>strukturama</a:t>
            </a:r>
            <a:r>
              <a:rPr lang="en-US" sz="2600" dirty="0"/>
              <a:t> </a:t>
            </a:r>
            <a:r>
              <a:rPr lang="en-US" sz="2600" dirty="0" err="1"/>
              <a:t>određene</a:t>
            </a:r>
            <a:r>
              <a:rPr lang="en-US" sz="2600" dirty="0"/>
              <a:t> </a:t>
            </a:r>
            <a:r>
              <a:rPr lang="en-US" sz="2600" dirty="0" err="1"/>
              <a:t>procese</a:t>
            </a:r>
            <a:r>
              <a:rPr lang="en-US" sz="2600" dirty="0"/>
              <a:t> </a:t>
            </a:r>
            <a:r>
              <a:rPr lang="en-US" sz="2600" dirty="0" err="1"/>
              <a:t>stvaranja</a:t>
            </a:r>
            <a:r>
              <a:rPr lang="en-US" sz="2600" dirty="0"/>
              <a:t> </a:t>
            </a:r>
            <a:r>
              <a:rPr lang="en-US" sz="2600" dirty="0" err="1"/>
              <a:t>značenja</a:t>
            </a:r>
            <a:r>
              <a:rPr lang="en-US" sz="2600" dirty="0"/>
              <a:t>, </a:t>
            </a:r>
            <a:r>
              <a:rPr lang="en-US" sz="2600" dirty="0" err="1"/>
              <a:t>kao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ojačavanje</a:t>
            </a:r>
            <a:r>
              <a:rPr lang="en-US" sz="2600" dirty="0"/>
              <a:t> </a:t>
            </a:r>
            <a:r>
              <a:rPr lang="en-US" sz="2600" dirty="0" err="1"/>
              <a:t>subjektivnog</a:t>
            </a:r>
            <a:r>
              <a:rPr lang="en-US" sz="2600" dirty="0"/>
              <a:t> </a:t>
            </a:r>
            <a:r>
              <a:rPr lang="en-US" sz="2600" dirty="0" err="1"/>
              <a:t>identiteta</a:t>
            </a:r>
            <a:endParaRPr lang="en-US" sz="2600" dirty="0"/>
          </a:p>
          <a:p>
            <a:r>
              <a:rPr lang="en-US" sz="2600" dirty="0" err="1"/>
              <a:t>Subjektivno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intersubjektivno</a:t>
            </a:r>
            <a:r>
              <a:rPr lang="en-US" sz="2600" dirty="0"/>
              <a:t> </a:t>
            </a:r>
            <a:r>
              <a:rPr lang="en-US" sz="2600" dirty="0" err="1"/>
              <a:t>prepoznavanje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priznavanje</a:t>
            </a:r>
            <a:r>
              <a:rPr lang="en-US" sz="2600" dirty="0"/>
              <a:t>, </a:t>
            </a:r>
            <a:r>
              <a:rPr lang="en-US" sz="2600" dirty="0" err="1"/>
              <a:t>kao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priznavanje</a:t>
            </a:r>
            <a:r>
              <a:rPr lang="en-US" sz="2600" dirty="0"/>
              <a:t> od </a:t>
            </a:r>
            <a:r>
              <a:rPr lang="en-US" sz="2600" dirty="0" err="1"/>
              <a:t>drugih</a:t>
            </a:r>
            <a:r>
              <a:rPr lang="en-US" sz="2600" dirty="0"/>
              <a:t> je </a:t>
            </a:r>
            <a:r>
              <a:rPr lang="en-US" sz="2600" dirty="0" err="1"/>
              <a:t>centralno</a:t>
            </a:r>
            <a:r>
              <a:rPr lang="en-US" sz="2600" dirty="0"/>
              <a:t> </a:t>
            </a:r>
            <a:r>
              <a:rPr lang="en-US" sz="2600" dirty="0" err="1"/>
              <a:t>mesto</a:t>
            </a:r>
            <a:r>
              <a:rPr lang="en-US" sz="2600" dirty="0"/>
              <a:t> u ‘</a:t>
            </a:r>
            <a:r>
              <a:rPr lang="en-US" sz="2600" dirty="0" err="1"/>
              <a:t>konceptualnom</a:t>
            </a:r>
            <a:r>
              <a:rPr lang="en-US" sz="2600" dirty="0"/>
              <a:t> </a:t>
            </a:r>
            <a:r>
              <a:rPr lang="en-US" sz="2600" dirty="0" err="1"/>
              <a:t>modelu</a:t>
            </a:r>
            <a:r>
              <a:rPr lang="en-US" sz="2600" dirty="0"/>
              <a:t> </a:t>
            </a:r>
            <a:r>
              <a:rPr lang="en-US" sz="2600" dirty="0" err="1"/>
              <a:t>individualne</a:t>
            </a:r>
            <a:r>
              <a:rPr lang="en-US" sz="2600" dirty="0"/>
              <a:t> </a:t>
            </a:r>
            <a:r>
              <a:rPr lang="en-US" sz="2600" dirty="0" err="1"/>
              <a:t>akcije</a:t>
            </a:r>
            <a:r>
              <a:rPr lang="en-US" sz="2600" dirty="0"/>
              <a:t>’ </a:t>
            </a:r>
            <a:r>
              <a:rPr lang="en-US" sz="2600" dirty="0" err="1"/>
              <a:t>koji</a:t>
            </a:r>
            <a:r>
              <a:rPr lang="en-US" sz="2600" dirty="0"/>
              <a:t> se </a:t>
            </a:r>
            <a:r>
              <a:rPr lang="en-US" sz="2600" dirty="0" err="1"/>
              <a:t>razvija</a:t>
            </a:r>
            <a:r>
              <a:rPr lang="en-US" sz="2600" dirty="0"/>
              <a:t> </a:t>
            </a:r>
            <a:r>
              <a:rPr lang="en-US" sz="2600" dirty="0" err="1"/>
              <a:t>unutar</a:t>
            </a:r>
            <a:r>
              <a:rPr lang="en-US" sz="2600" dirty="0"/>
              <a:t> </a:t>
            </a:r>
            <a:r>
              <a:rPr lang="en-US" sz="2600" dirty="0" err="1"/>
              <a:t>studije</a:t>
            </a:r>
            <a:r>
              <a:rPr lang="en-US" sz="2600" dirty="0"/>
              <a:t> Inventing Adulthoods</a:t>
            </a:r>
          </a:p>
          <a:p>
            <a:pPr marL="0" indent="0">
              <a:buNone/>
            </a:pPr>
            <a:endParaRPr lang="en-US" sz="2600" dirty="0"/>
          </a:p>
          <a:p>
            <a:r>
              <a:rPr lang="en-US" sz="2600" u="sng" dirty="0" err="1"/>
              <a:t>Intencionalnost</a:t>
            </a:r>
            <a:r>
              <a:rPr lang="en-US" sz="2600" dirty="0"/>
              <a:t> je </a:t>
            </a:r>
            <a:r>
              <a:rPr lang="en-US" sz="2600" dirty="0" err="1"/>
              <a:t>dimenzija</a:t>
            </a:r>
            <a:r>
              <a:rPr lang="en-US" sz="2600" dirty="0"/>
              <a:t> </a:t>
            </a:r>
            <a:r>
              <a:rPr lang="en-US" sz="2600" dirty="0" err="1"/>
              <a:t>prepoznata</a:t>
            </a:r>
            <a:r>
              <a:rPr lang="en-US" sz="2600" dirty="0"/>
              <a:t> u </a:t>
            </a:r>
            <a:r>
              <a:rPr lang="en-US" sz="2600" dirty="0" err="1"/>
              <a:t>obe</a:t>
            </a:r>
            <a:r>
              <a:rPr lang="en-US" sz="2600" dirty="0"/>
              <a:t> </a:t>
            </a:r>
            <a:r>
              <a:rPr lang="en-US" sz="2600" dirty="0" err="1"/>
              <a:t>studije</a:t>
            </a:r>
            <a:r>
              <a:rPr lang="en-US" sz="2600" dirty="0"/>
              <a:t>. </a:t>
            </a:r>
            <a:r>
              <a:rPr lang="en-US" sz="2600" dirty="0" err="1"/>
              <a:t>Delanje</a:t>
            </a:r>
            <a:r>
              <a:rPr lang="en-US" sz="2600" dirty="0"/>
              <a:t> se </a:t>
            </a:r>
            <a:r>
              <a:rPr lang="en-US" sz="2600" dirty="0" err="1"/>
              <a:t>određuje</a:t>
            </a:r>
            <a:r>
              <a:rPr lang="en-US" sz="2600" dirty="0"/>
              <a:t> </a:t>
            </a:r>
            <a:r>
              <a:rPr lang="en-US" sz="2600" dirty="0" err="1"/>
              <a:t>kao</a:t>
            </a:r>
            <a:r>
              <a:rPr lang="en-US" sz="2600" dirty="0"/>
              <a:t> </a:t>
            </a:r>
            <a:r>
              <a:rPr lang="en-US" sz="2600" dirty="0" err="1"/>
              <a:t>sposobnost</a:t>
            </a:r>
            <a:r>
              <a:rPr lang="en-US" sz="2600" dirty="0"/>
              <a:t> </a:t>
            </a:r>
            <a:r>
              <a:rPr lang="en-US" sz="2600" dirty="0" err="1"/>
              <a:t>osobe</a:t>
            </a:r>
            <a:r>
              <a:rPr lang="en-US" sz="2600" dirty="0"/>
              <a:t> da </a:t>
            </a:r>
            <a:r>
              <a:rPr lang="en-US" sz="2600" dirty="0" err="1"/>
              <a:t>intencionalno</a:t>
            </a:r>
            <a:r>
              <a:rPr lang="en-US" sz="2600" dirty="0"/>
              <a:t> </a:t>
            </a:r>
            <a:r>
              <a:rPr lang="en-US" sz="2600" dirty="0" err="1"/>
              <a:t>postupa</a:t>
            </a:r>
            <a:r>
              <a:rPr lang="en-US" sz="2600" dirty="0"/>
              <a:t>, </a:t>
            </a:r>
            <a:r>
              <a:rPr lang="en-US" sz="2600" dirty="0" err="1"/>
              <a:t>ona</a:t>
            </a:r>
            <a:r>
              <a:rPr lang="en-US" sz="2600" dirty="0"/>
              <a:t> </a:t>
            </a:r>
            <a:r>
              <a:rPr lang="en-US" sz="2600" dirty="0" err="1"/>
              <a:t>odgovara</a:t>
            </a:r>
            <a:r>
              <a:rPr lang="en-US" sz="2600" dirty="0"/>
              <a:t> </a:t>
            </a:r>
            <a:r>
              <a:rPr lang="en-US" sz="2600" dirty="0" err="1"/>
              <a:t>samorefleksivnoj</a:t>
            </a:r>
            <a:r>
              <a:rPr lang="en-US" sz="2600" dirty="0"/>
              <a:t> </a:t>
            </a:r>
            <a:r>
              <a:rPr lang="en-US" sz="2600" dirty="0" err="1"/>
              <a:t>regulaciji</a:t>
            </a:r>
            <a:r>
              <a:rPr lang="en-US" sz="2600" dirty="0"/>
              <a:t> </a:t>
            </a:r>
            <a:r>
              <a:rPr lang="en-US" sz="2600" dirty="0" err="1"/>
              <a:t>ponašanja</a:t>
            </a:r>
            <a:r>
              <a:rPr lang="en-US" sz="2600" dirty="0"/>
              <a:t> u </a:t>
            </a:r>
            <a:r>
              <a:rPr lang="en-US" sz="2600" dirty="0" err="1"/>
              <a:t>konkretnim</a:t>
            </a:r>
            <a:r>
              <a:rPr lang="en-US" sz="2600" dirty="0"/>
              <a:t> </a:t>
            </a:r>
            <a:r>
              <a:rPr lang="en-US" sz="2600" dirty="0" err="1"/>
              <a:t>situacijama</a:t>
            </a:r>
            <a:endParaRPr lang="en-US" sz="2600" dirty="0"/>
          </a:p>
          <a:p>
            <a:r>
              <a:rPr lang="en-US" sz="2600" dirty="0" err="1"/>
              <a:t>Autori</a:t>
            </a:r>
            <a:r>
              <a:rPr lang="en-US" sz="2600" dirty="0"/>
              <a:t> </a:t>
            </a:r>
            <a:r>
              <a:rPr lang="en-US" sz="2600" dirty="0" err="1"/>
              <a:t>studije</a:t>
            </a:r>
            <a:r>
              <a:rPr lang="en-US" sz="2600" dirty="0"/>
              <a:t> Inventing Adulthoods </a:t>
            </a:r>
            <a:r>
              <a:rPr lang="en-US" sz="2600" dirty="0" err="1"/>
              <a:t>uvode</a:t>
            </a:r>
            <a:r>
              <a:rPr lang="en-US" sz="2600" dirty="0"/>
              <a:t> </a:t>
            </a:r>
            <a:r>
              <a:rPr lang="en-US" sz="2600" dirty="0" err="1"/>
              <a:t>koncept</a:t>
            </a:r>
            <a:r>
              <a:rPr lang="en-US" sz="2600" dirty="0"/>
              <a:t> </a:t>
            </a:r>
            <a:r>
              <a:rPr lang="en-US" sz="2600" dirty="0" err="1"/>
              <a:t>koji</a:t>
            </a:r>
            <a:r>
              <a:rPr lang="en-US" sz="2600" dirty="0"/>
              <a:t> </a:t>
            </a:r>
            <a:r>
              <a:rPr lang="en-US" sz="2600" dirty="0" err="1"/>
              <a:t>nazivaju</a:t>
            </a:r>
            <a:r>
              <a:rPr lang="en-US" sz="2600" dirty="0"/>
              <a:t> ‘</a:t>
            </a:r>
            <a:r>
              <a:rPr lang="en-US" sz="2600" dirty="0" err="1"/>
              <a:t>kritični</a:t>
            </a:r>
            <a:r>
              <a:rPr lang="en-US" sz="2600" dirty="0"/>
              <a:t> </a:t>
            </a:r>
            <a:r>
              <a:rPr lang="en-US" sz="2600" dirty="0" err="1"/>
              <a:t>trenuci</a:t>
            </a:r>
            <a:r>
              <a:rPr lang="en-US" sz="2600" dirty="0"/>
              <a:t>’ (</a:t>
            </a:r>
            <a:r>
              <a:rPr lang="en-US" sz="2600" dirty="0" err="1"/>
              <a:t>mogu</a:t>
            </a:r>
            <a:r>
              <a:rPr lang="en-US" sz="2600" dirty="0"/>
              <a:t> </a:t>
            </a:r>
            <a:r>
              <a:rPr lang="en-US" sz="2600" dirty="0" err="1"/>
              <a:t>biti</a:t>
            </a:r>
            <a:r>
              <a:rPr lang="en-US" sz="2600" dirty="0"/>
              <a:t> </a:t>
            </a:r>
            <a:r>
              <a:rPr lang="en-US" sz="2600" dirty="0" err="1"/>
              <a:t>najrazličitiji</a:t>
            </a:r>
            <a:r>
              <a:rPr lang="en-US" sz="2600" dirty="0"/>
              <a:t> </a:t>
            </a:r>
            <a:r>
              <a:rPr lang="en-US" sz="2600" dirty="0" err="1"/>
              <a:t>događaji</a:t>
            </a:r>
            <a:r>
              <a:rPr lang="en-US" sz="2600" dirty="0"/>
              <a:t>), a </a:t>
            </a:r>
            <a:r>
              <a:rPr lang="en-US" sz="2600" dirty="0" err="1"/>
              <a:t>odgovori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njih</a:t>
            </a:r>
            <a:r>
              <a:rPr lang="en-US" sz="2600" dirty="0"/>
              <a:t> </a:t>
            </a:r>
            <a:r>
              <a:rPr lang="en-US" sz="2600" dirty="0" err="1"/>
              <a:t>mogu</a:t>
            </a:r>
            <a:r>
              <a:rPr lang="en-US" sz="2600" dirty="0"/>
              <a:t> </a:t>
            </a:r>
            <a:r>
              <a:rPr lang="en-US" sz="2600" dirty="0" err="1"/>
              <a:t>biti</a:t>
            </a:r>
            <a:r>
              <a:rPr lang="en-US" sz="2600" dirty="0"/>
              <a:t> ‘</a:t>
            </a:r>
            <a:r>
              <a:rPr lang="en-US" sz="2600" dirty="0" err="1"/>
              <a:t>izbor</a:t>
            </a:r>
            <a:r>
              <a:rPr lang="en-US" sz="2600" dirty="0"/>
              <a:t>’ </a:t>
            </a:r>
            <a:r>
              <a:rPr lang="en-US" sz="2600" dirty="0" err="1"/>
              <a:t>i</a:t>
            </a:r>
            <a:r>
              <a:rPr lang="en-US" sz="2600" dirty="0"/>
              <a:t> ‘</a:t>
            </a:r>
            <a:r>
              <a:rPr lang="en-US" sz="2600" dirty="0" err="1"/>
              <a:t>sudbina</a:t>
            </a:r>
            <a:r>
              <a:rPr lang="en-US" sz="2600" dirty="0"/>
              <a:t>’- </a:t>
            </a:r>
            <a:r>
              <a:rPr lang="en-US" sz="2600" dirty="0" err="1"/>
              <a:t>ovi</a:t>
            </a:r>
            <a:r>
              <a:rPr lang="en-US" sz="2600" dirty="0"/>
              <a:t> </a:t>
            </a:r>
            <a:r>
              <a:rPr lang="en-US" sz="2600" dirty="0" err="1"/>
              <a:t>trenuci</a:t>
            </a:r>
            <a:r>
              <a:rPr lang="en-US" sz="2600" dirty="0"/>
              <a:t> ne </a:t>
            </a:r>
            <a:r>
              <a:rPr lang="en-US" sz="2600" dirty="0" err="1"/>
              <a:t>moraju</a:t>
            </a:r>
            <a:r>
              <a:rPr lang="en-US" sz="2600" dirty="0"/>
              <a:t> da se </a:t>
            </a:r>
            <a:r>
              <a:rPr lang="en-US" sz="2600" dirty="0" err="1"/>
              <a:t>prepoznaju</a:t>
            </a:r>
            <a:r>
              <a:rPr lang="en-US" sz="2600" dirty="0"/>
              <a:t> </a:t>
            </a:r>
            <a:r>
              <a:rPr lang="en-US" sz="2600" dirty="0" err="1"/>
              <a:t>kao</a:t>
            </a:r>
            <a:r>
              <a:rPr lang="en-US" sz="2600" dirty="0"/>
              <a:t> </a:t>
            </a:r>
            <a:r>
              <a:rPr lang="en-US" sz="2600" dirty="0" err="1"/>
              <a:t>značajni</a:t>
            </a:r>
            <a:r>
              <a:rPr lang="en-US" sz="2600" dirty="0"/>
              <a:t> u </a:t>
            </a:r>
            <a:r>
              <a:rPr lang="en-US" sz="2600" dirty="0" err="1"/>
              <a:t>trenutku</a:t>
            </a:r>
            <a:r>
              <a:rPr lang="en-US" sz="2600" dirty="0"/>
              <a:t> </a:t>
            </a:r>
            <a:r>
              <a:rPr lang="en-US" sz="2600" dirty="0" err="1"/>
              <a:t>kada</a:t>
            </a:r>
            <a:r>
              <a:rPr lang="en-US" sz="2600" dirty="0"/>
              <a:t> se </a:t>
            </a:r>
            <a:r>
              <a:rPr lang="en-US" sz="2600" dirty="0" err="1"/>
              <a:t>odvijaju</a:t>
            </a:r>
            <a:r>
              <a:rPr lang="en-US" sz="2600" dirty="0"/>
              <a:t>, </a:t>
            </a:r>
            <a:r>
              <a:rPr lang="en-US" sz="2600" dirty="0" err="1"/>
              <a:t>oni</a:t>
            </a:r>
            <a:r>
              <a:rPr lang="en-US" sz="2600" dirty="0"/>
              <a:t> </a:t>
            </a:r>
            <a:r>
              <a:rPr lang="en-US" sz="2600" dirty="0" err="1"/>
              <a:t>dovode</a:t>
            </a:r>
            <a:r>
              <a:rPr lang="en-US" sz="2600" dirty="0"/>
              <a:t> do ‘</a:t>
            </a:r>
            <a:r>
              <a:rPr lang="en-US" sz="2600" dirty="0" err="1"/>
              <a:t>preslaganja</a:t>
            </a:r>
            <a:r>
              <a:rPr lang="en-US" sz="2600" dirty="0"/>
              <a:t>’ </a:t>
            </a:r>
            <a:r>
              <a:rPr lang="en-US" sz="2600" dirty="0" err="1"/>
              <a:t>životnih</a:t>
            </a:r>
            <a:r>
              <a:rPr lang="en-US" sz="2600" dirty="0"/>
              <a:t> </a:t>
            </a:r>
            <a:r>
              <a:rPr lang="en-US" sz="2600" dirty="0" err="1"/>
              <a:t>događaja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faza</a:t>
            </a:r>
            <a:endParaRPr lang="en-US" sz="26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0958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330926"/>
            <a:ext cx="12043953" cy="6714308"/>
          </a:xfrm>
        </p:spPr>
        <p:txBody>
          <a:bodyPr>
            <a:normAutofit lnSpcReduction="10000"/>
          </a:bodyPr>
          <a:lstStyle/>
          <a:p>
            <a:r>
              <a:rPr lang="en-US" sz="2400" u="sng" dirty="0" err="1"/>
              <a:t>Refleksivnost</a:t>
            </a:r>
            <a:r>
              <a:rPr lang="en-US" sz="2400" dirty="0"/>
              <a:t> </a:t>
            </a:r>
            <a:r>
              <a:rPr lang="en-US" sz="2400" dirty="0" err="1"/>
              <a:t>delanja</a:t>
            </a:r>
            <a:r>
              <a:rPr lang="en-US" sz="2400" dirty="0"/>
              <a:t> </a:t>
            </a:r>
            <a:r>
              <a:rPr lang="en-US" sz="2400" dirty="0" err="1"/>
              <a:t>predstavlja</a:t>
            </a:r>
            <a:r>
              <a:rPr lang="en-US" sz="2400" dirty="0"/>
              <a:t> </a:t>
            </a:r>
            <a:r>
              <a:rPr lang="en-US" sz="2400" dirty="0" err="1"/>
              <a:t>suštinu</a:t>
            </a:r>
            <a:r>
              <a:rPr lang="en-US" sz="2400" dirty="0"/>
              <a:t> </a:t>
            </a:r>
            <a:r>
              <a:rPr lang="en-US" sz="2400" dirty="0" err="1"/>
              <a:t>konceptualizacije</a:t>
            </a:r>
            <a:r>
              <a:rPr lang="en-US" sz="2400" dirty="0"/>
              <a:t> </a:t>
            </a:r>
            <a:r>
              <a:rPr lang="en-US" sz="2400" dirty="0" err="1"/>
              <a:t>biografije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oblikovanja</a:t>
            </a:r>
            <a:r>
              <a:rPr lang="en-US" sz="2400" dirty="0"/>
              <a:t> ‘</a:t>
            </a:r>
            <a:r>
              <a:rPr lang="en-US" sz="2400" dirty="0" err="1"/>
              <a:t>refleksivnog</a:t>
            </a:r>
            <a:r>
              <a:rPr lang="en-US" sz="2400" dirty="0"/>
              <a:t> </a:t>
            </a:r>
            <a:r>
              <a:rPr lang="en-US" sz="2400" dirty="0" err="1"/>
              <a:t>projekta</a:t>
            </a:r>
            <a:r>
              <a:rPr lang="en-US" sz="2400" dirty="0"/>
              <a:t> </a:t>
            </a:r>
            <a:r>
              <a:rPr lang="en-US" sz="2400" dirty="0" err="1"/>
              <a:t>sopstva</a:t>
            </a:r>
            <a:r>
              <a:rPr lang="en-US" sz="2400" dirty="0"/>
              <a:t>’</a:t>
            </a:r>
          </a:p>
          <a:p>
            <a:r>
              <a:rPr lang="en-US" sz="2400" dirty="0"/>
              <a:t>Ona </a:t>
            </a:r>
            <a:r>
              <a:rPr lang="en-US" sz="2400" dirty="0" err="1"/>
              <a:t>podrazumeva</a:t>
            </a:r>
            <a:r>
              <a:rPr lang="en-US" sz="2400" dirty="0"/>
              <a:t> da se </a:t>
            </a:r>
            <a:r>
              <a:rPr lang="en-US" sz="2400" dirty="0" err="1"/>
              <a:t>individue</a:t>
            </a:r>
            <a:r>
              <a:rPr lang="en-US" sz="2400" dirty="0"/>
              <a:t> ne </a:t>
            </a:r>
            <a:r>
              <a:rPr lang="en-US" sz="2400" dirty="0" err="1"/>
              <a:t>mogu</a:t>
            </a:r>
            <a:r>
              <a:rPr lang="en-US" sz="2400" dirty="0"/>
              <a:t> </a:t>
            </a:r>
            <a:r>
              <a:rPr lang="en-US" sz="2400" dirty="0" err="1"/>
              <a:t>odvojiti</a:t>
            </a:r>
            <a:r>
              <a:rPr lang="en-US" sz="2400" dirty="0"/>
              <a:t> od </a:t>
            </a:r>
            <a:r>
              <a:rPr lang="en-US" sz="2400" dirty="0" err="1"/>
              <a:t>svoje</a:t>
            </a:r>
            <a:r>
              <a:rPr lang="en-US" sz="2400" dirty="0"/>
              <a:t> </a:t>
            </a:r>
            <a:r>
              <a:rPr lang="en-US" sz="2400" dirty="0" err="1"/>
              <a:t>prošlosti</a:t>
            </a:r>
            <a:r>
              <a:rPr lang="en-US" sz="2400" dirty="0"/>
              <a:t> u </a:t>
            </a:r>
            <a:r>
              <a:rPr lang="en-US" sz="2400" dirty="0" err="1"/>
              <a:t>razvijanju</a:t>
            </a:r>
            <a:r>
              <a:rPr lang="en-US" sz="2400" dirty="0"/>
              <a:t> </a:t>
            </a:r>
            <a:r>
              <a:rPr lang="en-US" sz="2400" dirty="0" err="1"/>
              <a:t>biografskih</a:t>
            </a:r>
            <a:r>
              <a:rPr lang="en-US" sz="2400" dirty="0"/>
              <a:t> </a:t>
            </a:r>
            <a:r>
              <a:rPr lang="en-US" sz="2400" dirty="0" err="1"/>
              <a:t>projekata</a:t>
            </a:r>
            <a:r>
              <a:rPr lang="en-US" sz="2400" dirty="0"/>
              <a:t>; </a:t>
            </a:r>
            <a:r>
              <a:rPr lang="en-US" sz="2400" dirty="0" err="1"/>
              <a:t>vremenska</a:t>
            </a:r>
            <a:r>
              <a:rPr lang="en-US" sz="2400" dirty="0"/>
              <a:t> </a:t>
            </a:r>
            <a:r>
              <a:rPr lang="en-US" sz="2400" dirty="0" err="1"/>
              <a:t>dimenzija</a:t>
            </a:r>
            <a:r>
              <a:rPr lang="en-US" sz="2400" dirty="0"/>
              <a:t>, </a:t>
            </a:r>
            <a:r>
              <a:rPr lang="en-US" sz="2400" dirty="0" err="1"/>
              <a:t>kroz</a:t>
            </a:r>
            <a:r>
              <a:rPr lang="en-US" sz="2400" dirty="0"/>
              <a:t> </a:t>
            </a:r>
            <a:r>
              <a:rPr lang="en-US" sz="2400" dirty="0" err="1"/>
              <a:t>refleksivnost</a:t>
            </a:r>
            <a:r>
              <a:rPr lang="en-US" sz="2400" dirty="0"/>
              <a:t> </a:t>
            </a:r>
            <a:r>
              <a:rPr lang="en-US" sz="2400" dirty="0" err="1"/>
              <a:t>povezuje</a:t>
            </a:r>
            <a:r>
              <a:rPr lang="en-US" sz="2400" dirty="0"/>
              <a:t> </a:t>
            </a:r>
            <a:r>
              <a:rPr lang="en-US" sz="2400" dirty="0" err="1"/>
              <a:t>prošlo</a:t>
            </a:r>
            <a:r>
              <a:rPr lang="en-US" sz="2400" dirty="0"/>
              <a:t> </a:t>
            </a:r>
            <a:r>
              <a:rPr lang="en-US" sz="2400" dirty="0" err="1"/>
              <a:t>iskustvo</a:t>
            </a:r>
            <a:r>
              <a:rPr lang="en-US" sz="2400" dirty="0"/>
              <a:t>, </a:t>
            </a:r>
            <a:r>
              <a:rPr lang="en-US" sz="2400" dirty="0" err="1"/>
              <a:t>sadašnje</a:t>
            </a:r>
            <a:r>
              <a:rPr lang="en-US" sz="2400" dirty="0"/>
              <a:t> </a:t>
            </a:r>
            <a:r>
              <a:rPr lang="en-US" sz="2400" dirty="0" err="1"/>
              <a:t>namere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buduće</a:t>
            </a:r>
            <a:r>
              <a:rPr lang="en-US" sz="2400" dirty="0"/>
              <a:t> </a:t>
            </a:r>
            <a:r>
              <a:rPr lang="en-US" sz="2400" dirty="0" err="1"/>
              <a:t>planove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Danas se </a:t>
            </a:r>
            <a:r>
              <a:rPr lang="en-US" sz="2400" dirty="0" err="1"/>
              <a:t>mladi</a:t>
            </a:r>
            <a:r>
              <a:rPr lang="en-US" sz="2400" dirty="0"/>
              <a:t> </a:t>
            </a:r>
            <a:r>
              <a:rPr lang="en-US" sz="2400" dirty="0" err="1"/>
              <a:t>ljudi</a:t>
            </a:r>
            <a:r>
              <a:rPr lang="en-US" sz="2400" dirty="0"/>
              <a:t> </a:t>
            </a:r>
            <a:r>
              <a:rPr lang="en-US" sz="2400" dirty="0" err="1"/>
              <a:t>suočavaju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zahtevom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‘</a:t>
            </a:r>
            <a:r>
              <a:rPr lang="en-US" sz="2400" dirty="0" err="1"/>
              <a:t>subjektivizacijom</a:t>
            </a:r>
            <a:r>
              <a:rPr lang="en-US" sz="2400" dirty="0"/>
              <a:t> </a:t>
            </a:r>
            <a:r>
              <a:rPr lang="en-US" sz="2400" dirty="0" err="1"/>
              <a:t>biografija</a:t>
            </a:r>
            <a:r>
              <a:rPr lang="en-US" sz="2400" dirty="0"/>
              <a:t>’, </a:t>
            </a:r>
            <a:r>
              <a:rPr lang="en-US" sz="2400" dirty="0" err="1"/>
              <a:t>tj</a:t>
            </a:r>
            <a:r>
              <a:rPr lang="en-US" sz="2400" dirty="0"/>
              <a:t>. </a:t>
            </a:r>
            <a:r>
              <a:rPr lang="en-US" sz="2400" dirty="0" err="1"/>
              <a:t>zahtevom</a:t>
            </a:r>
            <a:r>
              <a:rPr lang="en-US" sz="2400" dirty="0"/>
              <a:t> da se </a:t>
            </a:r>
            <a:r>
              <a:rPr lang="en-US" sz="2400" dirty="0" err="1"/>
              <a:t>neki</a:t>
            </a:r>
            <a:r>
              <a:rPr lang="en-US" sz="2400" dirty="0"/>
              <a:t> </a:t>
            </a:r>
            <a:r>
              <a:rPr lang="en-US" sz="2400" dirty="0" err="1"/>
              <a:t>izbori</a:t>
            </a:r>
            <a:r>
              <a:rPr lang="en-US" sz="2400" dirty="0"/>
              <a:t> </a:t>
            </a:r>
            <a:r>
              <a:rPr lang="en-US" sz="2400" dirty="0" err="1"/>
              <a:t>moraju</a:t>
            </a:r>
            <a:r>
              <a:rPr lang="en-US" sz="2400" dirty="0"/>
              <a:t> </a:t>
            </a:r>
            <a:r>
              <a:rPr lang="en-US" sz="2400" dirty="0" err="1"/>
              <a:t>praviti</a:t>
            </a:r>
            <a:r>
              <a:rPr lang="en-US" sz="2400" dirty="0"/>
              <a:t>, </a:t>
            </a:r>
            <a:r>
              <a:rPr lang="en-US" sz="2400" dirty="0" err="1"/>
              <a:t>što</a:t>
            </a:r>
            <a:r>
              <a:rPr lang="en-US" sz="2400" dirty="0"/>
              <a:t> je u </a:t>
            </a:r>
            <a:r>
              <a:rPr lang="en-US" sz="2400" dirty="0" err="1"/>
              <a:t>suprotnosti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društvenom</a:t>
            </a:r>
            <a:r>
              <a:rPr lang="en-US" sz="2400" dirty="0"/>
              <a:t> </a:t>
            </a:r>
            <a:r>
              <a:rPr lang="en-US" sz="2400" dirty="0" err="1"/>
              <a:t>situacijom</a:t>
            </a:r>
            <a:r>
              <a:rPr lang="en-US" sz="2400" dirty="0"/>
              <a:t> u </a:t>
            </a:r>
            <a:r>
              <a:rPr lang="en-US" sz="2400" dirty="0" err="1"/>
              <a:t>kojoj</a:t>
            </a:r>
            <a:r>
              <a:rPr lang="en-US" sz="2400" dirty="0"/>
              <a:t> 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moguće</a:t>
            </a:r>
            <a:r>
              <a:rPr lang="en-US" sz="2400" dirty="0"/>
              <a:t> </a:t>
            </a:r>
            <a:r>
              <a:rPr lang="en-US" sz="2400" dirty="0" err="1"/>
              <a:t>predvideti</a:t>
            </a:r>
            <a:r>
              <a:rPr lang="en-US" sz="2400" dirty="0"/>
              <a:t> </a:t>
            </a:r>
            <a:r>
              <a:rPr lang="en-US" sz="2400" dirty="0" err="1"/>
              <a:t>rezultate</a:t>
            </a:r>
            <a:r>
              <a:rPr lang="en-US" sz="2400" dirty="0"/>
              <a:t> </a:t>
            </a:r>
            <a:r>
              <a:rPr lang="en-US" sz="2400" dirty="0" err="1"/>
              <a:t>ličnih</a:t>
            </a:r>
            <a:r>
              <a:rPr lang="en-US" sz="2400" dirty="0"/>
              <a:t> </a:t>
            </a:r>
            <a:r>
              <a:rPr lang="en-US" sz="2400" dirty="0" err="1"/>
              <a:t>izbora</a:t>
            </a:r>
            <a:endParaRPr lang="en-US" sz="2400" dirty="0"/>
          </a:p>
          <a:p>
            <a:r>
              <a:rPr lang="en-US" sz="2400" dirty="0"/>
              <a:t>U </a:t>
            </a:r>
            <a:r>
              <a:rPr lang="en-US" sz="2400" dirty="0" err="1"/>
              <a:t>takvoj</a:t>
            </a:r>
            <a:r>
              <a:rPr lang="en-US" sz="2400" dirty="0"/>
              <a:t> </a:t>
            </a:r>
            <a:r>
              <a:rPr lang="en-US" sz="2400" dirty="0" err="1"/>
              <a:t>situaciji</a:t>
            </a:r>
            <a:r>
              <a:rPr lang="en-US" sz="2400" dirty="0"/>
              <a:t> </a:t>
            </a:r>
            <a:r>
              <a:rPr lang="en-US" sz="2400" dirty="0" err="1"/>
              <a:t>javlja</a:t>
            </a:r>
            <a:r>
              <a:rPr lang="en-US" sz="2400" dirty="0"/>
              <a:t> se </a:t>
            </a:r>
            <a:r>
              <a:rPr lang="en-US" sz="2400" dirty="0" err="1"/>
              <a:t>procep</a:t>
            </a:r>
            <a:r>
              <a:rPr lang="en-US" sz="2400" dirty="0"/>
              <a:t>, </a:t>
            </a:r>
            <a:r>
              <a:rPr lang="en-US" sz="2400" dirty="0" err="1"/>
              <a:t>pri</a:t>
            </a:r>
            <a:r>
              <a:rPr lang="en-US" sz="2400" dirty="0"/>
              <a:t> </a:t>
            </a:r>
            <a:r>
              <a:rPr lang="en-US" sz="2400" dirty="0" err="1"/>
              <a:t>čemu</a:t>
            </a:r>
            <a:r>
              <a:rPr lang="en-US" sz="2400" dirty="0"/>
              <a:t> </a:t>
            </a:r>
            <a:r>
              <a:rPr lang="en-US" sz="2400" dirty="0" err="1"/>
              <a:t>neizvesnost</a:t>
            </a:r>
            <a:r>
              <a:rPr lang="en-US" sz="2400" dirty="0"/>
              <a:t> </a:t>
            </a:r>
            <a:r>
              <a:rPr lang="en-US" sz="2400" dirty="0" err="1"/>
              <a:t>savremenog</a:t>
            </a:r>
            <a:r>
              <a:rPr lang="en-US" sz="2400" dirty="0"/>
              <a:t> </a:t>
            </a:r>
            <a:r>
              <a:rPr lang="en-US" sz="2400" dirty="0" err="1"/>
              <a:t>društva</a:t>
            </a:r>
            <a:r>
              <a:rPr lang="en-US" sz="2400" dirty="0"/>
              <a:t> </a:t>
            </a:r>
            <a:r>
              <a:rPr lang="en-US" sz="2400" dirty="0" err="1"/>
              <a:t>biva</a:t>
            </a:r>
            <a:r>
              <a:rPr lang="en-US" sz="2400" dirty="0"/>
              <a:t> </a:t>
            </a:r>
            <a:r>
              <a:rPr lang="en-US" sz="2400" dirty="0" err="1"/>
              <a:t>inkorporirana</a:t>
            </a:r>
            <a:r>
              <a:rPr lang="en-US" sz="2400" dirty="0"/>
              <a:t> u </a:t>
            </a:r>
            <a:r>
              <a:rPr lang="en-US" sz="2400" dirty="0" err="1"/>
              <a:t>konstrukcije</a:t>
            </a:r>
            <a:r>
              <a:rPr lang="en-US" sz="2400" dirty="0"/>
              <a:t> </a:t>
            </a:r>
            <a:r>
              <a:rPr lang="en-US" sz="2400" dirty="0" err="1"/>
              <a:t>biografija</a:t>
            </a:r>
            <a:r>
              <a:rPr lang="en-US" sz="2400" dirty="0"/>
              <a:t> </a:t>
            </a:r>
            <a:r>
              <a:rPr lang="en-US" sz="2400" dirty="0" err="1"/>
              <a:t>mladih</a:t>
            </a:r>
            <a:r>
              <a:rPr lang="en-US" sz="2400" dirty="0"/>
              <a:t> </a:t>
            </a:r>
            <a:r>
              <a:rPr lang="en-US" sz="2400" dirty="0" err="1"/>
              <a:t>ljudi</a:t>
            </a:r>
            <a:r>
              <a:rPr lang="en-US" sz="2400" dirty="0"/>
              <a:t> </a:t>
            </a:r>
            <a:r>
              <a:rPr lang="en-US" sz="2400" dirty="0" err="1"/>
              <a:t>preko</a:t>
            </a:r>
            <a:r>
              <a:rPr lang="en-US" sz="2400" dirty="0"/>
              <a:t> ‘</a:t>
            </a:r>
            <a:r>
              <a:rPr lang="en-US" sz="2400" dirty="0" err="1"/>
              <a:t>produžene</a:t>
            </a:r>
            <a:r>
              <a:rPr lang="en-US" sz="2400" dirty="0"/>
              <a:t> </a:t>
            </a:r>
            <a:r>
              <a:rPr lang="en-US" sz="2400" dirty="0" err="1"/>
              <a:t>sadašnjosti</a:t>
            </a:r>
            <a:r>
              <a:rPr lang="en-US" sz="2400" dirty="0"/>
              <a:t>’</a:t>
            </a:r>
          </a:p>
          <a:p>
            <a:r>
              <a:rPr lang="en-US" sz="2400" dirty="0" err="1"/>
              <a:t>Tako</a:t>
            </a:r>
            <a:r>
              <a:rPr lang="en-US" sz="2400" dirty="0"/>
              <a:t> </a:t>
            </a:r>
            <a:r>
              <a:rPr lang="en-US" sz="2400" dirty="0" err="1"/>
              <a:t>planiranje</a:t>
            </a:r>
            <a:r>
              <a:rPr lang="en-US" sz="2400" dirty="0"/>
              <a:t> </a:t>
            </a:r>
            <a:r>
              <a:rPr lang="en-US" sz="2400" dirty="0" err="1"/>
              <a:t>budućnosti</a:t>
            </a:r>
            <a:r>
              <a:rPr lang="en-US" sz="2400" dirty="0"/>
              <a:t> </a:t>
            </a:r>
            <a:r>
              <a:rPr lang="en-US" sz="2400" dirty="0" err="1"/>
              <a:t>dobija</a:t>
            </a:r>
            <a:r>
              <a:rPr lang="en-US" sz="2400" dirty="0"/>
              <a:t> </a:t>
            </a:r>
            <a:r>
              <a:rPr lang="en-US" sz="2400" dirty="0" err="1"/>
              <a:t>odlike</a:t>
            </a:r>
            <a:r>
              <a:rPr lang="en-US" sz="2400" dirty="0"/>
              <a:t> ‘</a:t>
            </a:r>
            <a:r>
              <a:rPr lang="en-US" sz="2400" dirty="0" err="1"/>
              <a:t>izmišljanja</a:t>
            </a:r>
            <a:r>
              <a:rPr lang="en-US" sz="2400" dirty="0"/>
              <a:t>’, pa se </a:t>
            </a:r>
            <a:r>
              <a:rPr lang="en-US" sz="2400" dirty="0" err="1"/>
              <a:t>shodno</a:t>
            </a:r>
            <a:r>
              <a:rPr lang="en-US" sz="2400" dirty="0"/>
              <a:t> tome,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odraslost</a:t>
            </a:r>
            <a:r>
              <a:rPr lang="en-US" sz="2400" dirty="0"/>
              <a:t> mora </a:t>
            </a:r>
            <a:r>
              <a:rPr lang="en-US" sz="2400" dirty="0" err="1"/>
              <a:t>izmisliti</a:t>
            </a:r>
            <a:endParaRPr lang="en-US" sz="2400" dirty="0"/>
          </a:p>
          <a:p>
            <a:r>
              <a:rPr lang="en-US" sz="2400" dirty="0" err="1"/>
              <a:t>Mogućnost</a:t>
            </a:r>
            <a:r>
              <a:rPr lang="en-US" sz="2400" dirty="0"/>
              <a:t> ‘</a:t>
            </a:r>
            <a:r>
              <a:rPr lang="en-US" sz="2400" dirty="0" err="1"/>
              <a:t>izmišljanja</a:t>
            </a:r>
            <a:r>
              <a:rPr lang="en-US" sz="2400" dirty="0"/>
              <a:t>’ </a:t>
            </a:r>
            <a:r>
              <a:rPr lang="en-US" sz="2400" dirty="0" err="1"/>
              <a:t>budućnosti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odraslosti</a:t>
            </a:r>
            <a:r>
              <a:rPr lang="en-US" sz="2400" dirty="0"/>
              <a:t> se </a:t>
            </a:r>
            <a:r>
              <a:rPr lang="en-US" sz="2400" dirty="0" err="1"/>
              <a:t>temelji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resursima</a:t>
            </a:r>
            <a:r>
              <a:rPr lang="en-US" sz="2400" dirty="0"/>
              <a:t> </a:t>
            </a:r>
            <a:r>
              <a:rPr lang="en-US" sz="2400" dirty="0" err="1"/>
              <a:t>sadašnjosti</a:t>
            </a:r>
            <a:r>
              <a:rPr lang="en-US" sz="2400" dirty="0"/>
              <a:t>, pa je </a:t>
            </a:r>
            <a:r>
              <a:rPr lang="en-US" sz="2400" dirty="0" err="1"/>
              <a:t>tako</a:t>
            </a:r>
            <a:r>
              <a:rPr lang="en-US" sz="2400" dirty="0"/>
              <a:t> </a:t>
            </a:r>
            <a:r>
              <a:rPr lang="en-US" sz="2400" dirty="0" err="1"/>
              <a:t>način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/>
              <a:t>mladi</a:t>
            </a:r>
            <a:r>
              <a:rPr lang="en-US" sz="2400" dirty="0"/>
              <a:t> </a:t>
            </a:r>
            <a:r>
              <a:rPr lang="en-US" sz="2400" dirty="0" err="1"/>
              <a:t>sebe</a:t>
            </a:r>
            <a:r>
              <a:rPr lang="en-US" sz="2400" dirty="0"/>
              <a:t> vide u </a:t>
            </a:r>
            <a:r>
              <a:rPr lang="en-US" sz="2400" dirty="0" err="1"/>
              <a:t>budućnosti</a:t>
            </a:r>
            <a:r>
              <a:rPr lang="en-US" sz="2400" dirty="0"/>
              <a:t> </a:t>
            </a:r>
            <a:r>
              <a:rPr lang="en-US" sz="2400" dirty="0" err="1"/>
              <a:t>sadržan</a:t>
            </a:r>
            <a:r>
              <a:rPr lang="en-US" sz="2400" dirty="0"/>
              <a:t> </a:t>
            </a:r>
            <a:r>
              <a:rPr lang="en-US" sz="2400" dirty="0" err="1"/>
              <a:t>njihovim</a:t>
            </a:r>
            <a:r>
              <a:rPr lang="en-US" sz="2400" dirty="0"/>
              <a:t> </a:t>
            </a:r>
            <a:r>
              <a:rPr lang="en-US" sz="2400" dirty="0" err="1"/>
              <a:t>iskustvima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položajem</a:t>
            </a:r>
            <a:r>
              <a:rPr lang="en-US" sz="2400" dirty="0"/>
              <a:t> </a:t>
            </a:r>
            <a:r>
              <a:rPr lang="en-US" sz="2400" dirty="0" err="1"/>
              <a:t>danas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7780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44733"/>
            <a:ext cx="11991703" cy="5869575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Delanje</a:t>
            </a:r>
            <a:r>
              <a:rPr lang="en-US" sz="2400" dirty="0"/>
              <a:t> se </a:t>
            </a:r>
            <a:r>
              <a:rPr lang="en-US" sz="2400" dirty="0" err="1"/>
              <a:t>još</a:t>
            </a:r>
            <a:r>
              <a:rPr lang="en-US" sz="2400" dirty="0"/>
              <a:t>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objasniti</a:t>
            </a:r>
            <a:r>
              <a:rPr lang="en-US" sz="2400" dirty="0"/>
              <a:t> u </a:t>
            </a:r>
            <a:r>
              <a:rPr lang="en-US" sz="2400" dirty="0" err="1"/>
              <a:t>kontekstu</a:t>
            </a:r>
            <a:r>
              <a:rPr lang="en-US" sz="2400" dirty="0"/>
              <a:t> </a:t>
            </a:r>
            <a:r>
              <a:rPr lang="en-US" sz="2400" dirty="0" err="1"/>
              <a:t>intergeneracijskih</a:t>
            </a:r>
            <a:r>
              <a:rPr lang="en-US" sz="2400" dirty="0"/>
              <a:t> </a:t>
            </a:r>
            <a:r>
              <a:rPr lang="en-US" sz="2400" dirty="0" err="1"/>
              <a:t>kontinuiteta</a:t>
            </a:r>
            <a:r>
              <a:rPr lang="en-US" sz="2400" dirty="0"/>
              <a:t>,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jedne</a:t>
            </a:r>
            <a:r>
              <a:rPr lang="en-US" sz="2400" dirty="0"/>
              <a:t> </a:t>
            </a:r>
            <a:r>
              <a:rPr lang="en-US" sz="2400" dirty="0" err="1"/>
              <a:t>strane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promena</a:t>
            </a:r>
            <a:r>
              <a:rPr lang="en-US" sz="2400" dirty="0"/>
              <a:t> </a:t>
            </a:r>
            <a:r>
              <a:rPr lang="en-US" sz="2400" dirty="0" err="1"/>
              <a:t>globalnog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lokalnog</a:t>
            </a:r>
            <a:r>
              <a:rPr lang="en-US" sz="2400" dirty="0"/>
              <a:t> </a:t>
            </a:r>
            <a:r>
              <a:rPr lang="en-US" sz="2400" dirty="0" err="1"/>
              <a:t>društvenog</a:t>
            </a:r>
            <a:r>
              <a:rPr lang="en-US" sz="2400" dirty="0"/>
              <a:t> </a:t>
            </a:r>
            <a:r>
              <a:rPr lang="en-US" sz="2400" dirty="0" err="1"/>
              <a:t>konteksta</a:t>
            </a:r>
            <a:r>
              <a:rPr lang="en-US" sz="2400" dirty="0"/>
              <a:t>,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druge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Koncept</a:t>
            </a:r>
            <a:r>
              <a:rPr lang="en-US" sz="2400" dirty="0"/>
              <a:t> </a:t>
            </a:r>
            <a:r>
              <a:rPr lang="en-US" sz="2400" dirty="0" err="1"/>
              <a:t>strukturisanog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‘</a:t>
            </a:r>
            <a:r>
              <a:rPr lang="en-US" sz="2400" dirty="0" err="1"/>
              <a:t>ograničenog</a:t>
            </a:r>
            <a:r>
              <a:rPr lang="en-US" sz="2400" dirty="0"/>
              <a:t>’ </a:t>
            </a:r>
            <a:r>
              <a:rPr lang="en-US" sz="2400" dirty="0" err="1"/>
              <a:t>delanja</a:t>
            </a:r>
            <a:r>
              <a:rPr lang="en-US" sz="2400" dirty="0"/>
              <a:t> u </a:t>
            </a:r>
            <a:r>
              <a:rPr lang="en-US" sz="2400" dirty="0" err="1"/>
              <a:t>sebi</a:t>
            </a:r>
            <a:r>
              <a:rPr lang="en-US" sz="2400" dirty="0"/>
              <a:t> </a:t>
            </a:r>
            <a:r>
              <a:rPr lang="en-US" sz="2400" dirty="0" err="1"/>
              <a:t>sadrži</a:t>
            </a:r>
            <a:r>
              <a:rPr lang="en-US" sz="2400" dirty="0"/>
              <a:t> </a:t>
            </a:r>
            <a:r>
              <a:rPr lang="en-US" sz="2400" dirty="0" err="1"/>
              <a:t>faktore</a:t>
            </a:r>
            <a:r>
              <a:rPr lang="en-US" sz="2400" dirty="0"/>
              <a:t> </a:t>
            </a:r>
            <a:r>
              <a:rPr lang="en-US" sz="2400" dirty="0" err="1"/>
              <a:t>strukturalnog</a:t>
            </a:r>
            <a:r>
              <a:rPr lang="en-US" sz="2400" dirty="0"/>
              <a:t> </a:t>
            </a:r>
            <a:r>
              <a:rPr lang="en-US" sz="2400" dirty="0" err="1"/>
              <a:t>konteksta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individualne</a:t>
            </a:r>
            <a:r>
              <a:rPr lang="en-US" sz="2400" dirty="0"/>
              <a:t> </a:t>
            </a:r>
            <a:r>
              <a:rPr lang="en-US" sz="2400" dirty="0" err="1"/>
              <a:t>izbore</a:t>
            </a:r>
            <a:r>
              <a:rPr lang="en-US" sz="2400" dirty="0"/>
              <a:t>, </a:t>
            </a:r>
            <a:r>
              <a:rPr lang="en-US" sz="2400" dirty="0" err="1"/>
              <a:t>postupke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identitete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Pristupom</a:t>
            </a:r>
            <a:r>
              <a:rPr lang="en-US" sz="2400" dirty="0"/>
              <a:t> </a:t>
            </a:r>
            <a:r>
              <a:rPr lang="en-US" sz="2400" dirty="0" err="1"/>
              <a:t>socijalne</a:t>
            </a:r>
            <a:r>
              <a:rPr lang="en-US" sz="2400" dirty="0"/>
              <a:t> </a:t>
            </a:r>
            <a:r>
              <a:rPr lang="en-US" sz="2400" dirty="0" err="1"/>
              <a:t>biografije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konceptom</a:t>
            </a:r>
            <a:r>
              <a:rPr lang="en-US" sz="2400" dirty="0"/>
              <a:t> </a:t>
            </a:r>
            <a:r>
              <a:rPr lang="en-US" sz="2400" dirty="0" err="1"/>
              <a:t>strukturisanog</a:t>
            </a:r>
            <a:r>
              <a:rPr lang="en-US" sz="2400" dirty="0"/>
              <a:t> </a:t>
            </a:r>
            <a:r>
              <a:rPr lang="en-US" sz="2400" dirty="0" err="1"/>
              <a:t>delanja</a:t>
            </a:r>
            <a:r>
              <a:rPr lang="en-US" sz="2400" dirty="0"/>
              <a:t> </a:t>
            </a:r>
            <a:r>
              <a:rPr lang="en-US" sz="2400" dirty="0" err="1"/>
              <a:t>prevazilaze</a:t>
            </a:r>
            <a:r>
              <a:rPr lang="en-US" sz="2400" dirty="0"/>
              <a:t> se </a:t>
            </a:r>
            <a:r>
              <a:rPr lang="en-US" sz="2400" dirty="0" err="1"/>
              <a:t>pojednostavljena</a:t>
            </a:r>
            <a:r>
              <a:rPr lang="en-US" sz="2400" dirty="0"/>
              <a:t> </a:t>
            </a:r>
            <a:r>
              <a:rPr lang="en-US" sz="2400" dirty="0" err="1"/>
              <a:t>tumačenja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kojima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mladi</a:t>
            </a:r>
            <a:r>
              <a:rPr lang="en-US" sz="2400" dirty="0"/>
              <a:t> u </a:t>
            </a:r>
            <a:r>
              <a:rPr lang="en-US" sz="2400" dirty="0" err="1"/>
              <a:t>kontekstu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/>
              <a:t>odlikuju</a:t>
            </a:r>
            <a:r>
              <a:rPr lang="en-US" sz="2400" dirty="0"/>
              <a:t> </a:t>
            </a:r>
            <a:r>
              <a:rPr lang="en-US" sz="2400" dirty="0" err="1"/>
              <a:t>savremeno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žrtve</a:t>
            </a:r>
            <a:r>
              <a:rPr lang="en-US" sz="2400" dirty="0"/>
              <a:t> </a:t>
            </a:r>
            <a:r>
              <a:rPr lang="en-US" sz="2400" dirty="0" err="1"/>
              <a:t>strukturalnih</a:t>
            </a:r>
            <a:r>
              <a:rPr lang="en-US" sz="2400" dirty="0"/>
              <a:t> </a:t>
            </a:r>
            <a:r>
              <a:rPr lang="en-US" sz="2400" dirty="0" err="1"/>
              <a:t>ograničenja</a:t>
            </a:r>
            <a:r>
              <a:rPr lang="en-US" sz="2400" dirty="0"/>
              <a:t>,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kalkulatori</a:t>
            </a:r>
            <a:r>
              <a:rPr lang="en-US" sz="2400" dirty="0"/>
              <a:t> u </a:t>
            </a:r>
            <a:r>
              <a:rPr lang="en-US" sz="2400" dirty="0" err="1"/>
              <a:t>okviru</a:t>
            </a:r>
            <a:r>
              <a:rPr lang="en-US" sz="2400" dirty="0"/>
              <a:t> </a:t>
            </a:r>
            <a:r>
              <a:rPr lang="en-US" sz="2400" dirty="0" err="1"/>
              <a:t>svojih</a:t>
            </a:r>
            <a:r>
              <a:rPr lang="en-US" sz="2400" dirty="0"/>
              <a:t> </a:t>
            </a:r>
            <a:r>
              <a:rPr lang="en-US" sz="2400" dirty="0" err="1"/>
              <a:t>racionalnih</a:t>
            </a:r>
            <a:r>
              <a:rPr lang="en-US" sz="2400" dirty="0"/>
              <a:t> </a:t>
            </a:r>
            <a:r>
              <a:rPr lang="en-US" sz="2400" dirty="0" err="1"/>
              <a:t>izbora</a:t>
            </a:r>
            <a:r>
              <a:rPr lang="en-US" sz="2400" dirty="0"/>
              <a:t>,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kreatori</a:t>
            </a:r>
            <a:r>
              <a:rPr lang="en-US" sz="2400" dirty="0"/>
              <a:t> </a:t>
            </a:r>
            <a:r>
              <a:rPr lang="en-US" sz="2400" dirty="0" err="1"/>
              <a:t>kontrakulturnog</a:t>
            </a:r>
            <a:r>
              <a:rPr lang="en-US" sz="2400" dirty="0"/>
              <a:t> </a:t>
            </a:r>
            <a:r>
              <a:rPr lang="en-US" sz="2400" dirty="0" err="1"/>
              <a:t>otpora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Zapravo</a:t>
            </a:r>
            <a:r>
              <a:rPr lang="en-US" sz="2400" dirty="0"/>
              <a:t>, on </a:t>
            </a:r>
            <a:r>
              <a:rPr lang="en-US" sz="2400" dirty="0" err="1"/>
              <a:t>omogućava</a:t>
            </a:r>
            <a:r>
              <a:rPr lang="en-US" sz="2400" dirty="0"/>
              <a:t> da se u </a:t>
            </a:r>
            <a:r>
              <a:rPr lang="en-US" sz="2400" dirty="0" err="1"/>
              <a:t>socijalnoj</a:t>
            </a:r>
            <a:r>
              <a:rPr lang="en-US" sz="2400" dirty="0"/>
              <a:t> </a:t>
            </a:r>
            <a:r>
              <a:rPr lang="en-US" sz="2400" dirty="0" err="1"/>
              <a:t>biografiji</a:t>
            </a:r>
            <a:r>
              <a:rPr lang="en-US" sz="2400" dirty="0"/>
              <a:t> </a:t>
            </a:r>
            <a:r>
              <a:rPr lang="en-US" sz="2400" dirty="0" err="1"/>
              <a:t>sagledaju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struktura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delanje</a:t>
            </a:r>
            <a:r>
              <a:rPr lang="en-US" sz="2400" dirty="0"/>
              <a:t>,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razliku</a:t>
            </a:r>
            <a:r>
              <a:rPr lang="en-US" sz="2400" dirty="0"/>
              <a:t> od </a:t>
            </a:r>
            <a:r>
              <a:rPr lang="en-US" sz="2400" dirty="0" err="1"/>
              <a:t>prethodnih</a:t>
            </a:r>
            <a:r>
              <a:rPr lang="en-US" sz="2400" dirty="0"/>
              <a:t> </a:t>
            </a:r>
            <a:r>
              <a:rPr lang="en-US" sz="2400" dirty="0" err="1"/>
              <a:t>konceptualizacija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naglašavale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/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pristup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8287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245</TotalTime>
  <Words>1003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“Razmatranje koncepta delanja u okviru pristupa   socijalne biografije”                                                 Smiljka Tomanović</vt:lpstr>
      <vt:lpstr>PowerPoint Presentation</vt:lpstr>
      <vt:lpstr>Pristup socijalne biografije</vt:lpstr>
      <vt:lpstr>PowerPoint Presentation</vt:lpstr>
      <vt:lpstr>PowerPoint Presentation</vt:lpstr>
      <vt:lpstr>PowerPoint Presentation</vt:lpstr>
      <vt:lpstr>Dimenzije koje se prepoznaju u istraživanjima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“Razmatranje koncepta delanja u okviru pristupa   socijalne biografije”                                                 Smiljka Tomanović</dc:title>
  <dc:creator>W10</dc:creator>
  <cp:lastModifiedBy>Dell</cp:lastModifiedBy>
  <cp:revision>16</cp:revision>
  <dcterms:created xsi:type="dcterms:W3CDTF">2024-04-10T07:50:05Z</dcterms:created>
  <dcterms:modified xsi:type="dcterms:W3CDTF">2024-04-12T11:26:05Z</dcterms:modified>
</cp:coreProperties>
</file>