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Standardni elementi naučnog istraživanja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Uvod u metodoogiju DHN</a:t>
            </a:r>
          </a:p>
          <a:p>
            <a:r>
              <a:rPr lang="sr-Latn-RS" dirty="0" smtClean="0"/>
              <a:t>Prof. dr Miloš Milenković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236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16070B-C316-4E43-84C8-B7850F891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Podsetite se šta smo </a:t>
            </a:r>
            <a:r>
              <a:rPr lang="sr-Latn-RS" dirty="0" smtClean="0"/>
              <a:t>na uvodnim časovima učili </a:t>
            </a:r>
            <a:r>
              <a:rPr lang="sr-Latn-RS" dirty="0"/>
              <a:t>o izbegavanju „otkrivanja tople vode“ – najveći deo našeg rada najčešće je neoriginalno (ono što je važno jeste da navedete svoje prethodnike korektno)</a:t>
            </a:r>
          </a:p>
          <a:p>
            <a:r>
              <a:rPr lang="sr-Latn-RS" dirty="0"/>
              <a:t>Pregled literature i traganje za izvorima služe tome da ustanovimo ko se, na koji način, s kojim ciljem i s kakvim rezultatima već bavio „našom“ temom ali pre svega šta je u vezi s njom već rečeno (vratićemo se ovome na času o </a:t>
            </a:r>
            <a:r>
              <a:rPr lang="sr-Latn-RS" dirty="0" smtClean="0"/>
              <a:t>plagijatima, falsifikatima </a:t>
            </a:r>
            <a:r>
              <a:rPr lang="sr-Latn-RS" dirty="0"/>
              <a:t>i fabrikatima)</a:t>
            </a:r>
          </a:p>
          <a:p>
            <a:r>
              <a:rPr lang="sr-Latn-RS" dirty="0"/>
              <a:t>Najveći deo nauke je „neoriginalan“ u ovom smislu – pojedinačni istraživač obično doda „1%“ ili „1‰“ sopstvenog doprinosa, što je legitimno dok god priznaje drugima šta su pre njega/nje otkrili/razumeli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69AD44-DE82-4E35-AA82-37A472055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Pregled relevantne literature i izvora...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790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7012D9-1E8F-4AE7-A173-760EB3469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Iako će nam mentor sugerisati koju literaturu da konsultujemo pre nego pristupimo istraživanju u užem smislu, važno je da i sami tragamo za relevantnom literaturom</a:t>
            </a:r>
          </a:p>
          <a:p>
            <a:r>
              <a:rPr lang="sr-Latn-RS" dirty="0"/>
              <a:t>Resursi koji su nam na raspolaganju u velikoj meri određuju i širinu i dubinu našeg budućeg pristupa</a:t>
            </a:r>
          </a:p>
          <a:p>
            <a:r>
              <a:rPr lang="sr-Latn-RS" dirty="0"/>
              <a:t>Srećom, Univerzitet u Beogradu raspolaže veoma solidnim bibliotekama, a servis KOBSON Narodne biblioteke Srbije i veoma velikim izborom naučne literature koja je istraživačima dostupna u elektronskoj formi (o tome više na završnim konsultacijama)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9D112C-87B7-410A-80C6-4BA633A65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488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3BB66D-0D81-432B-A3EE-6961EDFC7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/>
              <a:t>Kada smo kod elektronske forme – izbegavajte internet stranice kao primarni izvor literature (osim elektronskih baza NAUČNIH podataka, knjiga, časopisa i sl.)</a:t>
            </a:r>
          </a:p>
          <a:p>
            <a:r>
              <a:rPr lang="sr-Latn-RS" dirty="0"/>
              <a:t>Internet izvorima pristupite kritički primenjujući unutrašnju i spoljašnju kritiku izvora, kao da je reč o srednjevekovnom dokumentu (kurentnost neke internet stranice ne garantuje njenu verodostojnost)</a:t>
            </a:r>
          </a:p>
          <a:p>
            <a:r>
              <a:rPr lang="sr-Latn-RS" dirty="0"/>
              <a:t>Internet je zavodljiv i deluje kao da „tamo ima sve“, ali znajte – najveći deo relevante naučne literature ne nalazi se u režimu slobodnog pristupa, već mu se pristupa na osnovu autorizacije (najčešće preko šifara dodeljenih naučnoistraživačkoj organizaciji, ređe pojedincima) </a:t>
            </a:r>
          </a:p>
          <a:p>
            <a:r>
              <a:rPr lang="sr-Latn-RS" dirty="0"/>
              <a:t>Mentor ima dobar deo literature kod sebe, što olakšava posao; takođe pitajte i da li može da Vam omogući pristup elektronskim bazama (najverovantije u biblioteci Fakulteta)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FA070C-694E-4A1B-AC94-1BE1F608C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8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938893-76CB-4835-ADBA-81F06DCF1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Neplansko traganje za literaturom može da traje </a:t>
            </a:r>
            <a:r>
              <a:rPr lang="en-US" dirty="0" err="1" smtClean="0"/>
              <a:t>toliko</a:t>
            </a:r>
            <a:r>
              <a:rPr lang="en-US" dirty="0" smtClean="0"/>
              <a:t> </a:t>
            </a:r>
            <a:r>
              <a:rPr lang="en-US" dirty="0" err="1" smtClean="0"/>
              <a:t>dugo</a:t>
            </a:r>
            <a:r>
              <a:rPr lang="en-US" dirty="0" smtClean="0"/>
              <a:t> da </a:t>
            </a:r>
            <a:r>
              <a:rPr lang="en-US" dirty="0" err="1" smtClean="0"/>
              <a:t>onemogu’i</a:t>
            </a:r>
            <a:r>
              <a:rPr lang="en-US" dirty="0" smtClean="0"/>
              <a:t> da </a:t>
            </a:r>
            <a:r>
              <a:rPr lang="en-US" dirty="0" err="1" smtClean="0"/>
              <a:t>uradite</a:t>
            </a:r>
            <a:r>
              <a:rPr lang="en-US" dirty="0" smtClean="0"/>
              <a:t> </a:t>
            </a:r>
            <a:r>
              <a:rPr lang="en-US" dirty="0" err="1" smtClean="0"/>
              <a:t>yavr</a:t>
            </a:r>
            <a:r>
              <a:rPr lang="en-US" dirty="0" smtClean="0"/>
              <a:t>[</a:t>
            </a:r>
            <a:r>
              <a:rPr lang="en-US" dirty="0" err="1" smtClean="0"/>
              <a:t>ni</a:t>
            </a:r>
            <a:r>
              <a:rPr lang="en-US" dirty="0" smtClean="0"/>
              <a:t> rad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ga</a:t>
            </a:r>
            <a:r>
              <a:rPr lang="en-US" dirty="0" smtClean="0"/>
              <a:t> predate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vreme</a:t>
            </a:r>
            <a:endParaRPr lang="sr-Latn-RS" dirty="0"/>
          </a:p>
          <a:p>
            <a:r>
              <a:rPr lang="sr-Latn-RS" dirty="0"/>
              <a:t>Budite veoma oprezni da Vas nepregledni okean knjiga i članaka u naučnim bazama ne odvuče „na sto strana“</a:t>
            </a:r>
          </a:p>
          <a:p>
            <a:r>
              <a:rPr lang="sr-Latn-RS" dirty="0"/>
              <a:t>Fokusirajte se na literaturu koja je u direktnoj vezi s Vašom temom</a:t>
            </a:r>
          </a:p>
          <a:p>
            <a:r>
              <a:rPr lang="sr-Latn-RS" dirty="0"/>
              <a:t>Suzite opštu, teorijsko-metodološku literaturu na minimum</a:t>
            </a:r>
          </a:p>
          <a:p>
            <a:r>
              <a:rPr lang="sr-Latn-RS" dirty="0"/>
              <a:t>Tragajte za literaturom koja direktno obrađuje Vaš istraživački problem – upravo iz nje ćete otkriti i koje su teorije i metodi trenutno relevantni u nauci, kada je o Vašem istraživačkom problemu reč</a:t>
            </a:r>
          </a:p>
          <a:p>
            <a:r>
              <a:rPr lang="sr-Latn-RS" dirty="0"/>
              <a:t>Prvi rezultat pretrage literature biće da osmislite hipotetički okvir Vašeg istraživanja i prodiskutujete ga s mentorom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FC946A-4EC0-4CDA-9C27-5793A67DA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40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DEEA77-1909-4C88-8E09-B6980C43C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Izbor pristupa, i teorijskog i metodskog</a:t>
            </a:r>
          </a:p>
          <a:p>
            <a:r>
              <a:rPr lang="sr-Latn-RS" dirty="0"/>
              <a:t>Teorijski pristup definisan je, po pravilu, istraživačkom tradicijom iz koje je mentor</a:t>
            </a:r>
          </a:p>
          <a:p>
            <a:r>
              <a:rPr lang="sr-Latn-RS" dirty="0"/>
              <a:t>Metodski pristup (izbor tehnika za prikupljanje i obradu podataka, izbor tipa analize) manje varira, posebno u prirodnim i biomedicinskim istraživanjima</a:t>
            </a:r>
          </a:p>
          <a:p>
            <a:r>
              <a:rPr lang="sr-Latn-RS" dirty="0"/>
              <a:t>U više teorijski orijentisanim disciplinama, teorije i metode nije moguće razdvojiti, pa je reč o jedinstvenom izvoru teorijsko-metodološkog „paketa“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F22823-C3D1-48AC-AA35-75575959D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Izrada teorijsko-metodološkog okvira...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066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6FB771-8E3E-48B7-9B94-96ACD76D1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Važan deo ovog procesa je formulisanje hipoteza koje ćete proveravati (potvrđivati, opovrgavati ili ustanovljavati njihovu irelevantnost) tokom istraživanja, a koje funkcionišu kao „kostur“ celog procesa</a:t>
            </a:r>
          </a:p>
          <a:p>
            <a:r>
              <a:rPr lang="sr-Latn-RS" dirty="0"/>
              <a:t>Problem – ne slede sve discipline Hempelov model </a:t>
            </a:r>
            <a:r>
              <a:rPr lang="sr-Latn-RS" dirty="0" smtClean="0"/>
              <a:t>(</a:t>
            </a:r>
            <a:r>
              <a:rPr lang="en-US" dirty="0" smtClean="0"/>
              <a:t>u </a:t>
            </a:r>
            <a:r>
              <a:rPr lang="sr-Latn-RS" dirty="0" smtClean="0"/>
              <a:t>DHN deduktivno-hipotetički </a:t>
            </a:r>
            <a:r>
              <a:rPr lang="sr-Latn-RS" dirty="0"/>
              <a:t>model je praktično neupotrebljiv)</a:t>
            </a:r>
          </a:p>
          <a:p>
            <a:r>
              <a:rPr lang="sr-Latn-RS" dirty="0" smtClean="0"/>
              <a:t>DHN </a:t>
            </a:r>
            <a:r>
              <a:rPr lang="sr-Latn-RS" dirty="0"/>
              <a:t>su i ovde izuzetak – mentori često dozvoljavaju šire teme ili istraživanja „protiv struje“ (pa i njihovih sopstvenih pogleda)</a:t>
            </a:r>
          </a:p>
          <a:p>
            <a:r>
              <a:rPr lang="sr-Latn-RS" dirty="0"/>
              <a:t>U prirodnim i biomedicinskim naukama, to bi bilo pogubno – napredak znanja zavisi uglavnom od uklapanja malih fokusiranih istraživanja u širu sliku koja nastaje tek na osnovu globalnog pregleda istraživanja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D9C624-33B3-4325-A7B3-02FDBC12C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125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7D384D-B1E4-4B07-B233-34B60376C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Pri izradi prijave teme </a:t>
            </a:r>
            <a:r>
              <a:rPr lang="sr-Latn-RS" dirty="0" smtClean="0"/>
              <a:t>završnog </a:t>
            </a:r>
            <a:r>
              <a:rPr lang="sr-Latn-RS" dirty="0"/>
              <a:t>rada u obavezi ste da definišete TMO</a:t>
            </a:r>
          </a:p>
          <a:p>
            <a:r>
              <a:rPr lang="sr-Latn-RS" dirty="0"/>
              <a:t>U nekim disciplinama, okvir je „teorijsko-hipotetički“, dok se metodološko poglavlje prijave rada (i samog rada) piše odvojeno</a:t>
            </a:r>
          </a:p>
          <a:p>
            <a:r>
              <a:rPr lang="sr-Latn-RS" dirty="0"/>
              <a:t>Pojedini mentori smatraju da je sve pomenuto deo Uvoda, kao velikog poglavlja s podpoglavljima</a:t>
            </a:r>
          </a:p>
          <a:p>
            <a:r>
              <a:rPr lang="sr-Latn-RS" dirty="0"/>
              <a:t>Konsultujte starije kolege, administrativno osoblje, bibliotekare, mentora i profesore na studijskom programu o običajima strukturisanja rada; proverite u biblioteci kako su izgledali </a:t>
            </a:r>
            <a:r>
              <a:rPr lang="sr-Latn-RS" dirty="0" smtClean="0"/>
              <a:t>završni radovi </a:t>
            </a:r>
            <a:r>
              <a:rPr lang="sr-Latn-RS" dirty="0"/>
              <a:t>studenata prethodne generacije</a:t>
            </a: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F982F5-BC36-4087-B63A-1C0E3E2AE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887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B1EFEC-74DE-4EEB-82AF-AF1B8471F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Uvek proverite da li je nešto regulisano (da li postoji neki propis koji reguliše domen u koji ste uključeni; na primer, da li postoji Pravilnik o studentskim (ili završnim) radovima</a:t>
            </a:r>
          </a:p>
          <a:p>
            <a:r>
              <a:rPr lang="sr-Latn-RS" dirty="0"/>
              <a:t>Ovim poglavljem legitimišete svoj rad kao deo a) nauke i b) neke konkretne istraživačke tradicije (doktorski radovi mogu c) tvrditi i da su originalni u teorijsko-metodološkom smislu)</a:t>
            </a:r>
          </a:p>
          <a:p>
            <a:r>
              <a:rPr lang="sr-Latn-RS" b="1" dirty="0"/>
              <a:t>Originalnost=samostalnost u radu, ne „izum“</a:t>
            </a:r>
          </a:p>
          <a:p>
            <a:r>
              <a:rPr lang="sr-Latn-RS" dirty="0"/>
              <a:t>Ovo poglavlje Vaše prijave, i samog budućeg rada, sadrži i plan istraživanja u užem smislu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4005C7-7198-43CC-B4E6-F109505F3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93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301BD0-84FC-4956-8E32-107EC7BD0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Istraživanje u užem smislu rukovodi se jednom ili više hipoteza – nosećih istraživačkih pitanja (formulisanih kao pozitivne tvrdnje ili konkretne nedoumice)... </a:t>
            </a:r>
            <a:endParaRPr lang="sr-Latn-RS" dirty="0" smtClean="0"/>
          </a:p>
          <a:p>
            <a:r>
              <a:rPr lang="sr-Latn-RS" dirty="0" smtClean="0"/>
              <a:t>Formulisanje </a:t>
            </a:r>
            <a:r>
              <a:rPr lang="sr-Latn-RS" dirty="0"/>
              <a:t>hipoteza je složen proces, u kojem na osnovu pretraživanja literature tragate za nerešenim pitanjima, preostalim istraživačkim problemima u okviru nekog šireg područja odn. tematike za koju ste posebno zainteresovani</a:t>
            </a:r>
          </a:p>
          <a:p>
            <a:r>
              <a:rPr lang="sr-Latn-RS" dirty="0"/>
              <a:t>Važno je da metodski pojam razlikujete od pojma hipoteze u matematici (ona tu ima više karakter zagonetke ili izazova, često je „nerešiva“ generacijama i samo u retkim slučajevima kada je dokazana postaće teorema)</a:t>
            </a:r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B9921A-6FD9-488D-8546-3C211CEBA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102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Hipoteza u kontekstu istraživanja formulisana je kao tvrdnja koju je moguće proveriti u razumnom roku i s raspoloživim resursima (metodskim – npr. moguće ih je testirati uz pomoć tehnika koje su Vam poznate ili tehničkim – na primer, uz pomoć aparature koja Vam je na raspolaganju)</a:t>
            </a:r>
          </a:p>
          <a:p>
            <a:r>
              <a:rPr lang="sr-Latn-RS" dirty="0"/>
              <a:t>Uvek imajte na umu da je hipoteza jedan mogući predlog objašnjenja neke pojave (npr. povezanosti dve varijable), da je ona „objašnjenje u malom“</a:t>
            </a:r>
          </a:p>
          <a:p>
            <a:r>
              <a:rPr lang="sr-Latn-RS" dirty="0"/>
              <a:t>Setite se šta smo učili o hipotetičkom karakteru celokupnog naučnog znanja i problemu koji to saznanje predstavlja za van-naučni pogled na nauku (posebno za predavanje mladima), imajuči u vidu „prirodno“ pozitivistički pristup karakterističan za metodski netrenirane umove većine populacije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457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F77A9D-0561-435E-9F24-6111688CA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R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Standardni </a:t>
            </a:r>
            <a:r>
              <a:rPr lang="sr-Latn-RS" b="1" dirty="0">
                <a:latin typeface="Cambria" panose="02040503050406030204" pitchFamily="18" charset="0"/>
                <a:ea typeface="Cambria" panose="02040503050406030204" pitchFamily="18" charset="0"/>
              </a:rPr>
              <a:t>elementi naučnog istraživanja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sr-Latn-R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od izbora problema i pristupa, </a:t>
            </a:r>
            <a:endParaRPr lang="sr-Latn-R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sr-Latn-R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preko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izvođenja istraživanja i analize rezultata, </a:t>
            </a:r>
            <a:endParaRPr lang="sr-Latn-R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sr-Latn-R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do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izveštavanja o nalazima, njihove kritike, provere i </a:t>
            </a:r>
            <a:endParaRPr lang="sr-Latn-R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sr-Latn-R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primene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marL="0" indent="0">
              <a:buNone/>
            </a:pPr>
            <a:endParaRPr lang="sr-Latn-RS" u="sng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sr-Latn-RS" sz="1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08D6AB-7449-40FB-A86B-CA2AB9819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 smtClean="0"/>
              <a:t>Elementi...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84995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C00475-8BB5-4F93-8330-6E00AC2E7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/>
              <a:t>Osnovne tehnike prikupljanja podataka:</a:t>
            </a:r>
          </a:p>
          <a:p>
            <a:pPr marL="0" indent="0">
              <a:buNone/>
            </a:pPr>
            <a:r>
              <a:rPr lang="sr-Latn-RS" dirty="0"/>
              <a:t> </a:t>
            </a:r>
          </a:p>
          <a:p>
            <a:pPr marL="514350" indent="-514350">
              <a:buAutoNum type="arabicParenR"/>
            </a:pPr>
            <a:r>
              <a:rPr lang="sr-Latn-RS" dirty="0"/>
              <a:t>posmatranje, sa ili bez učestvovanja</a:t>
            </a:r>
          </a:p>
          <a:p>
            <a:pPr marL="514350" indent="-514350">
              <a:buAutoNum type="arabicParenR"/>
            </a:pPr>
            <a:r>
              <a:rPr lang="sr-Latn-RS" dirty="0">
                <a:solidFill>
                  <a:srgbClr val="FF0000"/>
                </a:solidFill>
              </a:rPr>
              <a:t>merenje (ne bavimo </a:t>
            </a:r>
            <a:r>
              <a:rPr lang="sr-Latn-RS" dirty="0" smtClean="0">
                <a:solidFill>
                  <a:srgbClr val="FF0000"/>
                </a:solidFill>
              </a:rPr>
              <a:t>se na studijama etnologije-antropologije), </a:t>
            </a:r>
            <a:endParaRPr lang="sr-Latn-RS" dirty="0">
              <a:solidFill>
                <a:srgbClr val="FF0000"/>
              </a:solidFill>
            </a:endParaRPr>
          </a:p>
          <a:p>
            <a:pPr marL="514350" indent="-514350">
              <a:buAutoNum type="arabicParenR"/>
            </a:pPr>
            <a:r>
              <a:rPr lang="sr-Latn-RS" dirty="0"/>
              <a:t>upitnik i anketa</a:t>
            </a:r>
          </a:p>
          <a:p>
            <a:pPr marL="514350" indent="-514350">
              <a:buAutoNum type="arabicParenR"/>
            </a:pPr>
            <a:r>
              <a:rPr lang="sr-Latn-RS" dirty="0"/>
              <a:t>intervju, individualni i kolektivni</a:t>
            </a:r>
          </a:p>
          <a:p>
            <a:pPr marL="514350" indent="-514350">
              <a:buAutoNum type="arabicParenR"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C80280-ECE6-448E-AB69-2052E1F83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Prikupljanje podataka...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5064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276121-CBA6-41E8-8294-C57D2F716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Posmatranje – direktno </a:t>
            </a:r>
            <a:r>
              <a:rPr lang="en-US" dirty="0"/>
              <a:t>(</a:t>
            </a:r>
            <a:r>
              <a:rPr lang="sr-Latn-RS" dirty="0"/>
              <a:t>proučavani su svesni da ih posmatramo)</a:t>
            </a:r>
          </a:p>
          <a:p>
            <a:r>
              <a:rPr lang="sr-Latn-RS" dirty="0"/>
              <a:t>Posmatranje – indirektno (a – gledanje snimaka, b – tajno snimanje u realnom vremenu)</a:t>
            </a:r>
          </a:p>
          <a:p>
            <a:r>
              <a:rPr lang="sr-Latn-RS" dirty="0"/>
              <a:t>Posmatranje sa učestvovanjem</a:t>
            </a:r>
          </a:p>
          <a:p>
            <a:r>
              <a:rPr lang="sr-Latn-RS" dirty="0"/>
              <a:t>Dilema – da li svest da ih posmatramo ili da i učestvujemo menja proučavanu situaciju u meri da ona prestaje da bude situacija koju smo došli da posmatramo, pa je sve što možemo da proučavamo efekat našeg prisustva (upravo suprotno od definicije objektivnosti kao zabrane intruzije)?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82E69C-13CB-4FF3-ADF0-2491A935D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946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0FD154-0341-49BB-9FE7-AA8C96038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Upitnik – strukturisani; sadrži definisana pitanja i podpitanja; koristi se kada obrađujemo temu koja nam je prethodno poznata, ili koja je već obrađena u našoj disciplini</a:t>
            </a:r>
          </a:p>
          <a:p>
            <a:r>
              <a:rPr lang="sr-Latn-RS" dirty="0"/>
              <a:t>Upitnik – nestrukturisani; sadrži otvorena pitanja i dozvoljava onome ko ga popunjava da misli i piše i o onome što istraživač „ne pita“; koristi se kada istražujemo temu u koju tek ulazimo, koja nije obrađena u našoj disciplini i sl.</a:t>
            </a:r>
          </a:p>
          <a:p>
            <a:r>
              <a:rPr lang="sr-Latn-RS" dirty="0"/>
              <a:t>Anketa – „najmanje naučna“ tehnika prikupljanja podataka (nemamo kontrolu ni nad jednim drugim aspektom ponašanja ispitanika)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E19376-1F7C-4BBA-ADC9-5E760B2AA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7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328FB2-59EB-4DDD-8C44-809F650D9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b="1" dirty="0"/>
              <a:t>Intervju – individualni</a:t>
            </a:r>
            <a:r>
              <a:rPr lang="sr-Latn-RS" dirty="0"/>
              <a:t>; klasična tehnika sticanja informacija u DHN</a:t>
            </a:r>
            <a:r>
              <a:rPr lang="en-US" dirty="0"/>
              <a:t> </a:t>
            </a:r>
            <a:r>
              <a:rPr lang="sr-Latn-RS" dirty="0"/>
              <a:t>(najčešća tehnika, u kombinaciji sa posmatranjem s učestvovanjem) </a:t>
            </a:r>
          </a:p>
          <a:p>
            <a:r>
              <a:rPr lang="sr-Latn-RS" dirty="0"/>
              <a:t>Prednost – saznavanje perspektive samih proučavanih, izbegavanje nametanja tumačenja njihovih verovanja i ponašanja od strane istraživača; saznavanje informacija koje nisu vidljive niti javne </a:t>
            </a:r>
          </a:p>
          <a:p>
            <a:r>
              <a:rPr lang="sr-Latn-RS" dirty="0"/>
              <a:t>Mana – nelegitimnost induktivnog/zaključivanja na osnovu minimalnog uzorka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B16A06-7D94-4318-BBFB-E0FD0C2B5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403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F3F255-976B-439D-AE2F-D541F9E86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b="1" dirty="0"/>
              <a:t>Fokus-grupni intervju; </a:t>
            </a:r>
            <a:r>
              <a:rPr lang="sr-Latn-RS" dirty="0"/>
              <a:t>rad sa grupama informanata koji su uzorkovani po nekom kriterijumu; </a:t>
            </a:r>
          </a:p>
          <a:p>
            <a:r>
              <a:rPr lang="sr-Latn-RS" dirty="0"/>
              <a:t>izvrsna tehnika kada je reč o istraživanju koje treba da traje kratko</a:t>
            </a:r>
          </a:p>
          <a:p>
            <a:r>
              <a:rPr lang="sr-Latn-RS" dirty="0"/>
              <a:t>zahteva dobru organizaciju (komplikovana komunikacija s velikim brojem ispitanika koji treba da se pojave u isto vreme na istom mestu zahteva da Vam pomogne neko ko lično poznaje ispitanike ili deo njih); </a:t>
            </a:r>
          </a:p>
          <a:p>
            <a:r>
              <a:rPr lang="sr-Latn-RS" dirty="0"/>
              <a:t>idealno kada želimo da uočimo multiperspektivne varijacije; </a:t>
            </a:r>
          </a:p>
          <a:p>
            <a:r>
              <a:rPr lang="sr-Latn-RS" dirty="0"/>
              <a:t>mana – grupna dinamika, čije je proučavanje retko cilj po sebi, narušava koncentraciju a neretko izaziva i preterivanja/povlačenja informanata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617F5D-4993-43F7-B0AA-BD35FE60E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6673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506DB7-5F76-48FD-AC04-0A910BD47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b="1" dirty="0"/>
              <a:t>„Delfi“ intervju; </a:t>
            </a:r>
            <a:r>
              <a:rPr lang="sr-Latn-RS" dirty="0"/>
              <a:t>potraga za konsenzusom putem serije upitnika čiji su rezultati dostupni svim ispitanicima, kada oni u više rundi revidiraju svoje stanovište na osnovu tuđih odgovora u potrazi za konsenzusom (serija grupnih dijaloga, „pisani paneli“); </a:t>
            </a:r>
          </a:p>
          <a:p>
            <a:r>
              <a:rPr lang="sr-Latn-RS" dirty="0"/>
              <a:t>veoma teško za organizaciju, izbegavajte na </a:t>
            </a:r>
            <a:r>
              <a:rPr lang="sr-Latn-RS" dirty="0" smtClean="0"/>
              <a:t>diplomskom </a:t>
            </a:r>
            <a:r>
              <a:rPr lang="sr-Latn-RS" dirty="0"/>
              <a:t>nivou; </a:t>
            </a:r>
          </a:p>
          <a:p>
            <a:r>
              <a:rPr lang="sr-Latn-RS" dirty="0"/>
              <a:t>Sličan je anketi, u smislu da se ispitanici mogu, ali i nikada ne moraju sresti;</a:t>
            </a:r>
          </a:p>
          <a:p>
            <a:r>
              <a:rPr lang="sr-Latn-RS" dirty="0"/>
              <a:t>istraživanje u više krugova zahteva da postoji saglasnost informanata, njihovo strpljenje i najčešće funkcioniše tamo gde postoji njihov interes, npr. u biznisu (inherentna zakrivljenost uzorka); </a:t>
            </a:r>
          </a:p>
          <a:p>
            <a:r>
              <a:rPr lang="sr-Latn-RS" dirty="0"/>
              <a:t>posebno interesantno za istraživanje </a:t>
            </a:r>
            <a:r>
              <a:rPr lang="sr-Latn-RS" dirty="0" smtClean="0"/>
              <a:t>kompanija (koristi se i u vrednovanju naučnog rada, posebno prilikom recenziranja prijava projekata)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9690EA-F8E1-488F-9EBA-C60817192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566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9BB41F-DE43-44CD-9BB8-17BA1A1F4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Ovome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posve</a:t>
            </a:r>
            <a:r>
              <a:rPr lang="sr-Latn-RS" dirty="0">
                <a:solidFill>
                  <a:srgbClr val="00B050"/>
                </a:solidFill>
              </a:rPr>
              <a:t>ćujemo </a:t>
            </a:r>
            <a:r>
              <a:rPr lang="sr-Latn-RS" dirty="0" smtClean="0">
                <a:solidFill>
                  <a:srgbClr val="00B050"/>
                </a:solidFill>
              </a:rPr>
              <a:t>čitav predmet u 3. godini</a:t>
            </a:r>
            <a:endParaRPr lang="sr-Latn-RS" dirty="0">
              <a:solidFill>
                <a:srgbClr val="00B050"/>
              </a:solidFill>
            </a:endParaRPr>
          </a:p>
          <a:p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1BDD9C-D7BA-4DC3-88A3-A5E9E5C80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solidFill>
                  <a:srgbClr val="00B050"/>
                </a:solidFill>
              </a:rPr>
              <a:t>Analiza podataka...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6720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2123DC-6D44-4012-AF00-E27132165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/>
              <a:t>Usmeno/pisano – izlaganje na konfereciji, pisanje članka ili poglavlja/studije/knjige radi objavljivanja u naučnoj ediciji</a:t>
            </a:r>
          </a:p>
          <a:p>
            <a:endParaRPr lang="sr-Latn-RS" dirty="0"/>
          </a:p>
          <a:p>
            <a:r>
              <a:rPr lang="sr-Latn-RS" dirty="0"/>
              <a:t>Interno/za naučnu javnost – komunikacija s mentorom odn. unutar istraživačkog tima/komunikacija s drugim istraživačima</a:t>
            </a:r>
          </a:p>
          <a:p>
            <a:endParaRPr lang="sr-Latn-RS" dirty="0"/>
          </a:p>
          <a:p>
            <a:r>
              <a:rPr lang="sr-Latn-RS" dirty="0"/>
              <a:t>Posebna forma je izveštavanje za van-naučnu javnost – kao posledica značajnih društvenih i političkih promena, koje naglašavaju pa i zahtevaju otvorenost institucija prema javnosti, od istraživača se očekuje da „spakuju“ svoje nalaze u javnosti razumljive, kratke forme (strateška simplifikacija pa i banalizacija nauke, nužnost samoreklamiranja, policy </a:t>
            </a:r>
            <a:r>
              <a:rPr lang="sr-Latn-RS" dirty="0" smtClean="0"/>
              <a:t>brief/executive summary model </a:t>
            </a:r>
            <a:r>
              <a:rPr lang="sr-Latn-RS" dirty="0"/>
              <a:t>izlaganja rezultata)</a:t>
            </a:r>
          </a:p>
          <a:p>
            <a:endParaRPr lang="sr-Latn-RS" dirty="0"/>
          </a:p>
          <a:p>
            <a:r>
              <a:rPr lang="sr-Latn-RS" dirty="0"/>
              <a:t>Ovo je veoma važno u društvima u kojima finansiranje istraživanja direktno zavisi od privredne/bezbednosne relevantnosti ili medijske popularnosti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3F9E3C-6194-45DD-9D55-AB7A34A7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Izveštavanje o rezultatima istraživanja...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5903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754042-E478-4FF3-9111-4BA525834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b="1" dirty="0"/>
              <a:t>Kritika</a:t>
            </a:r>
            <a:r>
              <a:rPr lang="sr-Latn-RS" dirty="0"/>
              <a:t> – nauku definiše standard međusobne kritike i provere; u DHN je to česta pojava, zbog neponovljivosti istraživanja, debata o primenjenoj analizi (teoriji) ili dobijenim rezultatima (posledicama) istraživanja</a:t>
            </a:r>
          </a:p>
          <a:p>
            <a:r>
              <a:rPr lang="sr-Latn-RS" b="1" dirty="0"/>
              <a:t>Provera</a:t>
            </a:r>
            <a:r>
              <a:rPr lang="sr-Latn-RS" dirty="0"/>
              <a:t> – naučni standard proverljivosti zahteva ponovljivost istraživačkog postupka; to je osnovni razlog zašto je istraživanje metodološki formalizovano (zbog toga, u osnovi, postoji standardizujuća metodologija)</a:t>
            </a:r>
          </a:p>
          <a:p>
            <a:r>
              <a:rPr lang="sr-Latn-RS" b="1" dirty="0"/>
              <a:t>Primena</a:t>
            </a:r>
            <a:r>
              <a:rPr lang="sr-Latn-RS" dirty="0"/>
              <a:t> – sva nauka može se posmatrati kao primenjena, čak i kada mislite da se bavite „čisto teorijskim“ istraživanjem</a:t>
            </a:r>
          </a:p>
          <a:p>
            <a:r>
              <a:rPr lang="sr-Latn-RS" b="1" dirty="0">
                <a:solidFill>
                  <a:srgbClr val="00B050"/>
                </a:solidFill>
              </a:rPr>
              <a:t>O naučnoj </a:t>
            </a:r>
            <a:r>
              <a:rPr lang="sr-Latn-RS" b="1" dirty="0" smtClean="0">
                <a:solidFill>
                  <a:srgbClr val="00B050"/>
                </a:solidFill>
              </a:rPr>
              <a:t>komunikaciji možemo da imamo posebno </a:t>
            </a:r>
            <a:r>
              <a:rPr lang="sr-Latn-RS" b="1" dirty="0">
                <a:solidFill>
                  <a:srgbClr val="00B050"/>
                </a:solidFill>
              </a:rPr>
              <a:t>predavanje, takođe; </a:t>
            </a:r>
            <a:r>
              <a:rPr lang="sr-Latn-RS" smtClean="0">
                <a:solidFill>
                  <a:srgbClr val="00B050"/>
                </a:solidFill>
              </a:rPr>
              <a:t>tada </a:t>
            </a:r>
            <a:r>
              <a:rPr lang="sr-Latn-RS" smtClean="0">
                <a:solidFill>
                  <a:srgbClr val="00B050"/>
                </a:solidFill>
              </a:rPr>
              <a:t>bismo učili </a:t>
            </a:r>
            <a:r>
              <a:rPr lang="sr-Latn-RS" dirty="0">
                <a:solidFill>
                  <a:srgbClr val="00B050"/>
                </a:solidFill>
              </a:rPr>
              <a:t>kako da citiramo korišćenu literaturu, kako da povezujemo poglavlja rada, kako da izaberemo naslove i podnaslove poglavlja i podpoglavlja, kako da napišemo apstrakt rada i druge aspkete pisanja usmenih izlaganja i naučnih članaka, knjiga ili </a:t>
            </a:r>
            <a:r>
              <a:rPr lang="sr-Latn-RS">
                <a:solidFill>
                  <a:srgbClr val="00B050"/>
                </a:solidFill>
              </a:rPr>
              <a:t>javnih </a:t>
            </a:r>
            <a:r>
              <a:rPr lang="sr-Latn-RS" smtClean="0">
                <a:solidFill>
                  <a:srgbClr val="00B050"/>
                </a:solidFill>
              </a:rPr>
              <a:t>obraćanja – DA LI ŽELITE TAKVO PREDAVANJE NA DRUGOJ GODIN IILI N ATREĆOJ?</a:t>
            </a:r>
            <a:endParaRPr lang="sr-Latn-RS" dirty="0">
              <a:solidFill>
                <a:srgbClr val="00B050"/>
              </a:solidFill>
            </a:endParaRP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B50DEE-17EA-4B33-92D4-52D7A597A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444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1C7D3D-EF77-429D-9B5D-1B127490B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RS" dirty="0"/>
              <a:t>Iako standardni model varira od jednog do drugog naučnog polja i discipline, pa i pod-discipline ili čak i konkretne istraživačke tradicije, sledeći elementi smatraju se obaveznim sastavnim delom naučnog istraživanja:</a:t>
            </a:r>
          </a:p>
          <a:p>
            <a:pPr marL="514350" indent="-514350">
              <a:buAutoNum type="arabicParenR"/>
            </a:pPr>
            <a:r>
              <a:rPr lang="sr-Latn-RS" dirty="0"/>
              <a:t>Definisanje istraživačkog problema (teme, pitanja...)</a:t>
            </a:r>
          </a:p>
          <a:p>
            <a:pPr marL="514350" indent="-514350">
              <a:buAutoNum type="arabicParenR"/>
            </a:pPr>
            <a:r>
              <a:rPr lang="sr-Latn-RS" dirty="0"/>
              <a:t>Pregled relevantne literature i izvora</a:t>
            </a:r>
          </a:p>
          <a:p>
            <a:pPr marL="514350" indent="-514350">
              <a:buAutoNum type="arabicParenR"/>
            </a:pPr>
            <a:r>
              <a:rPr lang="sr-Latn-RS" dirty="0"/>
              <a:t>Izrada teorijsko-metodološkog okvira</a:t>
            </a:r>
          </a:p>
          <a:p>
            <a:pPr marL="514350" indent="-514350">
              <a:buAutoNum type="arabicParenR"/>
            </a:pPr>
            <a:r>
              <a:rPr lang="sr-Latn-RS" dirty="0"/>
              <a:t>Prikupljanje podataka (građe, materijala...)</a:t>
            </a:r>
          </a:p>
          <a:p>
            <a:pPr marL="514350" indent="-514350">
              <a:buAutoNum type="arabicParenR"/>
            </a:pPr>
            <a:r>
              <a:rPr lang="sr-Latn-RS" dirty="0"/>
              <a:t>Analiza građe</a:t>
            </a:r>
          </a:p>
          <a:p>
            <a:pPr marL="514350" indent="-514350">
              <a:buAutoNum type="arabicParenR"/>
            </a:pPr>
            <a:r>
              <a:rPr lang="sr-Latn-RS" dirty="0"/>
              <a:t>Izveštavanje o rezultatima istraživanja (pisanje izveštaja, priprema usmenih izlaganja, pisanje različitih tipova studija – završnog rada, teze, članka ili knjige, predstavljanje rezultata vanakademskoj javnosti)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8592B7-AE36-499D-B801-ECA3FB396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Standardni elementi naučnog istraživanja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47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D4B866-F26E-4CDE-A67E-BDF4991A0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Većina istraživanja, posebno na školskom nivou, obavlja se na neku „zadatu temu“</a:t>
            </a:r>
          </a:p>
          <a:p>
            <a:r>
              <a:rPr lang="sr-Latn-RS" dirty="0"/>
              <a:t>U DHN postoji i dalje tendencija da se naučnik, nalik umetniku, posveti „svojoj temi“, ali u većini drugih naučnih polja teme pojedinačnih radova su uglavnom deo veće celine (šireg tekućeg projekta ili  istraživačke tradicije neke laboratorije ili istraživačke grupe)</a:t>
            </a:r>
          </a:p>
          <a:p>
            <a:r>
              <a:rPr lang="sr-Latn-RS" dirty="0"/>
              <a:t>Ovo ne znači da </a:t>
            </a:r>
            <a:r>
              <a:rPr lang="sr-Latn-RS" dirty="0" smtClean="0"/>
              <a:t>dok pišete završni rad nećete učestvovati u konkretizaciji teme </a:t>
            </a:r>
            <a:r>
              <a:rPr lang="sr-Latn-RS" dirty="0"/>
              <a:t>i izradi plana istraživanja, zajedno s mentorom i nastavnicima sa studijskog programa</a:t>
            </a: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C7091C-BF22-4755-A380-E6FFB3F04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Definisanje istraživačkog problema...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121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23E0AD-DC6B-4289-9527-25B980E17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/>
              <a:t>U metodološkim priručnicima </a:t>
            </a:r>
            <a:r>
              <a:rPr lang="sr-Latn-RS" dirty="0" smtClean="0"/>
              <a:t>ćete </a:t>
            </a:r>
            <a:r>
              <a:rPr lang="sr-Latn-RS" dirty="0"/>
              <a:t>pronaći da je važan korak izrada plana istraživanja („dizajn istraživanja“) ali znajte da je on obuhvaćen prijavom Vaše teme i da ga uglavnom „propisuje“ mentor</a:t>
            </a:r>
          </a:p>
          <a:p>
            <a:r>
              <a:rPr lang="sr-Latn-RS" dirty="0"/>
              <a:t>Tema nije manje vredna ako je „zadata“ – naprotiv, rad na njoj je doprinos zidanju zgrade nauke</a:t>
            </a:r>
          </a:p>
          <a:p>
            <a:r>
              <a:rPr lang="sr-Latn-RS" dirty="0"/>
              <a:t>Poslednjih decenija sve je veći uticaj izvanakademskih faktora na finansiranje nauke, pa je i izbor tema usmeren relevantnošću, popularnošću, potrebama privrede ili </a:t>
            </a:r>
            <a:r>
              <a:rPr lang="sr-Latn-RS" dirty="0" smtClean="0"/>
              <a:t>politike</a:t>
            </a:r>
          </a:p>
          <a:p>
            <a:r>
              <a:rPr lang="sr-Latn-RS" dirty="0" smtClean="0"/>
              <a:t>Na našim studijama još uvek ima i tema koje nas podsećaju na povezanost humanistike i umetnosti</a:t>
            </a:r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686A1B-F88A-4BDB-8DF8-A08CBD1CF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997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AE443C-7FFC-434E-835A-E9836C397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Put koji se pređe dok se konačno ne definiše tema rada nije ni jednosmeran ni linearan</a:t>
            </a:r>
          </a:p>
          <a:p>
            <a:r>
              <a:rPr lang="sr-Latn-RS" dirty="0"/>
              <a:t>Ovaj prvi korak u istraživačkom procesu se u velikoj  meri prepliće s drugim korakom (pregled </a:t>
            </a:r>
            <a:r>
              <a:rPr lang="sr-Latn-RS" dirty="0" smtClean="0"/>
              <a:t>literature</a:t>
            </a:r>
            <a:r>
              <a:rPr lang="sr-Latn-RS" dirty="0"/>
              <a:t>)</a:t>
            </a:r>
          </a:p>
          <a:p>
            <a:r>
              <a:rPr lang="sr-Latn-RS" dirty="0"/>
              <a:t>Do teme nekada dođemo </a:t>
            </a:r>
            <a:r>
              <a:rPr lang="sr-Latn-RS" dirty="0" smtClean="0"/>
              <a:t>čitajući </a:t>
            </a:r>
            <a:r>
              <a:rPr lang="sr-Latn-RS" dirty="0"/>
              <a:t>literaturu, a svakako ćemo morati da je obradimo kada do teme dođemo, tako da ne zamišljajte to kao striktno odeljene korake</a:t>
            </a:r>
          </a:p>
          <a:p>
            <a:r>
              <a:rPr lang="sr-Latn-RS" dirty="0"/>
              <a:t>Zato kažemo da su prvi i drugi korak u „dijalektičkom odnosu“ ili da se „literatura i tema cirkularno konstituišu“ – tema će se pomaljati i kada bude konačna ona će biti rezultat dijaloga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BE0415-5A42-4B27-8F04-E612ACB18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632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FAA350-21DC-4648-9C7F-34B048520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Od ideje o tome šta je interesantno/relevantno/aktuelno do odobrenja teme od strane mentora moguće je da prođe dosta vremena – ovo je jedan od koraka koji je posebno osetljiv </a:t>
            </a:r>
            <a:r>
              <a:rPr lang="sr-Latn-RS" dirty="0" smtClean="0"/>
              <a:t>kada želimo da odbranimo završni rad u roku</a:t>
            </a:r>
          </a:p>
          <a:p>
            <a:r>
              <a:rPr lang="sr-Latn-RS" dirty="0" smtClean="0"/>
              <a:t>Nastojte </a:t>
            </a:r>
            <a:r>
              <a:rPr lang="sr-Latn-RS" dirty="0"/>
              <a:t>da skratite taj proces, tako što ćete sami uraditi preliminarni pregled </a:t>
            </a:r>
            <a:r>
              <a:rPr lang="sr-Latn-RS" dirty="0" smtClean="0"/>
              <a:t>literature (nekoliko bibliografskih jedinica), </a:t>
            </a:r>
            <a:r>
              <a:rPr lang="sr-Latn-RS" dirty="0"/>
              <a:t>pre nego što s predlogom teme odete kod mentora</a:t>
            </a:r>
          </a:p>
          <a:p>
            <a:r>
              <a:rPr lang="sr-Latn-RS" dirty="0"/>
              <a:t>Iskusan mentor ceni posvećenost i ozbiljan pristup, što ćete demonstrirati svojom pripremljenošću, između ostalog inicijalnim </a:t>
            </a:r>
            <a:r>
              <a:rPr lang="sr-Latn-RS" dirty="0" smtClean="0"/>
              <a:t>pregledom </a:t>
            </a:r>
            <a:r>
              <a:rPr lang="sr-Latn-RS" dirty="0"/>
              <a:t>lietrature  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76174C-C725-402A-899B-DF10D6887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32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55C098-D2B9-477C-8681-505B9BEF9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U dijalogu s mentorom ćete suziti Vašu ideju i konkretizovati temu</a:t>
            </a:r>
          </a:p>
          <a:p>
            <a:r>
              <a:rPr lang="sr-Latn-RS" dirty="0"/>
              <a:t>Ipak, ne očekujte da mentor obavezno kaže „super, genijalna tema“</a:t>
            </a:r>
          </a:p>
          <a:p>
            <a:r>
              <a:rPr lang="sr-Latn-RS" dirty="0"/>
              <a:t>Zapamtite – mentori su eksperti u svojoj oblasti, njima je momentalno jasno da li je nešto tema vredna istraživanja, da li je već obrađivana, kao i da li je tema prikladna datom nivou studija</a:t>
            </a:r>
          </a:p>
          <a:p>
            <a:r>
              <a:rPr lang="sr-Latn-RS" dirty="0"/>
              <a:t>U tom smislu, ne vezujte se previše za jednu konkretnu formulaciju teme sve dok ona ne bude administrativno </a:t>
            </a:r>
            <a:r>
              <a:rPr lang="sr-Latn-RS" dirty="0" smtClean="0"/>
              <a:t>ozvaničena („usvojena“)</a:t>
            </a:r>
            <a:endParaRPr lang="sr-Latn-R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EE6B8B-9DA1-4339-B8DB-4A70C266B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889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15B196-2B89-4127-A1A6-2E554D696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/>
              <a:t>Najbolje je da ovu prvu fazu podelite po principu „nadležnosti“</a:t>
            </a:r>
          </a:p>
          <a:p>
            <a:r>
              <a:rPr lang="sr-Latn-RS" dirty="0"/>
              <a:t>Vi ste nadležni da odlučite šta Vas interesuje i uzbuđuje u istraživačkom smislu, šta je ono što biste voleli da bude baš Vaša tema, šta smatrate naučno relevantnim, društveno korisnim i sl.</a:t>
            </a:r>
          </a:p>
          <a:p>
            <a:r>
              <a:rPr lang="sr-Latn-RS" dirty="0"/>
              <a:t>Mentor je „nadležan“ da ustanovi da li je ta tema već rađena (najveći broj tema koje će Vam pasti na pamet su već obrađene), da proceni </a:t>
            </a:r>
            <a:r>
              <a:rPr lang="sr-Latn-RS" dirty="0" smtClean="0"/>
              <a:t>da li </a:t>
            </a:r>
            <a:r>
              <a:rPr lang="sr-Latn-RS" dirty="0"/>
              <a:t>je to tema prikladna </a:t>
            </a:r>
            <a:r>
              <a:rPr lang="sr-Latn-RS" dirty="0" smtClean="0"/>
              <a:t>Vašem </a:t>
            </a:r>
            <a:r>
              <a:rPr lang="sr-Latn-RS" dirty="0"/>
              <a:t>nivou studija, da li ju je moguće obraditi s raspoloživim resursima kao i da li se uklapa u samu mentorovu koncepciju istraživanja, projekat na kojem radi i kojem mora biti posvećen iz profesionalnih razloga i sl.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301A24-D0B2-4F79-96C3-7A700FABC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4308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2498</Words>
  <Application>Microsoft Office PowerPoint</Application>
  <PresentationFormat>On-screen Show (4:3)</PresentationFormat>
  <Paragraphs>144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Waveform</vt:lpstr>
      <vt:lpstr>Standardni elementi naučnog istraživanja</vt:lpstr>
      <vt:lpstr>Elementi...</vt:lpstr>
      <vt:lpstr>Standardni elementi naučnog istraživanja</vt:lpstr>
      <vt:lpstr>Definisanje istraživačkog problema...</vt:lpstr>
      <vt:lpstr>...</vt:lpstr>
      <vt:lpstr>...</vt:lpstr>
      <vt:lpstr>...</vt:lpstr>
      <vt:lpstr>...</vt:lpstr>
      <vt:lpstr>...</vt:lpstr>
      <vt:lpstr>Pregled relevantne literature i izvora...</vt:lpstr>
      <vt:lpstr>...</vt:lpstr>
      <vt:lpstr>...</vt:lpstr>
      <vt:lpstr>...</vt:lpstr>
      <vt:lpstr>Izrada teorijsko-metodološkog okvira...</vt:lpstr>
      <vt:lpstr>...</vt:lpstr>
      <vt:lpstr>...</vt:lpstr>
      <vt:lpstr>...</vt:lpstr>
      <vt:lpstr>...</vt:lpstr>
      <vt:lpstr>...</vt:lpstr>
      <vt:lpstr>Prikupljanje podataka...</vt:lpstr>
      <vt:lpstr>...</vt:lpstr>
      <vt:lpstr>...</vt:lpstr>
      <vt:lpstr>...</vt:lpstr>
      <vt:lpstr>...</vt:lpstr>
      <vt:lpstr>...</vt:lpstr>
      <vt:lpstr>Analiza podataka...</vt:lpstr>
      <vt:lpstr>Izveštavanje o rezultatima istraživanja...</vt:lpstr>
      <vt:lpstr>...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Standardni elementi naučnog istraživanja</dc:title>
  <dc:creator>User</dc:creator>
  <cp:lastModifiedBy>User</cp:lastModifiedBy>
  <cp:revision>2</cp:revision>
  <dcterms:created xsi:type="dcterms:W3CDTF">2006-08-16T00:00:00Z</dcterms:created>
  <dcterms:modified xsi:type="dcterms:W3CDTF">2024-11-19T10:50:48Z</dcterms:modified>
</cp:coreProperties>
</file>