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E90D4A-3160-499A-9474-670FF41E6D42}" type="datetimeFigureOut">
              <a:rPr lang="en-US" smtClean="0"/>
              <a:pPr/>
              <a:t>4/15/2020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01F721-925D-4A84-83FC-33C429F01A5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83727-8A63-48EB-9CF4-84FDD045EDFE}" type="datetimeFigureOut">
              <a:rPr lang="en-US" smtClean="0"/>
              <a:pPr/>
              <a:t>4/15/2020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3B991-C365-4A8C-99BB-735F3E244B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83727-8A63-48EB-9CF4-84FDD045EDFE}" type="datetimeFigureOut">
              <a:rPr lang="en-US" smtClean="0"/>
              <a:pPr/>
              <a:t>4/15/2020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3B991-C365-4A8C-99BB-735F3E244B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83727-8A63-48EB-9CF4-84FDD045EDFE}" type="datetimeFigureOut">
              <a:rPr lang="en-US" smtClean="0"/>
              <a:pPr/>
              <a:t>4/15/2020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3B991-C365-4A8C-99BB-735F3E244B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83727-8A63-48EB-9CF4-84FDD045EDFE}" type="datetimeFigureOut">
              <a:rPr lang="en-US" smtClean="0"/>
              <a:pPr/>
              <a:t>4/15/2020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3B991-C365-4A8C-99BB-735F3E244B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83727-8A63-48EB-9CF4-84FDD045EDFE}" type="datetimeFigureOut">
              <a:rPr lang="en-US" smtClean="0"/>
              <a:pPr/>
              <a:t>4/15/2020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3B991-C365-4A8C-99BB-735F3E244B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83727-8A63-48EB-9CF4-84FDD045EDFE}" type="datetimeFigureOut">
              <a:rPr lang="en-US" smtClean="0"/>
              <a:pPr/>
              <a:t>4/15/2020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3B991-C365-4A8C-99BB-735F3E244B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83727-8A63-48EB-9CF4-84FDD045EDFE}" type="datetimeFigureOut">
              <a:rPr lang="en-US" smtClean="0"/>
              <a:pPr/>
              <a:t>4/15/2020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3B991-C365-4A8C-99BB-735F3E244B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83727-8A63-48EB-9CF4-84FDD045EDFE}" type="datetimeFigureOut">
              <a:rPr lang="en-US" smtClean="0"/>
              <a:pPr/>
              <a:t>4/15/2020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3B991-C365-4A8C-99BB-735F3E244B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83727-8A63-48EB-9CF4-84FDD045EDFE}" type="datetimeFigureOut">
              <a:rPr lang="en-US" smtClean="0"/>
              <a:pPr/>
              <a:t>4/15/2020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3B991-C365-4A8C-99BB-735F3E244B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83727-8A63-48EB-9CF4-84FDD045EDFE}" type="datetimeFigureOut">
              <a:rPr lang="en-US" smtClean="0"/>
              <a:pPr/>
              <a:t>4/15/2020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3B991-C365-4A8C-99BB-735F3E244B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83727-8A63-48EB-9CF4-84FDD045EDFE}" type="datetimeFigureOut">
              <a:rPr lang="en-US" smtClean="0"/>
              <a:pPr/>
              <a:t>4/15/2020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3B991-C365-4A8C-99BB-735F3E244B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883727-8A63-48EB-9CF4-84FDD045EDFE}" type="datetimeFigureOut">
              <a:rPr lang="en-US" smtClean="0"/>
              <a:pPr/>
              <a:t>4/15/2020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73B991-C365-4A8C-99BB-735F3E244BE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itle 1"/>
          <p:cNvSpPr>
            <a:spLocks noGrp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r-Latn-CS"/>
              <a:t>početak: (post)impresionizam-larionov, gončarova, maljevič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/>
          <a:p>
            <a:pPr marL="0" indent="0" algn="ctr">
              <a:buFontTx/>
              <a:buNone/>
            </a:pPr>
            <a:endParaRPr lang="en-US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2" descr="Kazimir Malevich (1878–1935) Laundress Oil on plywood 39.5 x 39.5 cm The Russian Museum, St. Petersburg, Russi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95538" y="0"/>
            <a:ext cx="674846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8067" name="Rectangle 2"/>
          <p:cNvSpPr>
            <a:spLocks noChangeArrowheads="1"/>
          </p:cNvSpPr>
          <p:nvPr/>
        </p:nvSpPr>
        <p:spPr bwMode="auto">
          <a:xfrm>
            <a:off x="228600" y="228600"/>
            <a:ext cx="19050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dirty="0" err="1">
                <a:latin typeface="Calibri" pitchFamily="34" charset="0"/>
              </a:rPr>
              <a:t>Kazimir</a:t>
            </a:r>
            <a:r>
              <a:rPr lang="en-US" dirty="0">
                <a:latin typeface="Calibri" pitchFamily="34" charset="0"/>
              </a:rPr>
              <a:t> Malevich (1878–1935)</a:t>
            </a:r>
            <a:br>
              <a:rPr lang="en-US" dirty="0">
                <a:latin typeface="Calibri" pitchFamily="34" charset="0"/>
              </a:rPr>
            </a:br>
            <a:r>
              <a:rPr lang="sr-Latn-CS" dirty="0">
                <a:latin typeface="Calibri" pitchFamily="34" charset="0"/>
              </a:rPr>
              <a:t>1904, </a:t>
            </a:r>
            <a:r>
              <a:rPr lang="sr-Latn-RS" i="1" dirty="0" smtClean="0">
                <a:latin typeface="Calibri" pitchFamily="34" charset="0"/>
              </a:rPr>
              <a:t>Pralja</a:t>
            </a:r>
            <a:r>
              <a:rPr lang="en-US" dirty="0">
                <a:latin typeface="Calibri" pitchFamily="34" charset="0"/>
              </a:rPr>
              <a:t/>
            </a:r>
            <a:br>
              <a:rPr lang="en-US" dirty="0">
                <a:latin typeface="Calibri" pitchFamily="34" charset="0"/>
              </a:rPr>
            </a:br>
            <a:r>
              <a:rPr lang="sr-Latn-RS" dirty="0" smtClean="0">
                <a:latin typeface="Calibri" pitchFamily="34" charset="0"/>
              </a:rPr>
              <a:t> ulje na šperploči </a:t>
            </a:r>
            <a:r>
              <a:rPr lang="en-US" dirty="0">
                <a:latin typeface="Calibri" pitchFamily="34" charset="0"/>
              </a:rPr>
              <a:t/>
            </a:r>
            <a:br>
              <a:rPr lang="en-US" dirty="0">
                <a:latin typeface="Calibri" pitchFamily="34" charset="0"/>
              </a:rPr>
            </a:br>
            <a:r>
              <a:rPr lang="en-US" dirty="0">
                <a:latin typeface="Calibri" pitchFamily="34" charset="0"/>
              </a:rPr>
              <a:t>39.5 x 39.5 </a:t>
            </a:r>
            <a:r>
              <a:rPr lang="en-US" dirty="0" smtClean="0">
                <a:latin typeface="Calibri" pitchFamily="34" charset="0"/>
              </a:rPr>
              <a:t>cm</a:t>
            </a:r>
            <a:r>
              <a:rPr lang="sr-Latn-RS" dirty="0" smtClean="0">
                <a:latin typeface="Calibri" pitchFamily="34" charset="0"/>
              </a:rPr>
              <a:t>,</a:t>
            </a:r>
            <a:r>
              <a:rPr lang="en-US" dirty="0">
                <a:latin typeface="Calibri" pitchFamily="34" charset="0"/>
              </a:rPr>
              <a:t/>
            </a:r>
            <a:br>
              <a:rPr lang="en-US" dirty="0">
                <a:latin typeface="Calibri" pitchFamily="34" charset="0"/>
              </a:rPr>
            </a:br>
            <a:r>
              <a:rPr lang="sr-Latn-RS" dirty="0" smtClean="0">
                <a:latin typeface="Calibri" pitchFamily="34" charset="0"/>
              </a:rPr>
              <a:t>Državni ruski muzej</a:t>
            </a:r>
            <a:r>
              <a:rPr lang="en-GB" dirty="0" smtClean="0">
                <a:latin typeface="Calibri" pitchFamily="34" charset="0"/>
              </a:rPr>
              <a:t>, </a:t>
            </a:r>
            <a:r>
              <a:rPr lang="sr-Latn-RS" dirty="0" smtClean="0">
                <a:latin typeface="Calibri" pitchFamily="34" charset="0"/>
              </a:rPr>
              <a:t>Sankt Peterburg</a:t>
            </a:r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 descr="Kazimir Malevich (1878, Kiev - 1935, Leningrad) Summer Landscape  Oil on canvas 48.5 x 55 cm  The Russian Museum, St. Petersburg, Russi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685800"/>
            <a:ext cx="6765925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9091" name="Rectangle 2"/>
          <p:cNvSpPr>
            <a:spLocks noChangeArrowheads="1"/>
          </p:cNvSpPr>
          <p:nvPr/>
        </p:nvSpPr>
        <p:spPr bwMode="auto">
          <a:xfrm>
            <a:off x="457200" y="152400"/>
            <a:ext cx="8686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r-Latn-RS" dirty="0" smtClean="0">
                <a:latin typeface="Calibri" pitchFamily="34" charset="0"/>
              </a:rPr>
              <a:t>Maljevič,  </a:t>
            </a:r>
            <a:r>
              <a:rPr lang="sr-Latn-RS" i="1" dirty="0" smtClean="0">
                <a:latin typeface="Calibri" pitchFamily="34" charset="0"/>
              </a:rPr>
              <a:t>Letnji pejzaž</a:t>
            </a:r>
            <a:r>
              <a:rPr lang="sr-Latn-RS" dirty="0" smtClean="0">
                <a:latin typeface="Calibri" pitchFamily="34" charset="0"/>
              </a:rPr>
              <a:t>,</a:t>
            </a:r>
            <a:r>
              <a:rPr lang="sr-Latn-CS" dirty="0" smtClean="0">
                <a:latin typeface="Calibri" pitchFamily="34" charset="0"/>
              </a:rPr>
              <a:t> </a:t>
            </a:r>
            <a:r>
              <a:rPr lang="en-US" dirty="0">
                <a:latin typeface="Calibri" pitchFamily="34" charset="0"/>
              </a:rPr>
              <a:t> </a:t>
            </a:r>
            <a:r>
              <a:rPr lang="sr-Latn-RS" dirty="0" smtClean="0">
                <a:latin typeface="Calibri" pitchFamily="34" charset="0"/>
              </a:rPr>
              <a:t>ulje na platnu</a:t>
            </a:r>
            <a:r>
              <a:rPr lang="sr-Latn-CS" dirty="0" smtClean="0">
                <a:latin typeface="Calibri" pitchFamily="34" charset="0"/>
              </a:rPr>
              <a:t>, </a:t>
            </a:r>
            <a:r>
              <a:rPr lang="en-US" dirty="0">
                <a:latin typeface="Calibri" pitchFamily="34" charset="0"/>
              </a:rPr>
              <a:t>48.5 x 55 cm</a:t>
            </a:r>
            <a:r>
              <a:rPr lang="sr-Latn-CS" dirty="0">
                <a:latin typeface="Calibri" pitchFamily="34" charset="0"/>
              </a:rPr>
              <a:t>, </a:t>
            </a:r>
            <a:r>
              <a:rPr lang="sr-Latn-RS" dirty="0" smtClean="0">
                <a:latin typeface="Calibri" pitchFamily="34" charset="0"/>
              </a:rPr>
              <a:t>Državni ruski muzej</a:t>
            </a:r>
            <a:r>
              <a:rPr lang="en-GB" dirty="0" smtClean="0">
                <a:latin typeface="Calibri" pitchFamily="34" charset="0"/>
              </a:rPr>
              <a:t>, </a:t>
            </a:r>
            <a:r>
              <a:rPr lang="sr-Latn-RS" dirty="0" smtClean="0">
                <a:latin typeface="Calibri" pitchFamily="34" charset="0"/>
              </a:rPr>
              <a:t>Sankt Peterburg</a:t>
            </a:r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2" descr="Kazimir Malevich (1878–1935) Unemployed Girl Oil on canvas, 1904 80 x 66 cm The Russian Museum, St. Petersburg, Russi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90900" y="0"/>
            <a:ext cx="57531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0115" name="Rectangle 2"/>
          <p:cNvSpPr>
            <a:spLocks noChangeArrowheads="1"/>
          </p:cNvSpPr>
          <p:nvPr/>
        </p:nvSpPr>
        <p:spPr bwMode="auto">
          <a:xfrm>
            <a:off x="685800" y="152400"/>
            <a:ext cx="25146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sr-Latn-RS" dirty="0" smtClean="0">
                <a:latin typeface="Calibri" pitchFamily="34" charset="0"/>
              </a:rPr>
              <a:t>Maljevič, </a:t>
            </a:r>
            <a:r>
              <a:rPr lang="sr-Latn-RS" i="1" dirty="0" smtClean="0">
                <a:latin typeface="Calibri" pitchFamily="34" charset="0"/>
              </a:rPr>
              <a:t>Nezaposlena devojka</a:t>
            </a:r>
            <a:r>
              <a:rPr lang="sr-Latn-CS" dirty="0" smtClean="0">
                <a:latin typeface="Calibri" pitchFamily="34" charset="0"/>
              </a:rPr>
              <a:t>, </a:t>
            </a:r>
            <a:r>
              <a:rPr lang="sr-Latn-RS" dirty="0" smtClean="0">
                <a:latin typeface="Calibri" pitchFamily="34" charset="0"/>
              </a:rPr>
              <a:t>ulje na platnu</a:t>
            </a:r>
            <a:r>
              <a:rPr lang="en-US" dirty="0" smtClean="0">
                <a:latin typeface="Calibri" pitchFamily="34" charset="0"/>
              </a:rPr>
              <a:t>, </a:t>
            </a:r>
            <a:r>
              <a:rPr lang="en-US" dirty="0">
                <a:latin typeface="Calibri" pitchFamily="34" charset="0"/>
              </a:rPr>
              <a:t>1904</a:t>
            </a:r>
            <a:r>
              <a:rPr lang="sr-Latn-CS" dirty="0">
                <a:latin typeface="Calibri" pitchFamily="34" charset="0"/>
              </a:rPr>
              <a:t>, </a:t>
            </a:r>
            <a:r>
              <a:rPr lang="en-US" dirty="0">
                <a:latin typeface="Calibri" pitchFamily="34" charset="0"/>
              </a:rPr>
              <a:t>80 x 66 cm</a:t>
            </a:r>
            <a:br>
              <a:rPr lang="en-US" dirty="0">
                <a:latin typeface="Calibri" pitchFamily="34" charset="0"/>
              </a:rPr>
            </a:br>
            <a:r>
              <a:rPr lang="sr-Latn-RS" dirty="0" smtClean="0">
                <a:latin typeface="Calibri" pitchFamily="34" charset="0"/>
              </a:rPr>
              <a:t> Državni ruski muzej</a:t>
            </a:r>
            <a:r>
              <a:rPr lang="en-GB" dirty="0" smtClean="0">
                <a:latin typeface="Calibri" pitchFamily="34" charset="0"/>
              </a:rPr>
              <a:t>, </a:t>
            </a:r>
            <a:r>
              <a:rPr lang="sr-Latn-RS" dirty="0" smtClean="0">
                <a:latin typeface="Calibri" pitchFamily="34" charset="0"/>
              </a:rPr>
              <a:t>Sankt Peterburg</a:t>
            </a:r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2" descr="File:Self-Portrait (1908 or 1910-191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9000" y="609600"/>
            <a:ext cx="5438775" cy="570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1139" name="Rectangle 3"/>
          <p:cNvSpPr>
            <a:spLocks noChangeArrowheads="1"/>
          </p:cNvSpPr>
          <p:nvPr/>
        </p:nvSpPr>
        <p:spPr bwMode="auto">
          <a:xfrm>
            <a:off x="228600" y="609600"/>
            <a:ext cx="3048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sr-Latn-RS" dirty="0" smtClean="0">
                <a:latin typeface="Calibri" pitchFamily="34" charset="0"/>
              </a:rPr>
              <a:t>Maljevič, </a:t>
            </a:r>
            <a:r>
              <a:rPr lang="sr-Latn-RS" i="1" dirty="0" smtClean="0">
                <a:latin typeface="Calibri" pitchFamily="34" charset="0"/>
              </a:rPr>
              <a:t>Autoportret</a:t>
            </a:r>
            <a:r>
              <a:rPr lang="sr-Latn-CS" dirty="0" smtClean="0">
                <a:latin typeface="Calibri" pitchFamily="34" charset="0"/>
              </a:rPr>
              <a:t>, </a:t>
            </a:r>
            <a:r>
              <a:rPr lang="sr-Latn-CS" dirty="0">
                <a:latin typeface="Calibri" pitchFamily="34" charset="0"/>
              </a:rPr>
              <a:t>1908 </a:t>
            </a:r>
            <a:r>
              <a:rPr lang="sr-Latn-CS" dirty="0" smtClean="0">
                <a:latin typeface="Calibri" pitchFamily="34" charset="0"/>
              </a:rPr>
              <a:t>ili 1010-1911, g</a:t>
            </a:r>
            <a:r>
              <a:rPr lang="sr-Latn-RS" dirty="0" smtClean="0">
                <a:latin typeface="Calibri" pitchFamily="34" charset="0"/>
              </a:rPr>
              <a:t>vaš, </a:t>
            </a:r>
            <a:r>
              <a:rPr lang="en-US" dirty="0" smtClean="0">
                <a:latin typeface="Calibri" pitchFamily="34" charset="0"/>
              </a:rPr>
              <a:t>27 </a:t>
            </a:r>
            <a:r>
              <a:rPr lang="en-US" dirty="0">
                <a:latin typeface="Calibri" pitchFamily="34" charset="0"/>
              </a:rPr>
              <a:t>x 26.8</a:t>
            </a:r>
          </a:p>
          <a:p>
            <a:pPr algn="r"/>
            <a:r>
              <a:rPr lang="en-US" dirty="0" err="1" smtClean="0"/>
              <a:t>Tretjakovska</a:t>
            </a:r>
            <a:r>
              <a:rPr lang="en-US" dirty="0" smtClean="0"/>
              <a:t> </a:t>
            </a:r>
            <a:r>
              <a:rPr lang="en-US" dirty="0" err="1" smtClean="0"/>
              <a:t>galerija</a:t>
            </a:r>
            <a:r>
              <a:rPr lang="sr-Latn-RS" dirty="0" smtClean="0"/>
              <a:t>, Moskva</a:t>
            </a:r>
            <a:endParaRPr lang="sr-Latn-CS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76200"/>
            <a:ext cx="8229600" cy="457200"/>
          </a:xfrm>
        </p:spPr>
        <p:txBody>
          <a:bodyPr>
            <a:normAutofit fontScale="90000"/>
          </a:bodyPr>
          <a:lstStyle/>
          <a:p>
            <a:r>
              <a:rPr lang="sr-Latn-CS" sz="2800">
                <a:latin typeface="Calibri" pitchFamily="34" charset="0"/>
              </a:rPr>
              <a:t>neoprimitivizam</a:t>
            </a:r>
            <a:endParaRPr lang="en-US" sz="2800"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28600" y="609600"/>
            <a:ext cx="8763000" cy="5943600"/>
          </a:xfrm>
        </p:spPr>
        <p:txBody>
          <a:bodyPr>
            <a:noAutofit/>
          </a:bodyPr>
          <a:lstStyle/>
          <a:p>
            <a:r>
              <a:rPr lang="sr-Latn-CS" sz="2000" dirty="0" smtClean="0">
                <a:latin typeface="Calibri" pitchFamily="34" charset="0"/>
              </a:rPr>
              <a:t>pojam </a:t>
            </a:r>
            <a:r>
              <a:rPr lang="sr-Latn-CS" sz="2000" dirty="0">
                <a:latin typeface="Calibri" pitchFamily="34" charset="0"/>
              </a:rPr>
              <a:t>‘primitivizam’ ili ‘primitivno’- čežnja za početkom i prvobitnim stanjem koja se izražava kroz etičke i kroz estetske </a:t>
            </a:r>
            <a:r>
              <a:rPr lang="sr-Latn-CS" sz="2000" dirty="0" smtClean="0">
                <a:latin typeface="Calibri" pitchFamily="34" charset="0"/>
              </a:rPr>
              <a:t>principe. javlja se, </a:t>
            </a:r>
            <a:r>
              <a:rPr lang="sr-Latn-CS" sz="2000" dirty="0">
                <a:latin typeface="Calibri" pitchFamily="34" charset="0"/>
              </a:rPr>
              <a:t>u većoj ili manjoj meri, u gotovo svim avangardnim grupama, mada u različitim oblicima i sa različitim </a:t>
            </a:r>
            <a:r>
              <a:rPr lang="sr-Latn-CS" sz="2000" dirty="0" smtClean="0">
                <a:latin typeface="Calibri" pitchFamily="34" charset="0"/>
              </a:rPr>
              <a:t>uzorima</a:t>
            </a:r>
            <a:r>
              <a:rPr lang="en-US" sz="2000" dirty="0" smtClean="0">
                <a:latin typeface="Calibri" pitchFamily="34" charset="0"/>
              </a:rPr>
              <a:t> </a:t>
            </a:r>
            <a:r>
              <a:rPr lang="sr-Latn-RS" sz="2000" dirty="0" smtClean="0">
                <a:latin typeface="Calibri" pitchFamily="34" charset="0"/>
              </a:rPr>
              <a:t>(</a:t>
            </a:r>
            <a:r>
              <a:rPr lang="sr-Latn-CS" sz="2000" dirty="0" smtClean="0">
                <a:latin typeface="Calibri" pitchFamily="34" charset="0"/>
              </a:rPr>
              <a:t>‘primitivizam’ u Evropi: postimpresionizam, fovizam, kubizam, ekspresionizam)</a:t>
            </a:r>
            <a:endParaRPr lang="sr-Latn-CS" sz="2000" dirty="0">
              <a:latin typeface="Calibri" pitchFamily="34" charset="0"/>
            </a:endParaRPr>
          </a:p>
          <a:p>
            <a:r>
              <a:rPr lang="sr-Latn-CS" sz="2000" dirty="0">
                <a:latin typeface="Calibri" pitchFamily="34" charset="0"/>
              </a:rPr>
              <a:t>umetnici konfrontirali vrednosti sopstvene civilizacije sa divljim, neuobličenim, neharmoničnim</a:t>
            </a:r>
          </a:p>
          <a:p>
            <a:r>
              <a:rPr lang="sr-Latn-CS" sz="2000" dirty="0" smtClean="0">
                <a:latin typeface="Calibri" pitchFamily="34" charset="0"/>
              </a:rPr>
              <a:t>Uočljivo </a:t>
            </a:r>
            <a:r>
              <a:rPr lang="sr-Latn-CS" sz="2000" dirty="0">
                <a:latin typeface="Calibri" pitchFamily="34" charset="0"/>
              </a:rPr>
              <a:t>narastanje interesa za primitivne kulture i umetničke forme javilo se početkom XX veka u Rusiji:</a:t>
            </a:r>
          </a:p>
          <a:p>
            <a:pPr>
              <a:buFontTx/>
              <a:buAutoNum type="arabicPeriod"/>
            </a:pPr>
            <a:r>
              <a:rPr lang="sr-Latn-CS" sz="2000" b="1" dirty="0">
                <a:latin typeface="Calibri" pitchFamily="34" charset="0"/>
              </a:rPr>
              <a:t>uticaji sa evropskog zapada</a:t>
            </a:r>
            <a:endParaRPr lang="sr-Latn-CS" sz="2000" dirty="0">
              <a:latin typeface="Calibri" pitchFamily="34" charset="0"/>
            </a:endParaRPr>
          </a:p>
          <a:p>
            <a:pPr>
              <a:buFontTx/>
              <a:buAutoNum type="arabicPeriod"/>
            </a:pPr>
            <a:r>
              <a:rPr lang="sr-Latn-CS" sz="2000" b="1" dirty="0">
                <a:latin typeface="Calibri" pitchFamily="34" charset="0"/>
              </a:rPr>
              <a:t>interni, autohtoni kulturni i duhovni procesi </a:t>
            </a:r>
            <a:r>
              <a:rPr lang="sr-Latn-CS" sz="2000" dirty="0">
                <a:latin typeface="Calibri" pitchFamily="34" charset="0"/>
              </a:rPr>
              <a:t>- još od druge polovine XIX veka u ruskoj kulturi </a:t>
            </a:r>
            <a:r>
              <a:rPr lang="sr-Latn-CS" sz="2000" dirty="0" smtClean="0">
                <a:latin typeface="Calibri" pitchFamily="34" charset="0"/>
              </a:rPr>
              <a:t>vidljive su </a:t>
            </a:r>
            <a:r>
              <a:rPr lang="sr-Latn-CS" sz="2000" dirty="0">
                <a:latin typeface="Calibri" pitchFamily="34" charset="0"/>
              </a:rPr>
              <a:t>tendencije povratka izvorima i </a:t>
            </a:r>
            <a:r>
              <a:rPr lang="sr-Latn-CS" sz="2000" dirty="0" smtClean="0">
                <a:latin typeface="Calibri" pitchFamily="34" charset="0"/>
              </a:rPr>
              <a:t>korenima, staroruskoj </a:t>
            </a:r>
            <a:r>
              <a:rPr lang="sr-Latn-CS" sz="2000" dirty="0">
                <a:latin typeface="Calibri" pitchFamily="34" charset="0"/>
              </a:rPr>
              <a:t>slovenskoj tradiciji (u pojedinim intelektualnim krugovima razvijalo se naročito jako zanimanje za život i kulturu sela i seoskih zajednica, za narodnu umetnost i zanate, za staru rusku srednjovekovnu umetnost i to će duhovno raspoloženje posebno doći do izražaja u programima i delatnostima umetničkih kolonija Save Mamontova i princeze Marije Teniševe).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Picture 2" descr="http://www.russianartandbooks.com/russianart/images/items/01776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609600"/>
            <a:ext cx="3925977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4211" name="Rectangle 5"/>
          <p:cNvSpPr>
            <a:spLocks noChangeArrowheads="1"/>
          </p:cNvSpPr>
          <p:nvPr/>
        </p:nvSpPr>
        <p:spPr bwMode="auto">
          <a:xfrm>
            <a:off x="4267200" y="0"/>
            <a:ext cx="4876800" cy="6617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r-Latn-CS" sz="1600" dirty="0">
                <a:latin typeface="Calibri" pitchFamily="34" charset="0"/>
              </a:rPr>
              <a:t>Aleksandar Ševčenko </a:t>
            </a:r>
            <a:r>
              <a:rPr lang="en-US" sz="1600" dirty="0">
                <a:latin typeface="Calibri" pitchFamily="34" charset="0"/>
              </a:rPr>
              <a:t>(1883–1948)</a:t>
            </a:r>
            <a:r>
              <a:rPr lang="sr-Latn-CS" sz="1600" dirty="0">
                <a:latin typeface="Calibri" pitchFamily="34" charset="0"/>
              </a:rPr>
              <a:t>, </a:t>
            </a:r>
            <a:r>
              <a:rPr lang="en-US" sz="1600" b="1" i="1" dirty="0">
                <a:latin typeface="Calibri" pitchFamily="34" charset="0"/>
              </a:rPr>
              <a:t>Neo-</a:t>
            </a:r>
            <a:r>
              <a:rPr lang="sr-Latn-CS" sz="1600" b="1" i="1" dirty="0">
                <a:latin typeface="Calibri" pitchFamily="34" charset="0"/>
              </a:rPr>
              <a:t>p</a:t>
            </a:r>
            <a:r>
              <a:rPr lang="en-US" sz="1600" b="1" i="1" dirty="0" err="1">
                <a:latin typeface="Calibri" pitchFamily="34" charset="0"/>
              </a:rPr>
              <a:t>rimitivi</a:t>
            </a:r>
            <a:r>
              <a:rPr lang="sr-Latn-CS" sz="1600" b="1" i="1" dirty="0">
                <a:latin typeface="Calibri" pitchFamily="34" charset="0"/>
              </a:rPr>
              <a:t>za</a:t>
            </a:r>
            <a:r>
              <a:rPr lang="en-US" sz="1600" b="1" i="1" dirty="0">
                <a:latin typeface="Calibri" pitchFamily="34" charset="0"/>
              </a:rPr>
              <a:t>m. </a:t>
            </a:r>
            <a:r>
              <a:rPr lang="sr-Latn-CS" sz="1600" b="1" i="1" dirty="0">
                <a:latin typeface="Calibri" pitchFamily="34" charset="0"/>
              </a:rPr>
              <a:t>Njegova teorija, njegove mogućnosti, njegova dostignuća</a:t>
            </a:r>
            <a:r>
              <a:rPr lang="sr-Latn-CS" sz="1600" dirty="0">
                <a:latin typeface="Calibri" pitchFamily="34" charset="0"/>
              </a:rPr>
              <a:t>, Moskva, 1913.</a:t>
            </a:r>
          </a:p>
          <a:p>
            <a:r>
              <a:rPr lang="sr-Latn-CS" sz="1600" dirty="0">
                <a:latin typeface="Calibri" pitchFamily="34" charset="0"/>
              </a:rPr>
              <a:t>(jedini </a:t>
            </a:r>
            <a:r>
              <a:rPr lang="sr-Latn-CS" sz="1600" dirty="0" smtClean="0">
                <a:latin typeface="Calibri" pitchFamily="34" charset="0"/>
              </a:rPr>
              <a:t>programski </a:t>
            </a:r>
            <a:r>
              <a:rPr lang="sr-Latn-CS" sz="1600" dirty="0">
                <a:latin typeface="Calibri" pitchFamily="34" charset="0"/>
              </a:rPr>
              <a:t>dokument pokreta)</a:t>
            </a:r>
          </a:p>
          <a:p>
            <a:endParaRPr lang="sr-Latn-CS" dirty="0">
              <a:latin typeface="Calibri" pitchFamily="34" charset="0"/>
            </a:endParaRPr>
          </a:p>
          <a:p>
            <a:r>
              <a:rPr lang="sr-Latn-CS" dirty="0" smtClean="0">
                <a:latin typeface="Calibri" pitchFamily="34" charset="0"/>
              </a:rPr>
              <a:t>Novi primitivizam ne znači </a:t>
            </a:r>
            <a:r>
              <a:rPr lang="sr-Latn-CS" dirty="0">
                <a:latin typeface="Calibri" pitchFamily="34" charset="0"/>
              </a:rPr>
              <a:t>doslovno ponavljanje </a:t>
            </a:r>
            <a:r>
              <a:rPr lang="sr-Latn-CS" dirty="0" smtClean="0">
                <a:latin typeface="Calibri" pitchFamily="34" charset="0"/>
              </a:rPr>
              <a:t>starog; novi primitivizam teži da pripada svom vremenu, da bude deo umetničke, kulturne, civilizacijske savremenosti, urbane sredine koja, svojim kretanjem, gužvom, svojom formom, novi ritmovima postaje aktuelna i glavna, nova ‘priroda’ oblikovana dostignućima tehnološkog razvoja. Sve ove zamisli ukazuju na to da neoprimitivizam oslanja na futurističku ideologiju. Međutim, glavni izvor neoprimitivizma je na drugoj strani - u </a:t>
            </a:r>
            <a:r>
              <a:rPr lang="sr-Latn-CS" dirty="0">
                <a:latin typeface="Calibri" pitchFamily="34" charset="0"/>
              </a:rPr>
              <a:t>primitivnosti Istoka, </a:t>
            </a:r>
            <a:r>
              <a:rPr lang="sr-Latn-CS" dirty="0" smtClean="0">
                <a:latin typeface="Calibri" pitchFamily="34" charset="0"/>
              </a:rPr>
              <a:t>u slojevima </a:t>
            </a:r>
            <a:r>
              <a:rPr lang="sr-Latn-CS" dirty="0">
                <a:latin typeface="Calibri" pitchFamily="34" charset="0"/>
              </a:rPr>
              <a:t>nacionalne duhovne i umetničke tradicije (lubok, ikone, narodno i dečje stvaralaštvo</a:t>
            </a:r>
            <a:r>
              <a:rPr lang="sr-Latn-CS" dirty="0" smtClean="0">
                <a:latin typeface="Calibri" pitchFamily="34" charset="0"/>
              </a:rPr>
              <a:t>)</a:t>
            </a:r>
          </a:p>
          <a:p>
            <a:r>
              <a:rPr lang="sr-Latn-CS" dirty="0" smtClean="0">
                <a:latin typeface="Calibri" pitchFamily="34" charset="0"/>
              </a:rPr>
              <a:t>Budući da je smatrao da je primitivizam karakteristično obeležje istočnjačkih kulturnih i umetničkih modela kao i čitavu rusku kulturu u osnovi istočnjačkom/azijatskom, Ševčenko je gotovo izjednačio pojmove primitivnog i nacionalnog</a:t>
            </a:r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8" name="Picture 2" descr="Shevchenk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32375" y="1524000"/>
            <a:ext cx="4111625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6259" name="Rectangle 2"/>
          <p:cNvSpPr>
            <a:spLocks noChangeArrowheads="1"/>
          </p:cNvSpPr>
          <p:nvPr/>
        </p:nvSpPr>
        <p:spPr bwMode="auto">
          <a:xfrm>
            <a:off x="5029200" y="457200"/>
            <a:ext cx="40386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sr-Latn-RS" dirty="0" smtClean="0">
                <a:latin typeface="Calibri" pitchFamily="34" charset="0"/>
              </a:rPr>
              <a:t>Ševčenko, </a:t>
            </a:r>
            <a:r>
              <a:rPr lang="sr-Latn-RS" i="1" dirty="0" smtClean="0">
                <a:latin typeface="Calibri" pitchFamily="34" charset="0"/>
              </a:rPr>
              <a:t>Žena sa kofama,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>
                <a:latin typeface="Calibri" pitchFamily="34" charset="0"/>
              </a:rPr>
              <a:t>1914</a:t>
            </a:r>
            <a:r>
              <a:rPr lang="sr-Latn-CS" dirty="0">
                <a:latin typeface="Calibri" pitchFamily="34" charset="0"/>
              </a:rPr>
              <a:t>, </a:t>
            </a:r>
            <a:r>
              <a:rPr lang="sr-Latn-RS" dirty="0" smtClean="0">
                <a:latin typeface="Calibri" pitchFamily="34" charset="0"/>
              </a:rPr>
              <a:t>ulje na platnu,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>
                <a:latin typeface="Calibri" pitchFamily="34" charset="0"/>
              </a:rPr>
              <a:t>123 x 100cm</a:t>
            </a:r>
            <a:r>
              <a:rPr lang="sr-Latn-CS" dirty="0" smtClean="0">
                <a:latin typeface="Calibri" pitchFamily="34" charset="0"/>
              </a:rPr>
              <a:t>, Državni umetnički muzej </a:t>
            </a:r>
            <a:r>
              <a:rPr lang="en-US" dirty="0" err="1" smtClean="0">
                <a:latin typeface="Calibri" pitchFamily="34" charset="0"/>
              </a:rPr>
              <a:t>Karakalpakstan</a:t>
            </a:r>
            <a:r>
              <a:rPr lang="sr-Latn-RS" dirty="0" smtClean="0">
                <a:latin typeface="Calibri" pitchFamily="34" charset="0"/>
              </a:rPr>
              <a:t>a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sr-Latn-CS" dirty="0" smtClean="0">
                <a:latin typeface="Calibri" pitchFamily="34" charset="0"/>
              </a:rPr>
              <a:t>(ili Muzej </a:t>
            </a:r>
            <a:r>
              <a:rPr lang="en-US" dirty="0" err="1" smtClean="0">
                <a:latin typeface="Calibri" pitchFamily="34" charset="0"/>
              </a:rPr>
              <a:t>Nukus</a:t>
            </a:r>
            <a:r>
              <a:rPr lang="sr-Latn-RS" dirty="0" smtClean="0">
                <a:latin typeface="Calibri" pitchFamily="34" charset="0"/>
              </a:rPr>
              <a:t>)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96260" name="Rectangle 3"/>
          <p:cNvSpPr>
            <a:spLocks noChangeArrowheads="1"/>
          </p:cNvSpPr>
          <p:nvPr/>
        </p:nvSpPr>
        <p:spPr bwMode="auto">
          <a:xfrm>
            <a:off x="152400" y="76200"/>
            <a:ext cx="4800600" cy="666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r-Latn-CS" sz="1700" dirty="0">
                <a:latin typeface="Calibri" pitchFamily="34" charset="0"/>
              </a:rPr>
              <a:t>Ševčenko </a:t>
            </a:r>
            <a:r>
              <a:rPr lang="sr-Latn-CS" sz="1700" dirty="0" smtClean="0">
                <a:latin typeface="Calibri" pitchFamily="34" charset="0"/>
              </a:rPr>
              <a:t>formuliše neoprimitivistički slikarski idiom i njegove odlike:</a:t>
            </a:r>
            <a:endParaRPr lang="sr-Latn-CS" sz="1700" dirty="0">
              <a:latin typeface="Calibri" pitchFamily="34" charset="0"/>
            </a:endParaRPr>
          </a:p>
          <a:p>
            <a:r>
              <a:rPr lang="sr-Latn-CS" sz="1700" dirty="0">
                <a:latin typeface="Calibri" pitchFamily="34" charset="0"/>
              </a:rPr>
              <a:t>1. </a:t>
            </a:r>
            <a:r>
              <a:rPr lang="sr-Latn-CS" sz="1700" dirty="0" smtClean="0">
                <a:latin typeface="Calibri" pitchFamily="34" charset="0"/>
              </a:rPr>
              <a:t>uvodi razliku </a:t>
            </a:r>
            <a:r>
              <a:rPr lang="sr-Latn-CS" sz="1700" dirty="0">
                <a:latin typeface="Calibri" pitchFamily="34" charset="0"/>
              </a:rPr>
              <a:t>između </a:t>
            </a:r>
            <a:r>
              <a:rPr lang="sr-Latn-CS" sz="1700" u="sng" dirty="0">
                <a:latin typeface="Calibri" pitchFamily="34" charset="0"/>
              </a:rPr>
              <a:t>linije</a:t>
            </a:r>
            <a:r>
              <a:rPr lang="sr-Latn-CS" sz="1700" dirty="0">
                <a:latin typeface="Calibri" pitchFamily="34" charset="0"/>
              </a:rPr>
              <a:t> (granica između dveju ploha, nevidljiva) i </a:t>
            </a:r>
            <a:r>
              <a:rPr lang="sr-Latn-CS" sz="1700" u="sng" dirty="0">
                <a:latin typeface="Calibri" pitchFamily="34" charset="0"/>
              </a:rPr>
              <a:t>crte</a:t>
            </a:r>
            <a:r>
              <a:rPr lang="sr-Latn-CS" sz="1700" dirty="0">
                <a:latin typeface="Calibri" pitchFamily="34" charset="0"/>
              </a:rPr>
              <a:t> (slikarski elemenat; uska ploha promeljive širine, dužine, različite obojenosti);</a:t>
            </a:r>
          </a:p>
          <a:p>
            <a:r>
              <a:rPr lang="sr-Latn-CS" sz="1700" dirty="0">
                <a:latin typeface="Calibri" pitchFamily="34" charset="0"/>
              </a:rPr>
              <a:t>2. </a:t>
            </a:r>
            <a:r>
              <a:rPr lang="sr-Latn-CS" sz="1700" dirty="0" smtClean="0">
                <a:latin typeface="Calibri" pitchFamily="34" charset="0"/>
              </a:rPr>
              <a:t>zastupa ideju </a:t>
            </a:r>
            <a:r>
              <a:rPr lang="sr-Latn-CS" sz="1700" dirty="0">
                <a:latin typeface="Calibri" pitchFamily="34" charset="0"/>
              </a:rPr>
              <a:t>pojednostavljivanja ‘forme kao takve’;</a:t>
            </a:r>
          </a:p>
          <a:p>
            <a:r>
              <a:rPr lang="sr-Latn-CS" sz="1700" dirty="0">
                <a:latin typeface="Calibri" pitchFamily="34" charset="0"/>
              </a:rPr>
              <a:t>3. </a:t>
            </a:r>
            <a:r>
              <a:rPr lang="sr-Latn-CS" sz="1700" dirty="0" smtClean="0">
                <a:latin typeface="Calibri" pitchFamily="34" charset="0"/>
              </a:rPr>
              <a:t>zastupa ideju “boje </a:t>
            </a:r>
            <a:r>
              <a:rPr lang="sr-Latn-CS" sz="1700" dirty="0">
                <a:latin typeface="Calibri" pitchFamily="34" charset="0"/>
              </a:rPr>
              <a:t>kao takva” – tj. “</a:t>
            </a:r>
            <a:r>
              <a:rPr lang="sr-Latn-CS" sz="1700" dirty="0" smtClean="0">
                <a:latin typeface="Calibri" pitchFamily="34" charset="0"/>
              </a:rPr>
              <a:t>samostalnog značenja” </a:t>
            </a:r>
            <a:r>
              <a:rPr lang="sr-Latn-CS" sz="1700" dirty="0">
                <a:latin typeface="Calibri" pitchFamily="34" charset="0"/>
              </a:rPr>
              <a:t>boje</a:t>
            </a:r>
          </a:p>
          <a:p>
            <a:r>
              <a:rPr lang="sr-Latn-CS" sz="1700" dirty="0">
                <a:latin typeface="Calibri" pitchFamily="34" charset="0"/>
              </a:rPr>
              <a:t>4. </a:t>
            </a:r>
            <a:r>
              <a:rPr lang="sr-Latn-CS" sz="1700" dirty="0" smtClean="0">
                <a:latin typeface="Calibri" pitchFamily="34" charset="0"/>
              </a:rPr>
              <a:t>usmerenost na predočavanje </a:t>
            </a:r>
            <a:r>
              <a:rPr lang="sr-Latn-CS" sz="1700" dirty="0">
                <a:latin typeface="Calibri" pitchFamily="34" charset="0"/>
              </a:rPr>
              <a:t>suštine predmeta – tj prikazivanje predmeta u kretanju (furistički refleksi) i sa više tačaka posmatranje (kubistički refleksi);</a:t>
            </a:r>
          </a:p>
          <a:p>
            <a:r>
              <a:rPr lang="sr-Latn-CS" sz="1700" dirty="0">
                <a:latin typeface="Calibri" pitchFamily="34" charset="0"/>
              </a:rPr>
              <a:t>5. </a:t>
            </a:r>
            <a:r>
              <a:rPr lang="sr-Latn-CS" sz="1700" dirty="0" smtClean="0">
                <a:latin typeface="Calibri" pitchFamily="34" charset="0"/>
              </a:rPr>
              <a:t>kao primarna </a:t>
            </a:r>
            <a:r>
              <a:rPr lang="sr-Latn-CS" sz="1700" dirty="0">
                <a:latin typeface="Calibri" pitchFamily="34" charset="0"/>
              </a:rPr>
              <a:t>polazišta i </a:t>
            </a:r>
            <a:r>
              <a:rPr lang="sr-Latn-CS" sz="1700" dirty="0" smtClean="0">
                <a:latin typeface="Calibri" pitchFamily="34" charset="0"/>
              </a:rPr>
              <a:t>izvore </a:t>
            </a:r>
            <a:r>
              <a:rPr lang="sr-Latn-CS" sz="1700" dirty="0">
                <a:latin typeface="Calibri" pitchFamily="34" charset="0"/>
              </a:rPr>
              <a:t>neoprimitivizma </a:t>
            </a:r>
            <a:r>
              <a:rPr lang="sr-Latn-CS" sz="1700" dirty="0" smtClean="0">
                <a:latin typeface="Calibri" pitchFamily="34" charset="0"/>
              </a:rPr>
              <a:t>navodi: </a:t>
            </a:r>
            <a:r>
              <a:rPr lang="sr-Latn-CS" sz="1700" dirty="0">
                <a:latin typeface="Calibri" pitchFamily="34" charset="0"/>
              </a:rPr>
              <a:t>lubok, </a:t>
            </a:r>
            <a:r>
              <a:rPr lang="sr-Latn-CS" sz="1700" dirty="0" smtClean="0">
                <a:latin typeface="Calibri" pitchFamily="34" charset="0"/>
              </a:rPr>
              <a:t>ikonu, </a:t>
            </a:r>
            <a:r>
              <a:rPr lang="sr-Latn-CS" sz="1700" dirty="0">
                <a:latin typeface="Calibri" pitchFamily="34" charset="0"/>
              </a:rPr>
              <a:t>dečje stvaralaštvo, drvene igračke, </a:t>
            </a:r>
            <a:r>
              <a:rPr lang="sr-Latn-CS" sz="1700" dirty="0" smtClean="0">
                <a:latin typeface="Calibri" pitchFamily="34" charset="0"/>
              </a:rPr>
              <a:t>slikane natpise </a:t>
            </a:r>
            <a:r>
              <a:rPr lang="sr-Latn-CS" sz="1700" dirty="0">
                <a:latin typeface="Calibri" pitchFamily="34" charset="0"/>
              </a:rPr>
              <a:t>na radnjama, liciderska srca – osobine jednostavnosti, iskrenosti, neposrednosti, bezazlenosti, prostodušnosti u ovim modelima smatraju se izvornim, autentičnim vrednostima koje treba obnoviti i </a:t>
            </a:r>
            <a:r>
              <a:rPr lang="sr-Latn-CS" sz="1700" dirty="0" smtClean="0">
                <a:latin typeface="Calibri" pitchFamily="34" charset="0"/>
              </a:rPr>
              <a:t>afirmisati.</a:t>
            </a:r>
          </a:p>
          <a:p>
            <a:r>
              <a:rPr lang="sr-Latn-CS" sz="1700" dirty="0" smtClean="0">
                <a:latin typeface="Calibri" pitchFamily="34" charset="0"/>
              </a:rPr>
              <a:t>jednostavnost </a:t>
            </a:r>
            <a:r>
              <a:rPr lang="sr-Latn-CS" sz="1700" dirty="0">
                <a:latin typeface="Calibri" pitchFamily="34" charset="0"/>
              </a:rPr>
              <a:t>elementarnih </a:t>
            </a:r>
            <a:r>
              <a:rPr lang="sr-Latn-CS" sz="1700" dirty="0" smtClean="0">
                <a:latin typeface="Calibri" pitchFamily="34" charset="0"/>
              </a:rPr>
              <a:t>formalnih struktura primitivne umetnosti s jedne i neposrednost i snaga utiska artikulisanog tom formom s druge strane odnosno </a:t>
            </a:r>
            <a:r>
              <a:rPr lang="sr-Latn-CS" sz="1700" b="1" dirty="0" smtClean="0">
                <a:latin typeface="Calibri" pitchFamily="34" charset="0"/>
              </a:rPr>
              <a:t>čistota jezika i čistota osećanja </a:t>
            </a:r>
            <a:r>
              <a:rPr lang="sr-Latn-CS" sz="1700" dirty="0" smtClean="0">
                <a:latin typeface="Calibri" pitchFamily="34" charset="0"/>
              </a:rPr>
              <a:t>za Ševčenka predstavljaju </a:t>
            </a:r>
            <a:r>
              <a:rPr lang="sr-Latn-CS" sz="1700" b="1" dirty="0" smtClean="0">
                <a:latin typeface="Calibri" pitchFamily="34" charset="0"/>
              </a:rPr>
              <a:t>čisto slikarsko.</a:t>
            </a:r>
            <a:endParaRPr lang="en-US" sz="1700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164" name="Picture 2" descr="Alexander Shevchenko Laundry workers . 1913. Cardboard, oil. 60,3 x 70, 7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1122363"/>
            <a:ext cx="5867400" cy="520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0165" name="Rectangle 5"/>
          <p:cNvSpPr>
            <a:spLocks noChangeArrowheads="1"/>
          </p:cNvSpPr>
          <p:nvPr/>
        </p:nvSpPr>
        <p:spPr bwMode="auto">
          <a:xfrm>
            <a:off x="1600200" y="457200"/>
            <a:ext cx="607397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sr-Latn-RS" dirty="0" smtClean="0"/>
              <a:t>Aleksandar Ševčenko, Pralje, </a:t>
            </a:r>
            <a:r>
              <a:rPr lang="en-US" dirty="0" smtClean="0"/>
              <a:t> </a:t>
            </a:r>
            <a:r>
              <a:rPr lang="en-US" dirty="0"/>
              <a:t>1913. </a:t>
            </a:r>
            <a:r>
              <a:rPr lang="sr-Latn-RS" dirty="0" smtClean="0"/>
              <a:t>ulje na kartonu,</a:t>
            </a:r>
            <a:r>
              <a:rPr lang="en-US" dirty="0" smtClean="0"/>
              <a:t> </a:t>
            </a:r>
            <a:r>
              <a:rPr lang="en-US" dirty="0"/>
              <a:t>60,3 x 70, 7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3"/>
          <p:cNvSpPr>
            <a:spLocks noChangeArrowheads="1"/>
          </p:cNvSpPr>
          <p:nvPr/>
        </p:nvSpPr>
        <p:spPr bwMode="auto">
          <a:xfrm>
            <a:off x="152400" y="796290"/>
            <a:ext cx="4191000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r-Latn-CS" dirty="0">
                <a:latin typeface="Calibri" pitchFamily="34" charset="0"/>
              </a:rPr>
              <a:t>Tradicionalni ruski drvorez – LUBOK – igrao je </a:t>
            </a:r>
            <a:r>
              <a:rPr lang="sr-Latn-CS" dirty="0" smtClean="0">
                <a:latin typeface="Calibri" pitchFamily="34" charset="0"/>
              </a:rPr>
              <a:t>veliku </a:t>
            </a:r>
            <a:r>
              <a:rPr lang="sr-Latn-CS" dirty="0">
                <a:latin typeface="Calibri" pitchFamily="34" charset="0"/>
              </a:rPr>
              <a:t>ulogu u </a:t>
            </a:r>
            <a:r>
              <a:rPr lang="sr-Latn-CS" dirty="0" smtClean="0">
                <a:latin typeface="Calibri" pitchFamily="34" charset="0"/>
              </a:rPr>
              <a:t>artikulisanju neoprimitivističkog idioma. </a:t>
            </a:r>
          </a:p>
          <a:p>
            <a:endParaRPr lang="sr-Latn-CS" dirty="0" smtClean="0">
              <a:latin typeface="Calibri" pitchFamily="34" charset="0"/>
            </a:endParaRPr>
          </a:p>
          <a:p>
            <a:r>
              <a:rPr lang="sr-Latn-CS" dirty="0" smtClean="0">
                <a:latin typeface="Calibri" pitchFamily="34" charset="0"/>
              </a:rPr>
              <a:t>Različiti motivi  prikazivani su na lubocima: </a:t>
            </a:r>
            <a:r>
              <a:rPr lang="sr-Latn-CS" dirty="0">
                <a:latin typeface="Calibri" pitchFamily="34" charset="0"/>
              </a:rPr>
              <a:t>religiozni, satirični, kalendari, moralizatorski, ratni, narodne priče i legende o herojima...</a:t>
            </a:r>
          </a:p>
          <a:p>
            <a:endParaRPr lang="sr-Latn-CS" dirty="0">
              <a:latin typeface="Calibri" pitchFamily="34" charset="0"/>
            </a:endParaRPr>
          </a:p>
          <a:p>
            <a:r>
              <a:rPr lang="sr-Latn-CS" dirty="0">
                <a:latin typeface="Calibri" pitchFamily="34" charset="0"/>
              </a:rPr>
              <a:t>Larionov, Gončarova i Šagal su do izvesne mere bili pod uticajem tema i stila </a:t>
            </a:r>
            <a:r>
              <a:rPr lang="sr-Latn-CS" dirty="0" smtClean="0">
                <a:latin typeface="Calibri" pitchFamily="34" charset="0"/>
              </a:rPr>
              <a:t>luboka: u </a:t>
            </a:r>
            <a:r>
              <a:rPr lang="sr-Latn-CS" dirty="0">
                <a:latin typeface="Calibri" pitchFamily="34" charset="0"/>
              </a:rPr>
              <a:t>njihovom radu, reči i tekst ukrašavali su jarko obojene kompozicije na kojima su predstave ljudi i predmeta plutale arbitrarno </a:t>
            </a:r>
            <a:r>
              <a:rPr lang="sr-Latn-CS" dirty="0" smtClean="0">
                <a:latin typeface="Calibri" pitchFamily="34" charset="0"/>
              </a:rPr>
              <a:t>jedne </a:t>
            </a:r>
            <a:r>
              <a:rPr lang="sr-Latn-CS" dirty="0">
                <a:latin typeface="Calibri" pitchFamily="34" charset="0"/>
              </a:rPr>
              <a:t>iznad drugih na </a:t>
            </a:r>
            <a:r>
              <a:rPr lang="sr-Latn-CS" dirty="0" smtClean="0">
                <a:latin typeface="Calibri" pitchFamily="34" charset="0"/>
              </a:rPr>
              <a:t>zaravnjenom </a:t>
            </a:r>
            <a:r>
              <a:rPr lang="sr-Latn-CS" dirty="0">
                <a:latin typeface="Calibri" pitchFamily="34" charset="0"/>
              </a:rPr>
              <a:t>i/ili </a:t>
            </a:r>
            <a:r>
              <a:rPr lang="sr-Latn-CS" dirty="0" smtClean="0">
                <a:latin typeface="Calibri" pitchFamily="34" charset="0"/>
              </a:rPr>
              <a:t>na nedefinisanom </a:t>
            </a:r>
            <a:r>
              <a:rPr lang="sr-Latn-CS" dirty="0">
                <a:latin typeface="Calibri" pitchFamily="34" charset="0"/>
              </a:rPr>
              <a:t>slikarskom </a:t>
            </a:r>
            <a:r>
              <a:rPr lang="sr-Latn-CS" dirty="0" smtClean="0">
                <a:latin typeface="Calibri" pitchFamily="34" charset="0"/>
              </a:rPr>
              <a:t>prostoru, a isti ili slični </a:t>
            </a:r>
            <a:r>
              <a:rPr lang="sr-Latn-CS" dirty="0">
                <a:latin typeface="Calibri" pitchFamily="34" charset="0"/>
              </a:rPr>
              <a:t>likovi koji su animirali smešan, naglavačke preokrenut svet ruskih luboka bili su </a:t>
            </a:r>
            <a:r>
              <a:rPr lang="sr-Latn-CS" dirty="0" smtClean="0">
                <a:latin typeface="Calibri" pitchFamily="34" charset="0"/>
              </a:rPr>
              <a:t>prisutni </a:t>
            </a:r>
            <a:r>
              <a:rPr lang="sr-Latn-CS" dirty="0">
                <a:latin typeface="Calibri" pitchFamily="34" charset="0"/>
              </a:rPr>
              <a:t>u </a:t>
            </a:r>
            <a:r>
              <a:rPr lang="sr-Latn-CS" dirty="0" smtClean="0">
                <a:latin typeface="Calibri" pitchFamily="34" charset="0"/>
              </a:rPr>
              <a:t>tom ravnom </a:t>
            </a:r>
            <a:r>
              <a:rPr lang="sr-Latn-CS" dirty="0">
                <a:latin typeface="Calibri" pitchFamily="34" charset="0"/>
              </a:rPr>
              <a:t>i izobličenom figurativnom </a:t>
            </a:r>
            <a:r>
              <a:rPr lang="sr-Latn-CS" dirty="0" smtClean="0">
                <a:latin typeface="Calibri" pitchFamily="34" charset="0"/>
              </a:rPr>
              <a:t>stilu neoprimitivizma</a:t>
            </a:r>
            <a:endParaRPr lang="en-US" dirty="0">
              <a:latin typeface="Calibri" pitchFamily="34" charset="0"/>
            </a:endParaRPr>
          </a:p>
        </p:txBody>
      </p:sp>
      <p:pic>
        <p:nvPicPr>
          <p:cNvPr id="97283" name="Picture 2" descr="http://myweb.rollins.edu/aboguslawski/Lubok/cat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6800" y="1295400"/>
            <a:ext cx="41021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7284" name="Rectangle 6"/>
          <p:cNvSpPr>
            <a:spLocks noChangeArrowheads="1"/>
          </p:cNvSpPr>
          <p:nvPr/>
        </p:nvSpPr>
        <p:spPr bwMode="auto">
          <a:xfrm>
            <a:off x="4191000" y="0"/>
            <a:ext cx="4953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>
                <a:latin typeface="Calibri" pitchFamily="34" charset="0"/>
              </a:rPr>
              <a:t>Lubok, 18th century</a:t>
            </a:r>
            <a:r>
              <a:rPr lang="sr-Latn-CS">
                <a:latin typeface="Calibri" pitchFamily="34" charset="0"/>
              </a:rPr>
              <a:t> “Mačka od Kazana, Um od Astrahana, Mudrost od Sibira, slavni život vodio, slatkim namirnicama se hranio, slabe gasove imao, govorili su”</a:t>
            </a:r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6" name="Picture 2" descr="File:Mice-burying-the-ca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457200"/>
            <a:ext cx="7620000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8307" name="Rectangle 2"/>
          <p:cNvSpPr>
            <a:spLocks noChangeArrowheads="1"/>
          </p:cNvSpPr>
          <p:nvPr/>
        </p:nvSpPr>
        <p:spPr bwMode="auto">
          <a:xfrm>
            <a:off x="762000" y="5257800"/>
            <a:ext cx="79248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“</a:t>
            </a:r>
            <a:r>
              <a:rPr lang="sr-Latn-RS" dirty="0" smtClean="0">
                <a:latin typeface="Calibri" pitchFamily="34" charset="0"/>
              </a:rPr>
              <a:t>Miševi sahranjuju mačku</a:t>
            </a:r>
            <a:r>
              <a:rPr lang="en-US" dirty="0" smtClean="0">
                <a:latin typeface="Calibri" pitchFamily="34" charset="0"/>
              </a:rPr>
              <a:t>", </a:t>
            </a:r>
            <a:r>
              <a:rPr lang="sr-Latn-RS" dirty="0" smtClean="0">
                <a:latin typeface="Calibri" pitchFamily="34" charset="0"/>
              </a:rPr>
              <a:t> lubok iz  60ih godina 18. veka</a:t>
            </a:r>
            <a:endParaRPr lang="sr-Latn-CS" dirty="0">
              <a:latin typeface="Calibri" pitchFamily="34" charset="0"/>
            </a:endParaRPr>
          </a:p>
          <a:p>
            <a:r>
              <a:rPr lang="sr-Latn-CS" dirty="0">
                <a:latin typeface="Calibri" pitchFamily="34" charset="0"/>
              </a:rPr>
              <a:t>Karikatura sahrane Petra Velikog</a:t>
            </a:r>
            <a:r>
              <a:rPr lang="en-US" dirty="0">
                <a:latin typeface="Calibri" pitchFamily="34" charset="0"/>
              </a:rPr>
              <a:t> </a:t>
            </a:r>
            <a:endParaRPr lang="sr-Latn-CS" dirty="0">
              <a:latin typeface="Calibri" pitchFamily="34" charset="0"/>
            </a:endParaRPr>
          </a:p>
          <a:p>
            <a:r>
              <a:rPr lang="sr-Latn-CS" dirty="0">
                <a:latin typeface="Calibri" pitchFamily="34" charset="0"/>
              </a:rPr>
              <a:t>Iznad glave mačke piše “Mačka od Kazana, Um od Astrahana, Mudrost od Sibira” (parodija na titule Petra Velikog) </a:t>
            </a:r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81000" y="152400"/>
            <a:ext cx="8229600" cy="457200"/>
          </a:xfrm>
        </p:spPr>
        <p:txBody>
          <a:bodyPr>
            <a:normAutofit fontScale="90000"/>
          </a:bodyPr>
          <a:lstStyle/>
          <a:p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04800" y="990600"/>
            <a:ext cx="8610600" cy="5638800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sr-Latn-CS" sz="1800" b="1" dirty="0"/>
              <a:t>Intenzivni kontakti sa evropskom </a:t>
            </a:r>
            <a:r>
              <a:rPr lang="sr-Latn-CS" sz="1800" dirty="0"/>
              <a:t>(francuskom, pariskom) umetničkom scenom: najrecentnija ostvarenja novog evropskog slikarstva </a:t>
            </a:r>
            <a:r>
              <a:rPr lang="sr-Latn-CS" sz="1800" dirty="0" smtClean="0"/>
              <a:t>mogla su se bolje </a:t>
            </a:r>
            <a:r>
              <a:rPr lang="sr-Latn-CS" sz="1800" dirty="0"/>
              <a:t>pratiti u Rusiji nego u sredinama svog </a:t>
            </a:r>
            <a:r>
              <a:rPr lang="sr-Latn-CS" sz="1800" dirty="0" smtClean="0"/>
              <a:t>nastanka</a:t>
            </a:r>
            <a:endParaRPr lang="sr-Latn-CS" sz="1800" dirty="0"/>
          </a:p>
          <a:p>
            <a:pPr>
              <a:lnSpc>
                <a:spcPct val="120000"/>
              </a:lnSpc>
            </a:pPr>
            <a:r>
              <a:rPr lang="sr-Latn-CS" sz="1800" dirty="0"/>
              <a:t>Časopis </a:t>
            </a:r>
            <a:r>
              <a:rPr lang="sr-Latn-CS" sz="1800" i="1" dirty="0"/>
              <a:t>Zlatno runo </a:t>
            </a:r>
            <a:r>
              <a:rPr lang="sr-Latn-CS" sz="1800" dirty="0"/>
              <a:t>objavljuje:</a:t>
            </a:r>
          </a:p>
          <a:p>
            <a:pPr>
              <a:lnSpc>
                <a:spcPct val="120000"/>
              </a:lnSpc>
              <a:buFontTx/>
              <a:buAutoNum type="arabicPeriod"/>
            </a:pPr>
            <a:r>
              <a:rPr lang="sr-Latn-CS" sz="1800" dirty="0"/>
              <a:t>Matisove </a:t>
            </a:r>
            <a:r>
              <a:rPr lang="sr-Latn-CS" sz="1800" i="1" dirty="0"/>
              <a:t>Beleške jednog slikara</a:t>
            </a:r>
            <a:r>
              <a:rPr lang="sr-Latn-CS" sz="1800" dirty="0"/>
              <a:t> (1909),</a:t>
            </a:r>
          </a:p>
          <a:p>
            <a:pPr>
              <a:lnSpc>
                <a:spcPct val="120000"/>
              </a:lnSpc>
              <a:buFontTx/>
              <a:buAutoNum type="arabicPeriod"/>
            </a:pPr>
            <a:r>
              <a:rPr lang="sr-Latn-CS" sz="1800" dirty="0" smtClean="0"/>
              <a:t>tekst Morisa Denija “Od </a:t>
            </a:r>
            <a:r>
              <a:rPr lang="sr-Latn-CS" sz="1800" dirty="0"/>
              <a:t>Gogena i van Goga do klasicizma” (1909); </a:t>
            </a:r>
            <a:endParaRPr lang="sr-Latn-CS" sz="1800" dirty="0" smtClean="0"/>
          </a:p>
          <a:p>
            <a:pPr>
              <a:lnSpc>
                <a:spcPct val="120000"/>
              </a:lnSpc>
            </a:pPr>
            <a:r>
              <a:rPr lang="sr-Latn-CS" sz="1800" dirty="0" smtClean="0"/>
              <a:t>Marinetijev “Osnivački manifest futurizma” objavljen je 1909. </a:t>
            </a:r>
            <a:r>
              <a:rPr lang="sr-Latn-CS" sz="1800" dirty="0"/>
              <a:t>u peterburškim novinama (odmah posle Pariza</a:t>
            </a:r>
            <a:r>
              <a:rPr lang="sr-Latn-CS" sz="1800" dirty="0" smtClean="0"/>
              <a:t>);</a:t>
            </a:r>
          </a:p>
          <a:p>
            <a:pPr>
              <a:lnSpc>
                <a:spcPct val="120000"/>
              </a:lnSpc>
            </a:pPr>
            <a:r>
              <a:rPr lang="sr-Latn-CS" sz="1800" dirty="0" smtClean="0"/>
              <a:t>časopisi </a:t>
            </a:r>
            <a:r>
              <a:rPr lang="sr-Latn-CS" sz="1800" i="1" dirty="0"/>
              <a:t>Apolon</a:t>
            </a:r>
            <a:r>
              <a:rPr lang="sr-Latn-CS" sz="1800" dirty="0"/>
              <a:t> (1910) i </a:t>
            </a:r>
            <a:r>
              <a:rPr lang="sr-Latn-CS" sz="1800" i="1" dirty="0"/>
              <a:t>Savez mladih</a:t>
            </a:r>
            <a:r>
              <a:rPr lang="sr-Latn-CS" sz="1800" dirty="0"/>
              <a:t> (1912) objavljuju </a:t>
            </a:r>
            <a:r>
              <a:rPr lang="sr-Latn-CS" sz="1800" dirty="0" smtClean="0"/>
              <a:t>“Tehnički </a:t>
            </a:r>
            <a:r>
              <a:rPr lang="sr-Latn-CS" sz="1800" dirty="0"/>
              <a:t>manifest futurističkog </a:t>
            </a:r>
            <a:r>
              <a:rPr lang="sr-Latn-CS" sz="1800" dirty="0" smtClean="0"/>
              <a:t>slikarstva”; </a:t>
            </a:r>
          </a:p>
          <a:p>
            <a:pPr>
              <a:lnSpc>
                <a:spcPct val="120000"/>
              </a:lnSpc>
            </a:pPr>
            <a:r>
              <a:rPr lang="sr-Latn-CS" sz="1800" dirty="0" smtClean="0"/>
              <a:t>objavljena </a:t>
            </a:r>
            <a:r>
              <a:rPr lang="sr-Latn-CS" sz="1800" dirty="0"/>
              <a:t>Glezova i </a:t>
            </a:r>
            <a:r>
              <a:rPr lang="sr-Latn-CS" sz="1800" dirty="0" smtClean="0"/>
              <a:t>Mecenžeova </a:t>
            </a:r>
            <a:r>
              <a:rPr lang="sr-Latn-CS" sz="1800" dirty="0"/>
              <a:t>knjiga </a:t>
            </a:r>
            <a:r>
              <a:rPr lang="sr-Latn-CS" sz="1800" i="1" dirty="0"/>
              <a:t>O kubizmu </a:t>
            </a:r>
            <a:r>
              <a:rPr lang="sr-Latn-CS" sz="1800" dirty="0"/>
              <a:t>itd</a:t>
            </a:r>
          </a:p>
          <a:p>
            <a:pPr>
              <a:lnSpc>
                <a:spcPct val="120000"/>
              </a:lnSpc>
              <a:buFont typeface="Arial" charset="0"/>
              <a:buChar char="•"/>
            </a:pPr>
            <a:endParaRPr lang="sr-Latn-CS" sz="1800" i="1" dirty="0"/>
          </a:p>
          <a:p>
            <a:pPr>
              <a:lnSpc>
                <a:spcPct val="120000"/>
              </a:lnSpc>
              <a:buFont typeface="Arial" charset="0"/>
              <a:buChar char="•"/>
            </a:pPr>
            <a:r>
              <a:rPr lang="sr-Latn-CS" sz="1800" b="1" dirty="0"/>
              <a:t>Istovremeno, </a:t>
            </a:r>
            <a:r>
              <a:rPr lang="sr-Latn-CS" sz="1800" b="1" dirty="0" smtClean="0"/>
              <a:t>prisutna je jaka </a:t>
            </a:r>
            <a:r>
              <a:rPr lang="sr-Latn-CS" sz="1800" b="1" dirty="0"/>
              <a:t>nacionalna svest </a:t>
            </a:r>
            <a:r>
              <a:rPr lang="sr-Latn-CS" sz="1800" dirty="0"/>
              <a:t>– neoprimitivizam, (nacionalna) samosvest; 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0" name="Picture 2" descr="http://myweb.rollins.edu/aboguslawski/Lubok/oldcus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97263" y="0"/>
            <a:ext cx="56467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9331" name="Rectangle 2"/>
          <p:cNvSpPr>
            <a:spLocks noChangeArrowheads="1"/>
          </p:cNvSpPr>
          <p:nvPr/>
        </p:nvSpPr>
        <p:spPr bwMode="auto">
          <a:xfrm>
            <a:off x="914400" y="152400"/>
            <a:ext cx="224228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L</a:t>
            </a:r>
            <a:r>
              <a:rPr lang="sr-Latn-RS" dirty="0" smtClean="0">
                <a:latin typeface="Calibri" pitchFamily="34" charset="0"/>
              </a:rPr>
              <a:t>ubok sa žanr scenom</a:t>
            </a:r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M. Larionov. Fish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3000" y="2514600"/>
            <a:ext cx="4029075" cy="418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304800" y="5486400"/>
            <a:ext cx="4572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sr-Latn-CS" dirty="0">
                <a:latin typeface="Calibri" pitchFamily="34" charset="0"/>
              </a:rPr>
              <a:t>Larionov, </a:t>
            </a:r>
            <a:r>
              <a:rPr lang="sr-Latn-RS" i="1" dirty="0" smtClean="0">
                <a:latin typeface="Calibri" pitchFamily="34" charset="0"/>
              </a:rPr>
              <a:t>Riba u sumrak ,</a:t>
            </a:r>
            <a:r>
              <a:rPr lang="en-US" dirty="0" smtClean="0">
                <a:latin typeface="Calibri" pitchFamily="34" charset="0"/>
              </a:rPr>
              <a:t>1904</a:t>
            </a:r>
            <a:r>
              <a:rPr lang="sr-Latn-RS" dirty="0" smtClean="0">
                <a:latin typeface="Calibri" pitchFamily="34" charset="0"/>
              </a:rPr>
              <a:t>, ulje na platnu</a:t>
            </a:r>
            <a:r>
              <a:rPr lang="en-US" dirty="0" smtClean="0">
                <a:latin typeface="Calibri" pitchFamily="34" charset="0"/>
              </a:rPr>
              <a:t>,</a:t>
            </a:r>
            <a:r>
              <a:rPr lang="en-US" dirty="0">
                <a:latin typeface="Calibri" pitchFamily="34" charset="0"/>
              </a:rPr>
              <a:t/>
            </a:r>
            <a:br>
              <a:rPr lang="en-US" dirty="0">
                <a:latin typeface="Calibri" pitchFamily="34" charset="0"/>
              </a:rPr>
            </a:br>
            <a:r>
              <a:rPr lang="en-US" dirty="0">
                <a:latin typeface="Calibri" pitchFamily="34" charset="0"/>
              </a:rPr>
              <a:t>100x95cm</a:t>
            </a:r>
            <a:r>
              <a:rPr lang="sr-Latn-CS" dirty="0" smtClean="0">
                <a:latin typeface="Calibri" pitchFamily="34" charset="0"/>
              </a:rPr>
              <a:t>, </a:t>
            </a:r>
            <a:r>
              <a:rPr lang="sr-Latn-RS" dirty="0" smtClean="0">
                <a:latin typeface="Calibri" pitchFamily="34" charset="0"/>
              </a:rPr>
              <a:t>Državni ruski muzej</a:t>
            </a:r>
            <a:r>
              <a:rPr lang="en-GB" dirty="0" smtClean="0">
                <a:latin typeface="Calibri" pitchFamily="34" charset="0"/>
              </a:rPr>
              <a:t>, </a:t>
            </a:r>
            <a:r>
              <a:rPr lang="sr-Latn-RS" dirty="0" smtClean="0">
                <a:latin typeface="Calibri" pitchFamily="34" charset="0"/>
              </a:rPr>
              <a:t>Sankt Peterburg</a:t>
            </a:r>
            <a:endParaRPr lang="en-US" dirty="0">
              <a:latin typeface="Calibri" pitchFamily="34" charset="0"/>
            </a:endParaRPr>
          </a:p>
        </p:txBody>
      </p:sp>
      <p:pic>
        <p:nvPicPr>
          <p:cNvPr id="8" name="Picture 2" descr="M.Larionov. Turkey He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52400"/>
            <a:ext cx="4543425" cy="4028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4800600" y="152400"/>
            <a:ext cx="43434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r-Latn-CS" dirty="0">
                <a:latin typeface="Calibri" pitchFamily="34" charset="0"/>
              </a:rPr>
              <a:t>Larionov, </a:t>
            </a:r>
            <a:r>
              <a:rPr lang="sr-Latn-RS" i="1" dirty="0" smtClean="0">
                <a:latin typeface="Calibri" pitchFamily="34" charset="0"/>
              </a:rPr>
              <a:t>Ćurka</a:t>
            </a:r>
            <a:r>
              <a:rPr lang="en-US" dirty="0" smtClean="0">
                <a:latin typeface="Calibri" pitchFamily="34" charset="0"/>
              </a:rPr>
              <a:t>.</a:t>
            </a:r>
            <a:r>
              <a:rPr lang="en-US" dirty="0">
                <a:latin typeface="Calibri" pitchFamily="34" charset="0"/>
              </a:rPr>
              <a:t> </a:t>
            </a:r>
            <a:r>
              <a:rPr lang="en-US" dirty="0" smtClean="0">
                <a:latin typeface="Calibri" pitchFamily="34" charset="0"/>
              </a:rPr>
              <a:t>1905</a:t>
            </a:r>
            <a:r>
              <a:rPr lang="en-US" dirty="0">
                <a:latin typeface="Calibri" pitchFamily="34" charset="0"/>
              </a:rPr>
              <a:t/>
            </a:r>
            <a:br>
              <a:rPr lang="en-US" dirty="0">
                <a:latin typeface="Calibri" pitchFamily="34" charset="0"/>
              </a:rPr>
            </a:br>
            <a:r>
              <a:rPr lang="sr-Latn-RS" dirty="0" smtClean="0">
                <a:latin typeface="Calibri" pitchFamily="34" charset="0"/>
              </a:rPr>
              <a:t>ulje na platnu</a:t>
            </a:r>
            <a:r>
              <a:rPr lang="sr-Latn-CS" dirty="0" smtClean="0">
                <a:latin typeface="Calibri" pitchFamily="34" charset="0"/>
              </a:rPr>
              <a:t>, </a:t>
            </a:r>
            <a:r>
              <a:rPr lang="en-US" dirty="0">
                <a:latin typeface="Calibri" pitchFamily="34" charset="0"/>
              </a:rPr>
              <a:t>61x71cm</a:t>
            </a:r>
            <a:r>
              <a:rPr lang="sr-Latn-CS" dirty="0" smtClean="0">
                <a:latin typeface="Calibri" pitchFamily="34" charset="0"/>
              </a:rPr>
              <a:t>, </a:t>
            </a:r>
            <a:r>
              <a:rPr lang="sr-Latn-RS" dirty="0" smtClean="0">
                <a:latin typeface="Calibri" pitchFamily="34" charset="0"/>
              </a:rPr>
              <a:t>Državni ruski muzej</a:t>
            </a:r>
            <a:r>
              <a:rPr lang="en-GB" dirty="0" smtClean="0">
                <a:latin typeface="Calibri" pitchFamily="34" charset="0"/>
              </a:rPr>
              <a:t>, </a:t>
            </a:r>
            <a:r>
              <a:rPr lang="sr-Latn-RS" dirty="0" smtClean="0">
                <a:latin typeface="Calibri" pitchFamily="34" charset="0"/>
              </a:rPr>
              <a:t>Sankt Peterburg</a:t>
            </a:r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upload.wikimedia.org/wikipedia/en/1/11/Larionov_akaziivesnoj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3048000"/>
            <a:ext cx="4118344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4495800" y="5715000"/>
            <a:ext cx="38862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r-Latn-CS" dirty="0" smtClean="0">
                <a:latin typeface="Calibri" pitchFamily="34" charset="0"/>
              </a:rPr>
              <a:t>Larionov, </a:t>
            </a:r>
            <a:r>
              <a:rPr lang="sr-Latn-RS" dirty="0" smtClean="0">
                <a:latin typeface="Calibri" pitchFamily="34" charset="0"/>
              </a:rPr>
              <a:t>Bagrem u proleće</a:t>
            </a:r>
            <a:r>
              <a:rPr lang="en-US" dirty="0" smtClean="0">
                <a:latin typeface="Calibri" pitchFamily="34" charset="0"/>
              </a:rPr>
              <a:t>. </a:t>
            </a:r>
            <a:r>
              <a:rPr lang="en-US" dirty="0">
                <a:latin typeface="Calibri" pitchFamily="34" charset="0"/>
              </a:rPr>
              <a:t>1904. </a:t>
            </a:r>
            <a:r>
              <a:rPr lang="sr-Latn-RS" dirty="0" smtClean="0">
                <a:latin typeface="Calibri" pitchFamily="34" charset="0"/>
              </a:rPr>
              <a:t>ulje na platnu</a:t>
            </a:r>
            <a:r>
              <a:rPr lang="en-US" dirty="0" smtClean="0">
                <a:latin typeface="Calibri" pitchFamily="34" charset="0"/>
              </a:rPr>
              <a:t>, </a:t>
            </a:r>
            <a:r>
              <a:rPr lang="en-US" dirty="0">
                <a:latin typeface="Calibri" pitchFamily="34" charset="0"/>
              </a:rPr>
              <a:t>45,5 x 76 cm. </a:t>
            </a:r>
            <a:r>
              <a:rPr lang="sr-Latn-RS" dirty="0" smtClean="0">
                <a:latin typeface="Calibri" pitchFamily="34" charset="0"/>
              </a:rPr>
              <a:t>Državni ruski muzej</a:t>
            </a:r>
            <a:r>
              <a:rPr lang="en-GB" dirty="0" smtClean="0">
                <a:latin typeface="Calibri" pitchFamily="34" charset="0"/>
              </a:rPr>
              <a:t>, </a:t>
            </a:r>
            <a:r>
              <a:rPr lang="sr-Latn-RS" dirty="0" smtClean="0">
                <a:latin typeface="Calibri" pitchFamily="34" charset="0"/>
              </a:rPr>
              <a:t>Sankt Peterburg</a:t>
            </a:r>
            <a:endParaRPr lang="en-US" dirty="0">
              <a:latin typeface="Calibri" pitchFamily="34" charset="0"/>
            </a:endParaRPr>
          </a:p>
        </p:txBody>
      </p:sp>
      <p:pic>
        <p:nvPicPr>
          <p:cNvPr id="8" name="Picture 2" descr="http://myweb.rollins.edu/aboguslawski/Ruspaint/lario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18193" y="0"/>
            <a:ext cx="4625807" cy="460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2057400" y="228600"/>
            <a:ext cx="21919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latin typeface="Calibri" pitchFamily="34" charset="0"/>
              </a:rPr>
              <a:t>Mihail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Larionov</a:t>
            </a:r>
            <a:r>
              <a:rPr lang="sr-Latn-CS" dirty="0" smtClean="0">
                <a:latin typeface="Calibri" pitchFamily="34" charset="0"/>
              </a:rPr>
              <a:t>, </a:t>
            </a:r>
            <a:r>
              <a:rPr lang="sr-Latn-CS" i="1" dirty="0" smtClean="0">
                <a:latin typeface="Calibri" pitchFamily="34" charset="0"/>
              </a:rPr>
              <a:t>Rain</a:t>
            </a:r>
            <a:endParaRPr lang="en-US" i="1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 descr="Mikhail Larionov. Soldiers Playing Cards. 190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685800"/>
            <a:ext cx="7043738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851" name="Rectangle 2"/>
          <p:cNvSpPr>
            <a:spLocks noChangeArrowheads="1"/>
          </p:cNvSpPr>
          <p:nvPr/>
        </p:nvSpPr>
        <p:spPr bwMode="auto">
          <a:xfrm>
            <a:off x="2057400" y="152400"/>
            <a:ext cx="4572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latin typeface="Calibri" pitchFamily="34" charset="0"/>
              </a:rPr>
              <a:t>Mikhail </a:t>
            </a:r>
            <a:r>
              <a:rPr lang="en-US" dirty="0" err="1" smtClean="0">
                <a:latin typeface="Calibri" pitchFamily="34" charset="0"/>
              </a:rPr>
              <a:t>Larionov</a:t>
            </a:r>
            <a:r>
              <a:rPr lang="sr-Latn-RS" dirty="0" smtClean="0">
                <a:latin typeface="Calibri" pitchFamily="34" charset="0"/>
              </a:rPr>
              <a:t>,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sr-Latn-RS" i="1" dirty="0" smtClean="0">
                <a:latin typeface="Calibri" pitchFamily="34" charset="0"/>
              </a:rPr>
              <a:t>Vojnici igraju karte</a:t>
            </a:r>
            <a:r>
              <a:rPr lang="sr-Latn-RS" dirty="0" smtClean="0">
                <a:latin typeface="Calibri" pitchFamily="34" charset="0"/>
              </a:rPr>
              <a:t>,</a:t>
            </a:r>
            <a:r>
              <a:rPr lang="en-US" dirty="0">
                <a:latin typeface="Calibri" pitchFamily="34" charset="0"/>
              </a:rPr>
              <a:t> 190</a:t>
            </a:r>
            <a:r>
              <a:rPr lang="sr-Latn-CS" dirty="0">
                <a:latin typeface="Calibri" pitchFamily="34" charset="0"/>
              </a:rPr>
              <a:t>3</a:t>
            </a:r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4" descr="Corner of a garden Sun - Natalia Goncharov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295400"/>
            <a:ext cx="4095750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23" name="Rectangle 3"/>
          <p:cNvSpPr>
            <a:spLocks noChangeArrowheads="1"/>
          </p:cNvSpPr>
          <p:nvPr/>
        </p:nvSpPr>
        <p:spPr bwMode="auto">
          <a:xfrm>
            <a:off x="685800" y="685800"/>
            <a:ext cx="270804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sr-Latn-CS" dirty="0" smtClean="0">
                <a:latin typeface="Calibri" pitchFamily="34" charset="0"/>
              </a:rPr>
              <a:t>Gončarova, </a:t>
            </a:r>
            <a:r>
              <a:rPr lang="sr-Latn-RS" i="1" dirty="0" smtClean="0">
                <a:latin typeface="Calibri" pitchFamily="34" charset="0"/>
              </a:rPr>
              <a:t>Bašta na suncu</a:t>
            </a:r>
            <a:endParaRPr lang="en-US" i="1" dirty="0">
              <a:latin typeface="Calibri" pitchFamily="34" charset="0"/>
            </a:endParaRPr>
          </a:p>
        </p:txBody>
      </p:sp>
      <p:pic>
        <p:nvPicPr>
          <p:cNvPr id="6" name="Picture 2" descr="Still life with shoe and mirror - Natalia Goncharov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838200"/>
            <a:ext cx="4124325" cy="547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4648200" y="152400"/>
            <a:ext cx="4114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Latn-CS" dirty="0" smtClean="0">
                <a:latin typeface="Calibri" pitchFamily="34" charset="0"/>
              </a:rPr>
              <a:t>Gončarova, </a:t>
            </a:r>
            <a:r>
              <a:rPr lang="sr-Latn-RS" dirty="0" smtClean="0">
                <a:latin typeface="Calibri" pitchFamily="34" charset="0"/>
              </a:rPr>
              <a:t>Mrtva priroda sa cipelom i ogledalom, </a:t>
            </a:r>
            <a:r>
              <a:rPr lang="sr-Latn-CS" dirty="0" smtClean="0">
                <a:latin typeface="Calibri" pitchFamily="34" charset="0"/>
              </a:rPr>
              <a:t>1906</a:t>
            </a:r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" descr="Kazimir Malevich (1878–1935) Flowergirl Oil on canvas, 1903 80 &amp;#215; 100 cm (31.5 &amp;#215; 39.4 in) The Russian Museum, St. Petersburg, Russi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685800"/>
            <a:ext cx="7180263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971" name="Rectangle 4"/>
          <p:cNvSpPr>
            <a:spLocks noChangeArrowheads="1"/>
          </p:cNvSpPr>
          <p:nvPr/>
        </p:nvSpPr>
        <p:spPr bwMode="auto">
          <a:xfrm>
            <a:off x="381000" y="0"/>
            <a:ext cx="8458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dirty="0" err="1">
                <a:latin typeface="Calibri" pitchFamily="34" charset="0"/>
              </a:rPr>
              <a:t>Kazimir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Malevi</a:t>
            </a:r>
            <a:r>
              <a:rPr lang="sr-Latn-RS" dirty="0" smtClean="0">
                <a:latin typeface="Calibri" pitchFamily="34" charset="0"/>
              </a:rPr>
              <a:t>č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>
                <a:latin typeface="Calibri" pitchFamily="34" charset="0"/>
              </a:rPr>
              <a:t>(1878–1935)</a:t>
            </a:r>
            <a:r>
              <a:rPr lang="sr-Latn-CS" dirty="0">
                <a:latin typeface="Calibri" pitchFamily="34" charset="0"/>
              </a:rPr>
              <a:t>, </a:t>
            </a:r>
            <a:r>
              <a:rPr lang="sr-Latn-RS" i="1" dirty="0" smtClean="0">
                <a:latin typeface="Calibri" pitchFamily="34" charset="0"/>
              </a:rPr>
              <a:t>Prodavačica cveća</a:t>
            </a:r>
            <a:r>
              <a:rPr lang="sr-Latn-CS" dirty="0" smtClean="0">
                <a:latin typeface="Calibri" pitchFamily="34" charset="0"/>
              </a:rPr>
              <a:t>, </a:t>
            </a:r>
            <a:r>
              <a:rPr lang="sr-Latn-RS" dirty="0" smtClean="0">
                <a:latin typeface="Calibri" pitchFamily="34" charset="0"/>
              </a:rPr>
              <a:t>ulje na platnu</a:t>
            </a:r>
            <a:r>
              <a:rPr lang="en-US" dirty="0" smtClean="0">
                <a:latin typeface="Calibri" pitchFamily="34" charset="0"/>
              </a:rPr>
              <a:t>, </a:t>
            </a:r>
            <a:r>
              <a:rPr lang="en-US" dirty="0">
                <a:latin typeface="Calibri" pitchFamily="34" charset="0"/>
              </a:rPr>
              <a:t>1903</a:t>
            </a:r>
            <a:r>
              <a:rPr lang="sr-Latn-CS" dirty="0">
                <a:latin typeface="Calibri" pitchFamily="34" charset="0"/>
              </a:rPr>
              <a:t>, </a:t>
            </a:r>
            <a:r>
              <a:rPr lang="en-US" dirty="0">
                <a:latin typeface="Calibri" pitchFamily="34" charset="0"/>
              </a:rPr>
              <a:t>80 × 100 cm</a:t>
            </a:r>
            <a:r>
              <a:rPr lang="sr-Latn-CS" dirty="0">
                <a:latin typeface="Calibri" pitchFamily="34" charset="0"/>
              </a:rPr>
              <a:t>, </a:t>
            </a:r>
            <a:r>
              <a:rPr lang="sr-Latn-RS" dirty="0" smtClean="0">
                <a:latin typeface="Calibri" pitchFamily="34" charset="0"/>
              </a:rPr>
              <a:t>Državni ruski muzej</a:t>
            </a:r>
            <a:r>
              <a:rPr lang="en-GB" dirty="0" smtClean="0">
                <a:latin typeface="Calibri" pitchFamily="34" charset="0"/>
              </a:rPr>
              <a:t>, </a:t>
            </a:r>
            <a:r>
              <a:rPr lang="sr-Latn-RS" dirty="0" smtClean="0">
                <a:latin typeface="Calibri" pitchFamily="34" charset="0"/>
              </a:rPr>
              <a:t>Sankt Peterburg</a:t>
            </a:r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2" descr="Kazimir Malevich (1878–1935) Boulevard Oil on canvas, 1903 56 x 66 cm The Russian Museum, St. Petersburg, Russi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685800"/>
            <a:ext cx="6834188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6019" name="Rectangle 4"/>
          <p:cNvSpPr>
            <a:spLocks noChangeArrowheads="1"/>
          </p:cNvSpPr>
          <p:nvPr/>
        </p:nvSpPr>
        <p:spPr bwMode="auto">
          <a:xfrm>
            <a:off x="533400" y="0"/>
            <a:ext cx="8153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dirty="0" err="1">
                <a:latin typeface="Calibri" pitchFamily="34" charset="0"/>
              </a:rPr>
              <a:t>Kazimir</a:t>
            </a:r>
            <a:r>
              <a:rPr lang="en-US" dirty="0">
                <a:latin typeface="Calibri" pitchFamily="34" charset="0"/>
              </a:rPr>
              <a:t> Malevich (1878–1935)</a:t>
            </a:r>
            <a:r>
              <a:rPr lang="sr-Latn-CS" dirty="0">
                <a:latin typeface="Calibri" pitchFamily="34" charset="0"/>
              </a:rPr>
              <a:t>, </a:t>
            </a:r>
            <a:r>
              <a:rPr lang="sr-Latn-RS" i="1" dirty="0" smtClean="0">
                <a:latin typeface="Calibri" pitchFamily="34" charset="0"/>
              </a:rPr>
              <a:t>Bulevar</a:t>
            </a:r>
            <a:r>
              <a:rPr lang="sr-Latn-CS" dirty="0" smtClean="0">
                <a:latin typeface="Calibri" pitchFamily="34" charset="0"/>
              </a:rPr>
              <a:t>, </a:t>
            </a:r>
            <a:r>
              <a:rPr lang="en-US" dirty="0">
                <a:latin typeface="Calibri" pitchFamily="34" charset="0"/>
              </a:rPr>
              <a:t>1903</a:t>
            </a:r>
            <a:r>
              <a:rPr lang="sr-Latn-CS" dirty="0">
                <a:latin typeface="Calibri" pitchFamily="34" charset="0"/>
              </a:rPr>
              <a:t>, </a:t>
            </a:r>
            <a:r>
              <a:rPr lang="en-US" dirty="0">
                <a:latin typeface="Calibri" pitchFamily="34" charset="0"/>
              </a:rPr>
              <a:t>56 x 66 cm</a:t>
            </a:r>
            <a:r>
              <a:rPr lang="sr-Latn-CS" dirty="0">
                <a:latin typeface="Calibri" pitchFamily="34" charset="0"/>
              </a:rPr>
              <a:t>, </a:t>
            </a:r>
            <a:r>
              <a:rPr lang="sr-Latn-RS" dirty="0" smtClean="0">
                <a:latin typeface="Calibri" pitchFamily="34" charset="0"/>
              </a:rPr>
              <a:t>Državni ruski muzej</a:t>
            </a:r>
            <a:r>
              <a:rPr lang="en-GB" dirty="0" smtClean="0">
                <a:latin typeface="Calibri" pitchFamily="34" charset="0"/>
              </a:rPr>
              <a:t>, </a:t>
            </a:r>
            <a:r>
              <a:rPr lang="sr-Latn-RS" dirty="0" smtClean="0">
                <a:latin typeface="Calibri" pitchFamily="34" charset="0"/>
              </a:rPr>
              <a:t>Sankt Peterburg</a:t>
            </a:r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 descr="Kazimir Malevich (1878–1935) On the Boulevard Oil on canvas, 1903 55 x 66 cm The Russian Museum, St. Petersburg, Russi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609600"/>
            <a:ext cx="7162800" cy="599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7043" name="Rectangle 2"/>
          <p:cNvSpPr>
            <a:spLocks noChangeArrowheads="1"/>
          </p:cNvSpPr>
          <p:nvPr/>
        </p:nvSpPr>
        <p:spPr bwMode="auto">
          <a:xfrm>
            <a:off x="685800" y="0"/>
            <a:ext cx="7772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dirty="0" err="1">
                <a:latin typeface="Calibri" pitchFamily="34" charset="0"/>
              </a:rPr>
              <a:t>Kazimir</a:t>
            </a:r>
            <a:r>
              <a:rPr lang="en-US" dirty="0">
                <a:latin typeface="Calibri" pitchFamily="34" charset="0"/>
              </a:rPr>
              <a:t> Malevich (1878–1935)</a:t>
            </a:r>
            <a:r>
              <a:rPr lang="sr-Latn-CS" dirty="0">
                <a:latin typeface="Calibri" pitchFamily="34" charset="0"/>
              </a:rPr>
              <a:t>, </a:t>
            </a:r>
            <a:r>
              <a:rPr lang="sr-Latn-RS" i="1" dirty="0" smtClean="0">
                <a:latin typeface="Calibri" pitchFamily="34" charset="0"/>
              </a:rPr>
              <a:t>Na bulevaru</a:t>
            </a:r>
            <a:r>
              <a:rPr lang="sr-Latn-CS" dirty="0" smtClean="0">
                <a:latin typeface="Calibri" pitchFamily="34" charset="0"/>
              </a:rPr>
              <a:t>, </a:t>
            </a:r>
            <a:r>
              <a:rPr lang="sr-Latn-RS" dirty="0" smtClean="0">
                <a:latin typeface="Calibri" pitchFamily="34" charset="0"/>
              </a:rPr>
              <a:t>ulje na platnu</a:t>
            </a:r>
            <a:r>
              <a:rPr lang="en-US" dirty="0" smtClean="0">
                <a:latin typeface="Calibri" pitchFamily="34" charset="0"/>
              </a:rPr>
              <a:t>, </a:t>
            </a:r>
            <a:r>
              <a:rPr lang="en-US" dirty="0">
                <a:latin typeface="Calibri" pitchFamily="34" charset="0"/>
              </a:rPr>
              <a:t>1903</a:t>
            </a:r>
            <a:r>
              <a:rPr lang="sr-Latn-CS" dirty="0">
                <a:latin typeface="Calibri" pitchFamily="34" charset="0"/>
              </a:rPr>
              <a:t>, </a:t>
            </a:r>
            <a:r>
              <a:rPr lang="en-US" dirty="0">
                <a:latin typeface="Calibri" pitchFamily="34" charset="0"/>
              </a:rPr>
              <a:t>55 x 66 cm</a:t>
            </a:r>
            <a:br>
              <a:rPr lang="en-US" dirty="0">
                <a:latin typeface="Calibri" pitchFamily="34" charset="0"/>
              </a:rPr>
            </a:br>
            <a:r>
              <a:rPr lang="sr-Latn-RS" dirty="0" smtClean="0">
                <a:latin typeface="Calibri" pitchFamily="34" charset="0"/>
              </a:rPr>
              <a:t> Državni ruski muzej</a:t>
            </a:r>
            <a:r>
              <a:rPr lang="en-GB" dirty="0" smtClean="0">
                <a:latin typeface="Calibri" pitchFamily="34" charset="0"/>
              </a:rPr>
              <a:t>, </a:t>
            </a:r>
            <a:r>
              <a:rPr lang="sr-Latn-RS" dirty="0" smtClean="0">
                <a:latin typeface="Calibri" pitchFamily="34" charset="0"/>
              </a:rPr>
              <a:t>Sankt Peterburg</a:t>
            </a:r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1043</Words>
  <Application>Microsoft Office PowerPoint</Application>
  <PresentationFormat>On-screen Show (4:3)</PresentationFormat>
  <Paragraphs>55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početak: (post)impresionizam-larionov, gončarova, maljevič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neoprimitivizam</vt:lpstr>
      <vt:lpstr>Slide 15</vt:lpstr>
      <vt:lpstr>Slide 16</vt:lpstr>
      <vt:lpstr>Slide 17</vt:lpstr>
      <vt:lpstr>Slide 18</vt:lpstr>
      <vt:lpstr>Slide 19</vt:lpstr>
      <vt:lpstr>Slide 20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početak: (post)impresionizam-larionov, gončarova, maljevič</dc:title>
  <dc:creator>User</dc:creator>
  <cp:lastModifiedBy>User</cp:lastModifiedBy>
  <cp:revision>2</cp:revision>
  <dcterms:created xsi:type="dcterms:W3CDTF">2020-04-15T21:37:10Z</dcterms:created>
  <dcterms:modified xsi:type="dcterms:W3CDTF">2020-04-15T21:40:22Z</dcterms:modified>
</cp:coreProperties>
</file>