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2" r:id="rId5"/>
    <p:sldId id="260" r:id="rId6"/>
    <p:sldId id="263" r:id="rId7"/>
    <p:sldId id="259" r:id="rId8"/>
    <p:sldId id="265" r:id="rId9"/>
    <p:sldId id="258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Latn-RS" b="1" dirty="0"/>
              <a:t>Rano roditeljstvo u Srbiji.</a:t>
            </a:r>
            <a:br>
              <a:rPr lang="sr-Latn-RS" b="1" dirty="0"/>
            </a:br>
            <a:r>
              <a:rPr lang="sr-Latn-RS" b="1" dirty="0"/>
              <a:t>Multidimenzionalni pristup </a:t>
            </a:r>
            <a:br>
              <a:rPr lang="sr-Latn-RS" b="1" dirty="0"/>
            </a:br>
            <a:r>
              <a:rPr lang="sr-Latn-RS" b="1" dirty="0"/>
              <a:t>životnog toka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/>
              <a:t>Smiljka Tomanović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016618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Metod</a:t>
            </a:r>
            <a:endParaRPr lang="en-US" b="1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/>
          </a:bodyPr>
          <a:lstStyle/>
          <a:p>
            <a:r>
              <a:rPr lang="en-US" sz="3800" dirty="0" err="1"/>
              <a:t>triangulacija</a:t>
            </a:r>
            <a:r>
              <a:rPr lang="en-US" sz="3800" dirty="0"/>
              <a:t> i</a:t>
            </a:r>
            <a:r>
              <a:rPr lang="sr-Latn-CS" sz="3800" dirty="0"/>
              <a:t>z</a:t>
            </a:r>
            <a:r>
              <a:rPr lang="en-US" sz="3800" dirty="0" err="1"/>
              <a:t>vora</a:t>
            </a:r>
            <a:endParaRPr lang="sr-Latn-CS" sz="3800" dirty="0"/>
          </a:p>
          <a:p>
            <a:r>
              <a:rPr lang="sr-Latn-CS" sz="3800" dirty="0"/>
              <a:t>triangulacija analiza</a:t>
            </a:r>
          </a:p>
          <a:p>
            <a:r>
              <a:rPr lang="sr-Latn-CS" sz="3800" dirty="0"/>
              <a:t>kombinacija kvantitativnog i kvalitativnog metoda (</a:t>
            </a:r>
            <a:r>
              <a:rPr lang="sr-Latn-CS" sz="3800" i="1" dirty="0"/>
              <a:t>mixed methods</a:t>
            </a:r>
            <a:r>
              <a:rPr lang="sr-Latn-CS" sz="3800" dirty="0"/>
              <a:t>)</a:t>
            </a:r>
          </a:p>
          <a:p>
            <a:r>
              <a:rPr lang="sr-Latn-CS" sz="3800" dirty="0"/>
              <a:t>analiza narativa kroz pristup </a:t>
            </a:r>
            <a:r>
              <a:rPr lang="sr-Latn-CS" sz="3800" i="1" dirty="0"/>
              <a:t>zasnovane teorije </a:t>
            </a:r>
            <a:r>
              <a:rPr lang="sr-Latn-CS" sz="3800" dirty="0"/>
              <a:t>(</a:t>
            </a:r>
            <a:r>
              <a:rPr lang="sr-Latn-CS" sz="3800" i="1" dirty="0"/>
              <a:t>grounded theory</a:t>
            </a:r>
            <a:r>
              <a:rPr lang="sr-Latn-CS" sz="3800" dirty="0"/>
              <a:t>)</a:t>
            </a:r>
            <a:endParaRPr lang="en-US" sz="3800" i="1" dirty="0"/>
          </a:p>
        </p:txBody>
      </p:sp>
    </p:spTree>
    <p:extLst>
      <p:ext uri="{BB962C8B-B14F-4D97-AF65-F5344CB8AC3E}">
        <p14:creationId xmlns:p14="http://schemas.microsoft.com/office/powerpoint/2010/main" val="1507374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/>
              <a:t>Projekat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4572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800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Projekat </a:t>
            </a:r>
            <a:r>
              <a:rPr lang="sr-Latn-CS" sz="2800" i="1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Izazovi nove društvene integracije u Srbiji: koncepti i akteri </a:t>
            </a:r>
            <a:r>
              <a:rPr lang="sr-Latn-CS" sz="2800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(ev. broj 179035) koji finansira Ministarstvo prosvete, nauke i tehnološkog razvoja Republike Srbije</a:t>
            </a:r>
          </a:p>
          <a:p>
            <a:pPr marL="0" lvl="0" indent="4572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800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Uz finansijsku podršku </a:t>
            </a:r>
            <a:r>
              <a:rPr lang="sr-Latn-CS" sz="2800" i="1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Regionalnog programa podrške istraživanjima u oblasti društvenih istraživanja na Zapadnom Balkanu </a:t>
            </a:r>
            <a:r>
              <a:rPr lang="sr-Latn-CS" sz="2800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(RRPP), koji vodi Univerzitet u Friburu uz finansijsku podršku Švajcarske agencije za razvoj i saradnju (SDC).</a:t>
            </a:r>
            <a:endParaRPr lang="en-US" sz="2800" dirty="0">
              <a:solidFill>
                <a:prstClr val="black"/>
              </a:solidFill>
              <a:ea typeface="Calibri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291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05C19-F5FE-44F0-9A52-AC9F963CD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/>
              <a:t>Podsticaj i pristup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549FB-1C25-497C-8EFE-4A4D6995D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Ideološka opterećenost diskursa o porodici i rađanju</a:t>
            </a:r>
          </a:p>
          <a:p>
            <a:r>
              <a:rPr lang="sr-Latn-RS" dirty="0"/>
              <a:t>Pristup prelasku u roditeljstvo i ranom roditeljstvu kao multidimenzionalnim relacionim fenomenima</a:t>
            </a:r>
          </a:p>
          <a:p>
            <a:r>
              <a:rPr lang="sr-Latn-CS" dirty="0"/>
              <a:t>Povezivanje dva pristupa: interdisciplinarnog pristupa </a:t>
            </a:r>
            <a:r>
              <a:rPr lang="sr-Latn-CS" i="1" dirty="0"/>
              <a:t>životnog toka</a:t>
            </a:r>
            <a:r>
              <a:rPr lang="sr-Latn-CS" dirty="0"/>
              <a:t> i sociološkog pristupa </a:t>
            </a:r>
            <a:r>
              <a:rPr lang="sr-Latn-CS" i="1" dirty="0"/>
              <a:t>strukturisane individualizacije</a:t>
            </a:r>
            <a:r>
              <a:rPr lang="sr-Latn-CS" dirty="0"/>
              <a:t>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7522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sz="4000" i="1"/>
              <a:t>Pristup</a:t>
            </a:r>
            <a:r>
              <a:rPr lang="sr-Latn-CS" sz="4000"/>
              <a:t> </a:t>
            </a:r>
            <a:r>
              <a:rPr lang="sr-Latn-CS" sz="4000" i="1"/>
              <a:t>životnog toka </a:t>
            </a:r>
            <a:br>
              <a:rPr lang="sr-Latn-CS" sz="4000" i="1"/>
            </a:br>
            <a:r>
              <a:rPr lang="sr-Latn-CS" sz="4000"/>
              <a:t>(</a:t>
            </a:r>
            <a:r>
              <a:rPr lang="sr-Latn-CS" sz="4000" i="1"/>
              <a:t>life-course</a:t>
            </a:r>
            <a:r>
              <a:rPr lang="sr-Latn-CS" sz="4000" b="1" i="1"/>
              <a:t>)</a:t>
            </a:r>
            <a:r>
              <a:rPr lang="sr-Latn-CS" sz="4000"/>
              <a:t> </a:t>
            </a:r>
            <a:endParaRPr lang="en-US" sz="400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hr-HR" sz="3000" b="1" i="1"/>
              <a:t>Tranzicija </a:t>
            </a:r>
          </a:p>
          <a:p>
            <a:pPr>
              <a:lnSpc>
                <a:spcPct val="80000"/>
              </a:lnSpc>
            </a:pPr>
            <a:r>
              <a:rPr lang="hr-HR" sz="3000" b="1" i="1"/>
              <a:t>Životni događaji</a:t>
            </a:r>
          </a:p>
          <a:p>
            <a:pPr>
              <a:lnSpc>
                <a:spcPct val="80000"/>
              </a:lnSpc>
            </a:pPr>
            <a:r>
              <a:rPr lang="sr-Latn-CS" sz="3000" b="1" i="1"/>
              <a:t>Istorijsko</a:t>
            </a:r>
            <a:r>
              <a:rPr lang="sr-Latn-CS" sz="3000" i="1"/>
              <a:t> </a:t>
            </a:r>
            <a:r>
              <a:rPr lang="sr-Latn-CS" sz="3000"/>
              <a:t>i </a:t>
            </a:r>
            <a:r>
              <a:rPr lang="sr-Latn-CS" sz="3000" b="1" i="1"/>
              <a:t>socijalno vreme</a:t>
            </a:r>
            <a:r>
              <a:rPr lang="sr-Latn-CS" sz="3000"/>
              <a:t> </a:t>
            </a:r>
          </a:p>
          <a:p>
            <a:pPr>
              <a:lnSpc>
                <a:spcPct val="80000"/>
              </a:lnSpc>
            </a:pPr>
            <a:r>
              <a:rPr lang="hr-HR" sz="3000" b="1" i="1"/>
              <a:t>Putanje</a:t>
            </a:r>
            <a:r>
              <a:rPr lang="hr-HR" sz="3000" b="1"/>
              <a:t> </a:t>
            </a:r>
            <a:r>
              <a:rPr lang="hr-HR" sz="3000"/>
              <a:t>(</a:t>
            </a:r>
            <a:r>
              <a:rPr lang="hr-HR" sz="3000" i="1"/>
              <a:t>trajektorije</a:t>
            </a:r>
            <a:r>
              <a:rPr lang="hr-HR" sz="3000"/>
              <a:t>)</a:t>
            </a:r>
            <a:r>
              <a:rPr lang="en-US" sz="3000"/>
              <a:t> </a:t>
            </a:r>
            <a:r>
              <a:rPr lang="sr-Latn-CS" sz="3000"/>
              <a:t>(Elder, 1985)</a:t>
            </a:r>
            <a:endParaRPr lang="hr-HR" sz="3000"/>
          </a:p>
          <a:p>
            <a:pPr>
              <a:lnSpc>
                <a:spcPct val="80000"/>
              </a:lnSpc>
            </a:pPr>
            <a:r>
              <a:rPr lang="sr-Latn-CS" sz="3000" b="1" i="1"/>
              <a:t>Tranzicija u odraslost</a:t>
            </a:r>
            <a:r>
              <a:rPr lang="sr-Latn-CS" sz="3000"/>
              <a:t> (Galland, 2003; Iacovu, 2002).</a:t>
            </a:r>
            <a:r>
              <a:rPr lang="en-US" sz="3000"/>
              <a:t> </a:t>
            </a:r>
            <a:endParaRPr lang="sr-Latn-CS" sz="3000"/>
          </a:p>
          <a:p>
            <a:pPr>
              <a:lnSpc>
                <a:spcPct val="80000"/>
              </a:lnSpc>
            </a:pPr>
            <a:r>
              <a:rPr lang="sr-Latn-CS" sz="3000" b="1" i="1"/>
              <a:t>Tranzicioni režimi</a:t>
            </a:r>
            <a:r>
              <a:rPr lang="sr-Latn-CS" sz="3000" i="1"/>
              <a:t> – poretci </a:t>
            </a:r>
            <a:r>
              <a:rPr lang="sr-Latn-CS" sz="3000"/>
              <a:t>(</a:t>
            </a:r>
            <a:r>
              <a:rPr lang="sr-Latn-CS" sz="3000" i="1"/>
              <a:t>transitional</a:t>
            </a:r>
            <a:r>
              <a:rPr lang="sr-Latn-CS" sz="3000"/>
              <a:t> </a:t>
            </a:r>
            <a:r>
              <a:rPr lang="sr-Latn-CS" sz="3000" i="1"/>
              <a:t>regimes </a:t>
            </a:r>
            <a:r>
              <a:rPr lang="sr-Latn-CS" sz="3000"/>
              <a:t>- Walter, 2006; Walter </a:t>
            </a:r>
            <a:r>
              <a:rPr lang="sr-Latn-CS" sz="3000" i="1"/>
              <a:t>et al.</a:t>
            </a:r>
            <a:r>
              <a:rPr lang="sr-Latn-CS" sz="3000"/>
              <a:t>, 2009)</a:t>
            </a:r>
            <a:r>
              <a:rPr lang="en-US" sz="3000"/>
              <a:t> </a:t>
            </a:r>
            <a:endParaRPr lang="sr-Latn-CS" sz="3000"/>
          </a:p>
          <a:p>
            <a:pPr>
              <a:lnSpc>
                <a:spcPct val="80000"/>
              </a:lnSpc>
            </a:pPr>
            <a:r>
              <a:rPr lang="sr-Latn-CS" sz="3000" b="1" i="1"/>
              <a:t>Rodni poredak</a:t>
            </a:r>
            <a:r>
              <a:rPr lang="sr-Latn-CS" sz="3000" i="1"/>
              <a:t> </a:t>
            </a:r>
            <a:r>
              <a:rPr lang="sr-Latn-CS" sz="3000"/>
              <a:t>(</a:t>
            </a:r>
            <a:r>
              <a:rPr lang="sr-Latn-CS" sz="3000" i="1"/>
              <a:t>gender regime</a:t>
            </a:r>
            <a:r>
              <a:rPr lang="sr-Latn-CS" sz="3000"/>
              <a:t>)</a:t>
            </a:r>
            <a:r>
              <a:rPr lang="en-US" sz="3000"/>
              <a:t> </a:t>
            </a:r>
            <a:r>
              <a:rPr lang="sr-Latn-CS" sz="3000"/>
              <a:t>(Walby, 2004)</a:t>
            </a:r>
          </a:p>
          <a:p>
            <a:pPr>
              <a:lnSpc>
                <a:spcPct val="80000"/>
              </a:lnSpc>
            </a:pPr>
            <a:r>
              <a:rPr lang="sr-Latn-CS" sz="3000" b="1" i="1"/>
              <a:t>Tranzicija u roditeljstvo</a:t>
            </a:r>
            <a:r>
              <a:rPr lang="sr-Latn-CS" sz="3000"/>
              <a:t> (Du Bois Reymond </a:t>
            </a:r>
            <a:r>
              <a:rPr lang="sr-Latn-CS" sz="3000" i="1"/>
              <a:t>et al.</a:t>
            </a:r>
            <a:r>
              <a:rPr lang="sr-Latn-CS" sz="3000"/>
              <a:t> 2008; Nielsen, Brannen, Lewis, 2013</a:t>
            </a:r>
            <a:r>
              <a:rPr lang="en-US" sz="3000"/>
              <a:t> </a:t>
            </a:r>
            <a:r>
              <a:rPr lang="sr-Latn-CS" sz="3000"/>
              <a:t>)</a:t>
            </a:r>
            <a:r>
              <a:rPr lang="en-US" sz="3000"/>
              <a:t> </a:t>
            </a:r>
            <a:endParaRPr lang="sr-Latn-CS" sz="3000"/>
          </a:p>
          <a:p>
            <a:pPr>
              <a:lnSpc>
                <a:spcPct val="80000"/>
              </a:lnSpc>
            </a:pPr>
            <a:endParaRPr lang="en-US" sz="3000"/>
          </a:p>
        </p:txBody>
      </p:sp>
    </p:spTree>
    <p:extLst>
      <p:ext uri="{BB962C8B-B14F-4D97-AF65-F5344CB8AC3E}">
        <p14:creationId xmlns:p14="http://schemas.microsoft.com/office/powerpoint/2010/main" val="2687915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i="1"/>
              <a:t>Strukturisana individualizacija</a:t>
            </a:r>
            <a:r>
              <a:rPr lang="sr-Latn-CS"/>
              <a:t> 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sr-Latn-CS" sz="2800" dirty="0"/>
              <a:t>Tranzicija u roditeljstvo i roditeljstvo kao delovi </a:t>
            </a:r>
            <a:r>
              <a:rPr lang="sr-Latn-CS" sz="2800" i="1" dirty="0"/>
              <a:t>socijalne biografije </a:t>
            </a:r>
            <a:r>
              <a:rPr lang="sr-Latn-CS" sz="2800" dirty="0"/>
              <a:t>pojedinca (Tomanović, 2010; 2012)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sr-Latn-CS" sz="2800" dirty="0"/>
              <a:t>Povezuju se </a:t>
            </a:r>
            <a:r>
              <a:rPr lang="sr-Latn-CS" sz="2800" i="1" dirty="0"/>
              <a:t>strukture i kulture </a:t>
            </a:r>
            <a:r>
              <a:rPr lang="sr-Latn-CS" sz="2800" dirty="0"/>
              <a:t>roditeljstva: strukturalni i normativni okviri postajanja roditeljem sa </a:t>
            </a:r>
            <a:r>
              <a:rPr lang="sr-Latn-CS" sz="2800" i="1" dirty="0"/>
              <a:t>društveno omeđenim delanjem </a:t>
            </a:r>
            <a:r>
              <a:rPr lang="sr-Latn-CS" sz="2800" dirty="0"/>
              <a:t>(</a:t>
            </a:r>
            <a:r>
              <a:rPr lang="sr-Latn-CS" sz="2800" i="1" dirty="0"/>
              <a:t>socially bounded agency - </a:t>
            </a:r>
            <a:r>
              <a:rPr lang="sr-Latn-CS" sz="2800" dirty="0"/>
              <a:t>Evans, 2002)</a:t>
            </a:r>
            <a:r>
              <a:rPr lang="en-US" sz="2800" dirty="0"/>
              <a:t> </a:t>
            </a:r>
            <a:endParaRPr lang="sr-Latn-CS" sz="2800" dirty="0"/>
          </a:p>
          <a:p>
            <a:pPr>
              <a:lnSpc>
                <a:spcPct val="90000"/>
              </a:lnSpc>
            </a:pPr>
            <a:endParaRPr lang="sr-Latn-CS" sz="2800" dirty="0"/>
          </a:p>
          <a:p>
            <a:pPr>
              <a:lnSpc>
                <a:spcPct val="90000"/>
              </a:lnSpc>
            </a:pPr>
            <a:r>
              <a:rPr lang="sr-Latn-CS" sz="2800" i="1" dirty="0"/>
              <a:t>I</a:t>
            </a:r>
            <a:r>
              <a:rPr lang="sr-Latn-CS" sz="2800" dirty="0"/>
              <a:t> struktura </a:t>
            </a:r>
            <a:r>
              <a:rPr lang="sr-Latn-CS" sz="2800" i="1" dirty="0"/>
              <a:t>i</a:t>
            </a:r>
            <a:r>
              <a:rPr lang="sr-Latn-CS" sz="2800" dirty="0"/>
              <a:t> delanje kao kontinuum: analizira se kako mlada osoba objašnjava situaciju (strukture) i preuzima odgovornost (delanje)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75895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i="1"/>
              <a:t>Porodične prakse i prikazivanje</a:t>
            </a:r>
            <a:endParaRPr lang="en-US" i="1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229600" cy="4525963"/>
          </a:xfrm>
        </p:spPr>
        <p:txBody>
          <a:bodyPr/>
          <a:lstStyle/>
          <a:p>
            <a:r>
              <a:rPr lang="sr-Latn-CS" sz="3600" i="1"/>
              <a:t>Porodične prakse</a:t>
            </a:r>
            <a:r>
              <a:rPr lang="sr-Latn-CS" sz="3600"/>
              <a:t> (</a:t>
            </a:r>
            <a:r>
              <a:rPr lang="sr-Latn-CS" sz="3600" i="1"/>
              <a:t>family practices - </a:t>
            </a:r>
            <a:r>
              <a:rPr lang="sr-Latn-CS" sz="3600"/>
              <a:t>Morgan, 1996; 1999; 2011) </a:t>
            </a:r>
          </a:p>
          <a:p>
            <a:r>
              <a:rPr lang="sr-Latn-CS" sz="3600" i="1"/>
              <a:t>Prikazivanje</a:t>
            </a:r>
            <a:r>
              <a:rPr lang="sr-Latn-CS" sz="3600"/>
              <a:t> (</a:t>
            </a:r>
            <a:r>
              <a:rPr lang="sr-Latn-CS" sz="3600" i="1"/>
              <a:t>displaying</a:t>
            </a:r>
            <a:r>
              <a:rPr lang="sr-Latn-CS" sz="3600"/>
              <a:t> - Finch, 2007; Dermott, Seymour, 2011)</a:t>
            </a:r>
          </a:p>
          <a:p>
            <a:endParaRPr lang="sr-Latn-CS" sz="3600"/>
          </a:p>
          <a:p>
            <a:r>
              <a:rPr lang="sr-Latn-CS" sz="3600"/>
              <a:t>Određenje roditeljstva kao </a:t>
            </a:r>
            <a:r>
              <a:rPr lang="sr-Latn-CS" sz="3600" b="1"/>
              <a:t>relacionog koncepta</a:t>
            </a:r>
            <a:r>
              <a:rPr lang="en-US" sz="36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37224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0" y="685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8436" name="Group 4"/>
          <p:cNvGrpSpPr>
            <a:grpSpLocks noChangeAspect="1"/>
          </p:cNvGrpSpPr>
          <p:nvPr/>
        </p:nvGrpSpPr>
        <p:grpSpPr bwMode="auto">
          <a:xfrm>
            <a:off x="0" y="-25400"/>
            <a:ext cx="8610600" cy="7175500"/>
            <a:chOff x="2524" y="-296"/>
            <a:chExt cx="7200" cy="7406"/>
          </a:xfrm>
        </p:grpSpPr>
        <p:sp>
          <p:nvSpPr>
            <p:cNvPr id="18445" name="AutoShape 13"/>
            <p:cNvSpPr>
              <a:spLocks noChangeAspect="1" noChangeArrowheads="1" noTextEdit="1"/>
            </p:cNvSpPr>
            <p:nvPr/>
          </p:nvSpPr>
          <p:spPr bwMode="auto">
            <a:xfrm>
              <a:off x="2524" y="-296"/>
              <a:ext cx="7200" cy="74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44" name="Text Box 12"/>
            <p:cNvSpPr txBox="1">
              <a:spLocks noChangeArrowheads="1"/>
            </p:cNvSpPr>
            <p:nvPr/>
          </p:nvSpPr>
          <p:spPr bwMode="auto">
            <a:xfrm>
              <a:off x="3274" y="-296"/>
              <a:ext cx="5700" cy="138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indent="228600"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sr-Latn-CS" sz="1600" b="1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Istorijsko vreme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sr-Latn-CS" sz="1400" b="1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Kulture roditeljstva</a:t>
              </a:r>
              <a:r>
                <a:rPr lang="sr-Latn-CS" sz="14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:	</a:t>
              </a:r>
              <a:r>
                <a:rPr lang="sr-Latn-CS" sz="1400" b="1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Strukture roditeljstva</a:t>
              </a:r>
              <a:r>
                <a:rPr lang="sr-Latn-CS" sz="14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:</a:t>
              </a:r>
              <a:endParaRPr lang="en-US" sz="14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4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Normativni obrasci i modeli 	                                    Strukture tržišta rada</a:t>
              </a:r>
              <a:endParaRPr lang="en-US" sz="14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4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(normativni rodni poredak)	         	     Uravnoteženje rada i porodice </a:t>
              </a:r>
              <a:endParaRPr lang="en-US" sz="14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4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				                           (WFB)</a:t>
              </a:r>
              <a:endParaRPr lang="en-US" sz="14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 dirty="0">
                <a:solidFill>
                  <a:srgbClr val="000000"/>
                </a:solidFill>
                <a:ea typeface="Times New Roman" pitchFamily="18" charset="0"/>
                <a:cs typeface="Arial" charset="0"/>
              </a:endParaRPr>
            </a:p>
          </p:txBody>
        </p:sp>
        <p:sp>
          <p:nvSpPr>
            <p:cNvPr id="18443" name="Text Box 11"/>
            <p:cNvSpPr txBox="1">
              <a:spLocks noChangeArrowheads="1"/>
            </p:cNvSpPr>
            <p:nvPr/>
          </p:nvSpPr>
          <p:spPr bwMode="auto">
            <a:xfrm>
              <a:off x="2824" y="2173"/>
              <a:ext cx="2550" cy="123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indent="228600"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sr-Latn-CS" sz="1400" b="1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Institucionalni okvir:</a:t>
              </a:r>
              <a:endParaRPr lang="en-US" sz="140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40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Pravna regulacija</a:t>
              </a:r>
              <a:endParaRPr lang="en-US" sz="140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40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Mehanizmi podrške – </a:t>
              </a:r>
              <a:endParaRPr lang="en-US" sz="140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40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mere praktične politike</a:t>
              </a:r>
            </a:p>
          </p:txBody>
        </p:sp>
        <p:sp>
          <p:nvSpPr>
            <p:cNvPr id="18442" name="Text Box 10"/>
            <p:cNvSpPr txBox="1">
              <a:spLocks noChangeArrowheads="1"/>
            </p:cNvSpPr>
            <p:nvPr/>
          </p:nvSpPr>
          <p:spPr bwMode="auto">
            <a:xfrm>
              <a:off x="6724" y="2173"/>
              <a:ext cx="2700" cy="154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indent="228600"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sr-Latn-CS" sz="1400" b="1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Agregatni nivo:</a:t>
              </a:r>
              <a:endParaRPr lang="en-US" sz="14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3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Stavovi i norme</a:t>
              </a:r>
              <a:endParaRPr lang="en-US" sz="13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3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Rodne putanje</a:t>
              </a:r>
              <a:endParaRPr lang="en-US" sz="13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3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tranzicije u roditeljstvo</a:t>
              </a:r>
              <a:endParaRPr lang="en-US" sz="13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3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Resursi</a:t>
              </a:r>
              <a:endParaRPr lang="en-US" sz="13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3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Strategije</a:t>
              </a:r>
            </a:p>
          </p:txBody>
        </p:sp>
        <p:sp>
          <p:nvSpPr>
            <p:cNvPr id="18441" name="Line 9"/>
            <p:cNvSpPr>
              <a:spLocks noChangeShapeType="1"/>
            </p:cNvSpPr>
            <p:nvPr/>
          </p:nvSpPr>
          <p:spPr bwMode="auto">
            <a:xfrm flipH="1">
              <a:off x="4624" y="1247"/>
              <a:ext cx="1500" cy="7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40" name="Line 8"/>
            <p:cNvSpPr>
              <a:spLocks noChangeShapeType="1"/>
            </p:cNvSpPr>
            <p:nvPr/>
          </p:nvSpPr>
          <p:spPr bwMode="auto">
            <a:xfrm>
              <a:off x="6124" y="1247"/>
              <a:ext cx="1200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39" name="Line 7"/>
            <p:cNvSpPr>
              <a:spLocks noChangeShapeType="1"/>
            </p:cNvSpPr>
            <p:nvPr/>
          </p:nvSpPr>
          <p:spPr bwMode="auto">
            <a:xfrm>
              <a:off x="5374" y="2944"/>
              <a:ext cx="13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38" name="Line 6"/>
            <p:cNvSpPr>
              <a:spLocks noChangeShapeType="1"/>
            </p:cNvSpPr>
            <p:nvPr/>
          </p:nvSpPr>
          <p:spPr bwMode="auto">
            <a:xfrm flipH="1">
              <a:off x="6274" y="3716"/>
              <a:ext cx="1950" cy="9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37" name="Text Box 5"/>
            <p:cNvSpPr txBox="1">
              <a:spLocks noChangeArrowheads="1"/>
            </p:cNvSpPr>
            <p:nvPr/>
          </p:nvSpPr>
          <p:spPr bwMode="auto">
            <a:xfrm>
              <a:off x="4924" y="4641"/>
              <a:ext cx="2250" cy="204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indent="228600"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sr-Latn-CS" sz="1400" b="1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Biografije:</a:t>
              </a:r>
              <a:endParaRPr lang="en-US" sz="14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3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Mesto TuR u biografiji ispitanika/ce</a:t>
              </a:r>
              <a:endParaRPr lang="en-US" sz="13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3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Doživljaj prelaska</a:t>
              </a:r>
              <a:endParaRPr lang="en-US" sz="13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3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Doživljaj promena</a:t>
              </a:r>
              <a:endParaRPr lang="en-US" sz="13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3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    Odnosi u roditeljstvu</a:t>
              </a:r>
              <a:endParaRPr lang="en-US" sz="13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3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Porodične prakse i prikazivanje roditeljstva</a:t>
              </a:r>
              <a:endParaRPr lang="en-US" sz="13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 dirty="0">
                <a:solidFill>
                  <a:srgbClr val="000000"/>
                </a:solidFill>
                <a:ea typeface="Times New Roman" pitchFamily="18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93430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0B48A-2075-4593-B0E5-1F7877296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/>
              <a:t>Ciljevi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8FD23-DD68-4ED5-A4C9-23DF644EE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Eksploratorni: proučavanje tranzicije u roditeljstvo i ranog roditeljstva</a:t>
            </a:r>
          </a:p>
          <a:p>
            <a:r>
              <a:rPr lang="sr-Latn-RS" dirty="0"/>
              <a:t>Posebni: </a:t>
            </a:r>
          </a:p>
          <a:p>
            <a:pPr marL="514350" indent="-514350">
              <a:buFont typeface="+mj-lt"/>
              <a:buAutoNum type="arabicPeriod"/>
            </a:pPr>
            <a:r>
              <a:rPr lang="sr-Latn-RS" dirty="0"/>
              <a:t>analiza razlika (slojnih, rodnih, etničkih) i njihove međupovezanosti</a:t>
            </a:r>
          </a:p>
          <a:p>
            <a:pPr marL="514350" indent="-514350">
              <a:buFont typeface="+mj-lt"/>
              <a:buAutoNum type="arabicPeriod"/>
            </a:pPr>
            <a:r>
              <a:rPr lang="sr-Latn-RS" dirty="0"/>
              <a:t>Interpretacija značenja u individualnoj biografiji i subjektivnih značenja</a:t>
            </a:r>
          </a:p>
          <a:p>
            <a:pPr marL="514350" indent="-514350">
              <a:buFont typeface="+mj-lt"/>
              <a:buAutoNum type="arabicPeriod"/>
            </a:pPr>
            <a:r>
              <a:rPr lang="sr-Latn-CS" dirty="0"/>
              <a:t>rekonstrukcija porodičnih praksi majčinstva i očinstva</a:t>
            </a:r>
            <a:endParaRPr lang="sr-Latn-RS" dirty="0"/>
          </a:p>
          <a:p>
            <a:pPr marL="0" indent="0">
              <a:buNone/>
            </a:pPr>
            <a:r>
              <a:rPr lang="sr-Latn-RS" dirty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387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/>
              <a:t>Izvori podataka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 indent="4572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800" dirty="0">
                <a:ea typeface="Times New Roman"/>
                <a:cs typeface="Times New Roman"/>
              </a:rPr>
              <a:t>Anketno istraživanje sa 435 roditelja iz nacionalno reprezentativnog uzorka od 1627 mladih starosti od 19 – 35 godina sprovedenog 2011. godine </a:t>
            </a:r>
          </a:p>
          <a:p>
            <a:pPr marL="0" marR="0" indent="4572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800" dirty="0">
                <a:ea typeface="Times New Roman"/>
                <a:cs typeface="Times New Roman"/>
              </a:rPr>
              <a:t>24 intervjua sa mladim majkama i očevima </a:t>
            </a:r>
          </a:p>
          <a:p>
            <a:pPr marL="0" marR="0" indent="4572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800" dirty="0">
                <a:ea typeface="Times New Roman"/>
                <a:cs typeface="Times New Roman"/>
              </a:rPr>
              <a:t>50 intervjua sa tridesetogodišnjacima koji nisu roditelji</a:t>
            </a:r>
          </a:p>
          <a:p>
            <a:pPr marL="0" marR="0" indent="4572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800" dirty="0">
                <a:ea typeface="Times New Roman"/>
                <a:cs typeface="Times New Roman"/>
              </a:rPr>
              <a:t>izabranim iz uzorka ispitanika iz ankete iz različitih delova centralne Srbije, Vojvodine i Beograda, koji su obavljeni u proleće 2012. godine. </a:t>
            </a:r>
            <a:endParaRPr lang="en-US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16008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469</Words>
  <Application>Microsoft Office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Rano roditeljstvo u Srbiji. Multidimenzionalni pristup  životnog toka</vt:lpstr>
      <vt:lpstr>Projekat</vt:lpstr>
      <vt:lpstr>Podsticaj i pristup</vt:lpstr>
      <vt:lpstr>Pristup životnog toka  (life-course) </vt:lpstr>
      <vt:lpstr>Strukturisana individualizacija </vt:lpstr>
      <vt:lpstr>Porodične prakse i prikazivanje</vt:lpstr>
      <vt:lpstr>PowerPoint Presentation</vt:lpstr>
      <vt:lpstr>Ciljevi</vt:lpstr>
      <vt:lpstr>Izvori podataka</vt:lpstr>
      <vt:lpstr>Metod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Rano roditeljstvo u Srbiji. Multidimenzionalni pristup  životnog toka</dc:title>
  <dc:creator>Dell</dc:creator>
  <cp:lastModifiedBy>Dell</cp:lastModifiedBy>
  <cp:revision>8</cp:revision>
  <dcterms:created xsi:type="dcterms:W3CDTF">2006-08-16T00:00:00Z</dcterms:created>
  <dcterms:modified xsi:type="dcterms:W3CDTF">2022-03-28T10:30:51Z</dcterms:modified>
</cp:coreProperties>
</file>