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6" d="100"/>
          <a:sy n="86" d="100"/>
        </p:scale>
        <p:origin x="-108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E6E54A-33BC-4FD0-A104-690280EC35A7}" type="datetimeFigureOut">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C9072-CA0A-4311-A33D-E679BBA596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6E54A-33BC-4FD0-A104-690280EC35A7}" type="datetimeFigureOut">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C9072-CA0A-4311-A33D-E679BBA596B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6E54A-33BC-4FD0-A104-690280EC35A7}" type="datetimeFigureOut">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C9072-CA0A-4311-A33D-E679BBA596B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6E54A-33BC-4FD0-A104-690280EC35A7}" type="datetimeFigureOut">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C9072-CA0A-4311-A33D-E679BBA596B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E6E54A-33BC-4FD0-A104-690280EC35A7}" type="datetimeFigureOut">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C9072-CA0A-4311-A33D-E679BBA596B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E6E54A-33BC-4FD0-A104-690280EC35A7}" type="datetimeFigureOut">
              <a:rPr lang="en-US" smtClean="0"/>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2C9072-CA0A-4311-A33D-E679BBA596B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E6E54A-33BC-4FD0-A104-690280EC35A7}" type="datetimeFigureOut">
              <a:rPr lang="en-US" smtClean="0"/>
              <a:t>4/13/2020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2C9072-CA0A-4311-A33D-E679BBA596B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E6E54A-33BC-4FD0-A104-690280EC35A7}" type="datetimeFigureOut">
              <a:rPr lang="en-US" smtClean="0"/>
              <a:t>4/13/2020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2C9072-CA0A-4311-A33D-E679BBA596B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6E54A-33BC-4FD0-A104-690280EC35A7}" type="datetimeFigureOut">
              <a:rPr lang="en-US" smtClean="0"/>
              <a:t>4/13/2020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2C9072-CA0A-4311-A33D-E679BBA596B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6E54A-33BC-4FD0-A104-690280EC35A7}" type="datetimeFigureOut">
              <a:rPr lang="en-US" smtClean="0"/>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2C9072-CA0A-4311-A33D-E679BBA596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6E54A-33BC-4FD0-A104-690280EC35A7}" type="datetimeFigureOut">
              <a:rPr lang="en-US" smtClean="0"/>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2C9072-CA0A-4311-A33D-E679BBA596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6E54A-33BC-4FD0-A104-690280EC35A7}" type="datetimeFigureOut">
              <a:rPr lang="en-US" smtClean="0"/>
              <a:t>4/13/2020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2C9072-CA0A-4311-A33D-E679BBA596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zh.b-ok2.org/book/2146780/9da349"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hyperlink" Target="https://www.youtube.com/watch?v=uBNDmQAESP8" TargetMode="External"/><Relationship Id="rId5" Type="http://schemas.openxmlformats.org/officeDocument/2006/relationships/hyperlink" Target="https://www.youtube.com/watch?v=alqsGQGGAG0" TargetMode="External"/><Relationship Id="rId4" Type="http://schemas.openxmlformats.org/officeDocument/2006/relationships/hyperlink" Target="https://venicebiennale.britishcouncil.org/history/2000s/2009-steve-mcquee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interartive.org/2009/10/antoni-muntadas"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hyperlink" Target="https://www.santiago-sierra.com/200303_1024.php" TargetMode="External"/><Relationship Id="rId4" Type="http://schemas.openxmlformats.org/officeDocument/2006/relationships/hyperlink" Target="https://www.santiago-sierra.com/200304_1024.php"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santiago-sierra.com/200502_1024.php" TargetMode="External"/><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zorantodorovic.com/wp-content/uploads/2016/09/warmth-venice-biennial.pdf" TargetMode="External"/><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8600" y="2819400"/>
            <a:ext cx="8686800" cy="1219200"/>
          </a:xfrm>
          <a:noFill/>
          <a:ln/>
        </p:spPr>
        <p:txBody>
          <a:bodyPr>
            <a:normAutofit fontScale="90000"/>
          </a:bodyPr>
          <a:lstStyle/>
          <a:p>
            <a:r>
              <a:rPr lang="sr-Latn-CS" sz="3600" dirty="0">
                <a:latin typeface="Calibri" pitchFamily="34" charset="0"/>
              </a:rPr>
              <a:t>“To biennial or not to biennial</a:t>
            </a:r>
            <a:r>
              <a:rPr lang="sr-Latn-CS" sz="3600" dirty="0" smtClean="0">
                <a:latin typeface="Calibri" pitchFamily="34" charset="0"/>
              </a:rPr>
              <a:t>?”</a:t>
            </a:r>
            <a:br>
              <a:rPr lang="sr-Latn-CS" sz="3600" dirty="0" smtClean="0">
                <a:latin typeface="Calibri" pitchFamily="34" charset="0"/>
              </a:rPr>
            </a:br>
            <a:r>
              <a:rPr lang="en-US" sz="3600" dirty="0" smtClean="0">
                <a:hlinkClick r:id="rId2"/>
              </a:rPr>
              <a:t>https://</a:t>
            </a:r>
            <a:r>
              <a:rPr lang="en-US" sz="3600" dirty="0" smtClean="0">
                <a:hlinkClick r:id="rId2"/>
              </a:rPr>
              <a:t>zh.b-ok2.org/book/2146780/9da349</a:t>
            </a:r>
            <a:r>
              <a:rPr lang="sr-Latn-RS" sz="3600" dirty="0" smtClean="0"/>
              <a:t/>
            </a:r>
            <a:br>
              <a:rPr lang="sr-Latn-RS" sz="3600" dirty="0" smtClean="0"/>
            </a:br>
            <a:r>
              <a:rPr lang="sr-Latn-RS" sz="3600" dirty="0" smtClean="0"/>
              <a:t/>
            </a:r>
            <a:br>
              <a:rPr lang="sr-Latn-RS" sz="3600" dirty="0" smtClean="0"/>
            </a:br>
            <a:r>
              <a:rPr lang="en-US" sz="3600" dirty="0" smtClean="0"/>
              <a:t>Caroline A. </a:t>
            </a:r>
            <a:r>
              <a:rPr lang="en-US" sz="3600" dirty="0" smtClean="0"/>
              <a:t>Jones</a:t>
            </a:r>
            <a:r>
              <a:rPr lang="sr-Latn-RS" sz="3600" dirty="0" smtClean="0"/>
              <a:t>,</a:t>
            </a:r>
            <a:r>
              <a:rPr lang="en-US" sz="3600" dirty="0" smtClean="0"/>
              <a:t> </a:t>
            </a:r>
            <a:r>
              <a:rPr lang="en-US" sz="3600" i="1" dirty="0" smtClean="0"/>
              <a:t>The </a:t>
            </a:r>
            <a:r>
              <a:rPr lang="en-US" sz="3600" i="1" dirty="0" smtClean="0"/>
              <a:t>Global Work of </a:t>
            </a:r>
            <a:r>
              <a:rPr lang="en-US" sz="3600" i="1" dirty="0" smtClean="0"/>
              <a:t>Art </a:t>
            </a:r>
            <a:r>
              <a:rPr lang="en-US" sz="3600" i="1" dirty="0" smtClean="0"/>
              <a:t>World’s Fairs, Biennials, and the Aesthetics of Experience</a:t>
            </a:r>
            <a:r>
              <a:rPr lang="en-US" sz="3600" dirty="0" smtClean="0"/>
              <a:t> (2017, University Of Chicago Press)</a:t>
            </a:r>
            <a:endParaRPr lang="en-US" sz="3600" dirty="0">
              <a:latin typeface="Calibri"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938_german_a290810_1"/>
          <p:cNvPicPr>
            <a:picLocks noChangeAspect="1" noChangeArrowheads="1"/>
          </p:cNvPicPr>
          <p:nvPr/>
        </p:nvPicPr>
        <p:blipFill>
          <a:blip r:embed="rId2"/>
          <a:srcRect/>
          <a:stretch>
            <a:fillRect/>
          </a:stretch>
        </p:blipFill>
        <p:spPr bwMode="auto">
          <a:xfrm>
            <a:off x="457200" y="1066800"/>
            <a:ext cx="3429000" cy="4572000"/>
          </a:xfrm>
          <a:prstGeom prst="rect">
            <a:avLst/>
          </a:prstGeom>
          <a:noFill/>
        </p:spPr>
      </p:pic>
      <p:sp>
        <p:nvSpPr>
          <p:cNvPr id="12291" name="Rectangle 3"/>
          <p:cNvSpPr>
            <a:spLocks noChangeArrowheads="1"/>
          </p:cNvSpPr>
          <p:nvPr/>
        </p:nvSpPr>
        <p:spPr bwMode="auto">
          <a:xfrm>
            <a:off x="381000" y="5943600"/>
            <a:ext cx="3075650" cy="461665"/>
          </a:xfrm>
          <a:prstGeom prst="rect">
            <a:avLst/>
          </a:prstGeom>
          <a:noFill/>
          <a:ln w="9525">
            <a:noFill/>
            <a:miter lim="800000"/>
            <a:headEnd/>
            <a:tailEnd/>
          </a:ln>
          <a:effectLst/>
        </p:spPr>
        <p:txBody>
          <a:bodyPr wrap="none">
            <a:spAutoFit/>
          </a:bodyPr>
          <a:lstStyle/>
          <a:p>
            <a:r>
              <a:rPr lang="en-US" sz="2400" dirty="0"/>
              <a:t>1938</a:t>
            </a:r>
            <a:r>
              <a:rPr lang="sr-Latn-CS" sz="2400" dirty="0"/>
              <a:t> </a:t>
            </a:r>
            <a:r>
              <a:rPr lang="sr-Latn-RS" sz="2400" dirty="0" smtClean="0"/>
              <a:t>Paviljon Nemačke</a:t>
            </a:r>
            <a:endParaRPr lang="en-US" sz="2400" dirty="0"/>
          </a:p>
        </p:txBody>
      </p:sp>
      <p:sp>
        <p:nvSpPr>
          <p:cNvPr id="12292" name="Rectangle 4"/>
          <p:cNvSpPr>
            <a:spLocks noChangeArrowheads="1"/>
          </p:cNvSpPr>
          <p:nvPr/>
        </p:nvSpPr>
        <p:spPr bwMode="auto">
          <a:xfrm>
            <a:off x="381000" y="228600"/>
            <a:ext cx="8296275" cy="519113"/>
          </a:xfrm>
          <a:prstGeom prst="rect">
            <a:avLst/>
          </a:prstGeom>
          <a:noFill/>
          <a:ln w="9525">
            <a:noFill/>
            <a:miter lim="800000"/>
            <a:headEnd/>
            <a:tailEnd/>
          </a:ln>
          <a:effectLst/>
        </p:spPr>
        <p:txBody>
          <a:bodyPr wrap="none">
            <a:spAutoFit/>
          </a:bodyPr>
          <a:lstStyle/>
          <a:p>
            <a:r>
              <a:rPr lang="sr-Latn-CS" sz="2800">
                <a:solidFill>
                  <a:schemeClr val="tx2"/>
                </a:solidFill>
                <a:latin typeface="Calibri" pitchFamily="34" charset="0"/>
              </a:rPr>
              <a:t>‘geopolitička’ struktura Venicijanskog Bijenala - Paviljoni</a:t>
            </a:r>
            <a:endParaRPr lang="en-US" sz="2800">
              <a:solidFill>
                <a:schemeClr val="tx2"/>
              </a:solidFill>
              <a:latin typeface="Calibri" pitchFamily="34" charset="0"/>
            </a:endParaRPr>
          </a:p>
        </p:txBody>
      </p:sp>
      <p:sp>
        <p:nvSpPr>
          <p:cNvPr id="12293" name="Rectangle 5"/>
          <p:cNvSpPr>
            <a:spLocks noChangeArrowheads="1"/>
          </p:cNvSpPr>
          <p:nvPr/>
        </p:nvSpPr>
        <p:spPr bwMode="auto">
          <a:xfrm>
            <a:off x="4267200" y="1219200"/>
            <a:ext cx="4572000" cy="5262979"/>
          </a:xfrm>
          <a:prstGeom prst="rect">
            <a:avLst/>
          </a:prstGeom>
          <a:noFill/>
          <a:ln w="9525">
            <a:noFill/>
            <a:miter lim="800000"/>
            <a:headEnd/>
            <a:tailEnd/>
          </a:ln>
          <a:effectLst/>
        </p:spPr>
        <p:txBody>
          <a:bodyPr>
            <a:spAutoFit/>
          </a:bodyPr>
          <a:lstStyle/>
          <a:p>
            <a:r>
              <a:rPr lang="sr-Latn-CS" sz="2400" dirty="0">
                <a:latin typeface="Calibri" pitchFamily="34" charset="0"/>
              </a:rPr>
              <a:t>Nemački paviljon podignut je odmah pored Britanskog paviljona</a:t>
            </a:r>
            <a:r>
              <a:rPr lang="en-US" sz="2400" dirty="0">
                <a:latin typeface="Calibri" pitchFamily="34" charset="0"/>
              </a:rPr>
              <a:t> </a:t>
            </a:r>
            <a:endParaRPr lang="sr-Latn-CS" sz="2400" dirty="0">
              <a:latin typeface="Calibri" pitchFamily="34" charset="0"/>
            </a:endParaRPr>
          </a:p>
          <a:p>
            <a:r>
              <a:rPr lang="sr-Latn-CS" sz="2400" dirty="0">
                <a:latin typeface="Calibri" pitchFamily="34" charset="0"/>
              </a:rPr>
              <a:t>Prvobitno je bio domaćin bavarske umetnosti, a od 1912. u njemu je bila izlagana nemačka umetnost</a:t>
            </a:r>
          </a:p>
          <a:p>
            <a:r>
              <a:rPr lang="sr-Latn-CS" sz="2400" dirty="0">
                <a:latin typeface="Calibri" pitchFamily="34" charset="0"/>
              </a:rPr>
              <a:t>Tokom Prvog svetskog rata bio zatvoren, 1922. ponovo otvoren za izlaganje radova umetnika iz </a:t>
            </a:r>
            <a:r>
              <a:rPr lang="sr-Latn-CS" sz="2400" dirty="0" smtClean="0">
                <a:latin typeface="Calibri" pitchFamily="34" charset="0"/>
              </a:rPr>
              <a:t>Vajmarske Republike</a:t>
            </a:r>
            <a:r>
              <a:rPr lang="en-US" sz="2400" dirty="0" smtClean="0">
                <a:latin typeface="Calibri" pitchFamily="34" charset="0"/>
              </a:rPr>
              <a:t>.</a:t>
            </a:r>
            <a:endParaRPr lang="en-US" sz="2400" dirty="0">
              <a:latin typeface="Calibri" pitchFamily="34" charset="0"/>
            </a:endParaRPr>
          </a:p>
          <a:p>
            <a:r>
              <a:rPr lang="sr-Latn-CS" sz="2400" dirty="0">
                <a:latin typeface="Calibri" pitchFamily="34" charset="0"/>
              </a:rPr>
              <a:t>Poslednju </a:t>
            </a:r>
            <a:r>
              <a:rPr lang="sr-Latn-CS" sz="2400" dirty="0" smtClean="0">
                <a:latin typeface="Calibri" pitchFamily="34" charset="0"/>
              </a:rPr>
              <a:t>modifikaciju paviljon </a:t>
            </a:r>
            <a:r>
              <a:rPr lang="sr-Latn-CS" sz="2400" dirty="0">
                <a:latin typeface="Calibri" pitchFamily="34" charset="0"/>
              </a:rPr>
              <a:t>je prošao 1938. godine na temelju prethodne zgrade koja je bila </a:t>
            </a:r>
            <a:r>
              <a:rPr lang="sr-Latn-CS" sz="2400" dirty="0" smtClean="0">
                <a:latin typeface="Calibri" pitchFamily="34" charset="0"/>
              </a:rPr>
              <a:t>srušena a po planovima Ernsta Haigera</a:t>
            </a:r>
            <a:endParaRPr lang="en-US" sz="2400" dirty="0">
              <a:latin typeface="Calibri"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866775" y="962025"/>
            <a:ext cx="7410450" cy="493395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1143000" y="1476375"/>
            <a:ext cx="6648450" cy="4619625"/>
          </a:xfrm>
          <a:prstGeom prst="rect">
            <a:avLst/>
          </a:prstGeom>
          <a:noFill/>
          <a:ln w="9525">
            <a:noFill/>
            <a:miter lim="800000"/>
            <a:headEnd/>
            <a:tailEnd/>
          </a:ln>
          <a:effectLst/>
        </p:spPr>
      </p:pic>
      <p:sp>
        <p:nvSpPr>
          <p:cNvPr id="15363" name="Rectangle 3"/>
          <p:cNvSpPr>
            <a:spLocks noChangeArrowheads="1"/>
          </p:cNvSpPr>
          <p:nvPr/>
        </p:nvSpPr>
        <p:spPr bwMode="auto">
          <a:xfrm>
            <a:off x="2819400" y="6248400"/>
            <a:ext cx="3163943" cy="461665"/>
          </a:xfrm>
          <a:prstGeom prst="rect">
            <a:avLst/>
          </a:prstGeom>
          <a:noFill/>
          <a:ln w="9525">
            <a:noFill/>
            <a:miter lim="800000"/>
            <a:headEnd/>
            <a:tailEnd/>
          </a:ln>
          <a:effectLst/>
        </p:spPr>
        <p:txBody>
          <a:bodyPr wrap="none">
            <a:spAutoFit/>
          </a:bodyPr>
          <a:lstStyle/>
          <a:p>
            <a:r>
              <a:rPr lang="en-US" sz="2400" dirty="0"/>
              <a:t>1912</a:t>
            </a:r>
            <a:r>
              <a:rPr lang="sr-Latn-CS" sz="2400" dirty="0"/>
              <a:t> </a:t>
            </a:r>
            <a:r>
              <a:rPr lang="sr-Latn-RS" sz="2400" dirty="0" smtClean="0"/>
              <a:t>Paviljon Francuske</a:t>
            </a:r>
            <a:endParaRPr lang="en-US" sz="2000" dirty="0"/>
          </a:p>
        </p:txBody>
      </p:sp>
      <p:sp>
        <p:nvSpPr>
          <p:cNvPr id="15364" name="Rectangle 4"/>
          <p:cNvSpPr>
            <a:spLocks noChangeArrowheads="1"/>
          </p:cNvSpPr>
          <p:nvPr/>
        </p:nvSpPr>
        <p:spPr bwMode="auto">
          <a:xfrm>
            <a:off x="457200" y="76200"/>
            <a:ext cx="8229600" cy="1143000"/>
          </a:xfrm>
          <a:prstGeom prst="rect">
            <a:avLst/>
          </a:prstGeom>
          <a:noFill/>
          <a:ln w="9525">
            <a:noFill/>
            <a:miter lim="800000"/>
            <a:headEnd/>
            <a:tailEnd/>
          </a:ln>
          <a:effectLst/>
        </p:spPr>
        <p:txBody>
          <a:bodyPr anchor="ctr"/>
          <a:lstStyle/>
          <a:p>
            <a:pPr algn="ctr"/>
            <a:r>
              <a:rPr lang="sr-Latn-CS" sz="3200">
                <a:solidFill>
                  <a:schemeClr val="tx2"/>
                </a:solidFill>
              </a:rPr>
              <a:t>‘geopolitička’ struktura Venicijanskog Bijenala - Paviljoni</a:t>
            </a:r>
            <a:endParaRPr lang="en-US" sz="3200">
              <a:solidFill>
                <a:schemeClr val="tx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228600" y="4937125"/>
            <a:ext cx="4572000" cy="1616075"/>
          </a:xfrm>
          <a:prstGeom prst="rect">
            <a:avLst/>
          </a:prstGeom>
          <a:noFill/>
          <a:ln w="9525">
            <a:noFill/>
            <a:miter lim="800000"/>
            <a:headEnd/>
            <a:tailEnd/>
          </a:ln>
          <a:effectLst/>
        </p:spPr>
        <p:txBody>
          <a:bodyPr>
            <a:spAutoFit/>
          </a:bodyPr>
          <a:lstStyle/>
          <a:p>
            <a:r>
              <a:rPr lang="sr-Latn-CS" sz="2000" b="1" dirty="0"/>
              <a:t>1912</a:t>
            </a:r>
            <a:r>
              <a:rPr lang="sr-Latn-CS" sz="2000" dirty="0"/>
              <a:t>, Holandski paviljon</a:t>
            </a:r>
          </a:p>
          <a:p>
            <a:r>
              <a:rPr lang="sr-Latn-CS" sz="2000" dirty="0"/>
              <a:t>1954 modifikovan prema projektu </a:t>
            </a:r>
            <a:r>
              <a:rPr lang="en-US" sz="2000" dirty="0" err="1" smtClean="0"/>
              <a:t>Gerrit</a:t>
            </a:r>
            <a:r>
              <a:rPr lang="sr-Latn-RS" sz="2000" dirty="0" smtClean="0"/>
              <a:t>a</a:t>
            </a:r>
            <a:r>
              <a:rPr lang="en-US" sz="2000" dirty="0" smtClean="0"/>
              <a:t> Thomas</a:t>
            </a:r>
            <a:r>
              <a:rPr lang="sr-Latn-RS" sz="2000" dirty="0" smtClean="0"/>
              <a:t>a</a:t>
            </a:r>
            <a:r>
              <a:rPr lang="en-US" sz="2000" dirty="0" smtClean="0"/>
              <a:t> </a:t>
            </a:r>
            <a:r>
              <a:rPr lang="en-US" sz="2000" dirty="0" err="1"/>
              <a:t>Rietveld</a:t>
            </a:r>
            <a:r>
              <a:rPr lang="sr-Latn-CS" sz="2000" dirty="0" smtClean="0"/>
              <a:t>a</a:t>
            </a:r>
            <a:r>
              <a:rPr lang="en-US" sz="2000" dirty="0" smtClean="0"/>
              <a:t> </a:t>
            </a:r>
            <a:r>
              <a:rPr lang="sr-Latn-RS" sz="2000" dirty="0" smtClean="0"/>
              <a:t>(r</a:t>
            </a:r>
            <a:r>
              <a:rPr lang="sr-Latn-CS" sz="2000" dirty="0" smtClean="0"/>
              <a:t>igioroznih </a:t>
            </a:r>
            <a:r>
              <a:rPr lang="sr-Latn-CS" sz="2000" dirty="0"/>
              <a:t>geometrijskih oblika i proporcija koje se temelje na </a:t>
            </a:r>
            <a:r>
              <a:rPr lang="sr-Latn-CS" sz="2000" dirty="0" smtClean="0"/>
              <a:t>kvadratu)</a:t>
            </a:r>
            <a:endParaRPr lang="en-US" sz="2000" dirty="0"/>
          </a:p>
        </p:txBody>
      </p:sp>
      <p:pic>
        <p:nvPicPr>
          <p:cNvPr id="16387" name="Picture 3"/>
          <p:cNvPicPr>
            <a:picLocks noChangeAspect="1" noChangeArrowheads="1"/>
          </p:cNvPicPr>
          <p:nvPr/>
        </p:nvPicPr>
        <p:blipFill>
          <a:blip r:embed="rId2"/>
          <a:srcRect/>
          <a:stretch>
            <a:fillRect/>
          </a:stretch>
        </p:blipFill>
        <p:spPr bwMode="auto">
          <a:xfrm>
            <a:off x="3581400" y="228600"/>
            <a:ext cx="5410200" cy="42672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914_russian_a290810_1"/>
          <p:cNvPicPr>
            <a:picLocks noChangeAspect="1" noChangeArrowheads="1"/>
          </p:cNvPicPr>
          <p:nvPr/>
        </p:nvPicPr>
        <p:blipFill>
          <a:blip r:embed="rId2"/>
          <a:srcRect/>
          <a:stretch>
            <a:fillRect/>
          </a:stretch>
        </p:blipFill>
        <p:spPr bwMode="auto">
          <a:xfrm>
            <a:off x="381000" y="533400"/>
            <a:ext cx="4419600" cy="5486400"/>
          </a:xfrm>
          <a:prstGeom prst="rect">
            <a:avLst/>
          </a:prstGeom>
          <a:noFill/>
        </p:spPr>
      </p:pic>
      <p:sp>
        <p:nvSpPr>
          <p:cNvPr id="17411" name="Rectangle 3"/>
          <p:cNvSpPr>
            <a:spLocks noChangeArrowheads="1"/>
          </p:cNvSpPr>
          <p:nvPr/>
        </p:nvSpPr>
        <p:spPr bwMode="auto">
          <a:xfrm>
            <a:off x="5181600" y="5562600"/>
            <a:ext cx="2744149" cy="461665"/>
          </a:xfrm>
          <a:prstGeom prst="rect">
            <a:avLst/>
          </a:prstGeom>
          <a:noFill/>
          <a:ln w="9525">
            <a:noFill/>
            <a:miter lim="800000"/>
            <a:headEnd/>
            <a:tailEnd/>
          </a:ln>
          <a:effectLst/>
        </p:spPr>
        <p:txBody>
          <a:bodyPr wrap="none" anchor="ctr">
            <a:spAutoFit/>
          </a:bodyPr>
          <a:lstStyle/>
          <a:p>
            <a:r>
              <a:rPr lang="en-US" sz="2400" b="1" dirty="0"/>
              <a:t>1914</a:t>
            </a:r>
            <a:r>
              <a:rPr lang="sr-Latn-CS" sz="2400" b="1" dirty="0"/>
              <a:t>, </a:t>
            </a:r>
            <a:r>
              <a:rPr lang="sr-Latn-RS" sz="2400" dirty="0" smtClean="0"/>
              <a:t>Paviljon Rusije</a:t>
            </a:r>
            <a:endParaRPr lang="en-US"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52400" y="5486400"/>
            <a:ext cx="2459199" cy="461665"/>
          </a:xfrm>
          <a:prstGeom prst="rect">
            <a:avLst/>
          </a:prstGeom>
          <a:noFill/>
          <a:ln w="9525">
            <a:noFill/>
            <a:miter lim="800000"/>
            <a:headEnd/>
            <a:tailEnd/>
          </a:ln>
          <a:effectLst/>
        </p:spPr>
        <p:txBody>
          <a:bodyPr wrap="none" anchor="ctr">
            <a:spAutoFit/>
          </a:bodyPr>
          <a:lstStyle/>
          <a:p>
            <a:r>
              <a:rPr lang="sr-Latn-RS" sz="2000" dirty="0" smtClean="0"/>
              <a:t>Paviljon Španije </a:t>
            </a:r>
            <a:r>
              <a:rPr lang="en-US" sz="2000" b="1" dirty="0" smtClean="0"/>
              <a:t>1922</a:t>
            </a:r>
            <a:r>
              <a:rPr lang="en-US" sz="2400" dirty="0" smtClean="0"/>
              <a:t> </a:t>
            </a:r>
            <a:endParaRPr lang="en-US" sz="2400" dirty="0"/>
          </a:p>
        </p:txBody>
      </p:sp>
      <p:pic>
        <p:nvPicPr>
          <p:cNvPr id="18435" name="Picture 3" descr="200303"/>
          <p:cNvPicPr>
            <a:picLocks noChangeAspect="1" noChangeArrowheads="1"/>
          </p:cNvPicPr>
          <p:nvPr/>
        </p:nvPicPr>
        <p:blipFill>
          <a:blip r:embed="rId2"/>
          <a:srcRect/>
          <a:stretch>
            <a:fillRect/>
          </a:stretch>
        </p:blipFill>
        <p:spPr bwMode="auto">
          <a:xfrm>
            <a:off x="304800" y="228600"/>
            <a:ext cx="3714750" cy="4781550"/>
          </a:xfrm>
          <a:prstGeom prst="rect">
            <a:avLst/>
          </a:prstGeom>
          <a:noFill/>
        </p:spPr>
      </p:pic>
      <p:pic>
        <p:nvPicPr>
          <p:cNvPr id="18436" name="Picture 4" descr="2003032"/>
          <p:cNvPicPr>
            <a:picLocks noChangeAspect="1" noChangeArrowheads="1"/>
          </p:cNvPicPr>
          <p:nvPr/>
        </p:nvPicPr>
        <p:blipFill>
          <a:blip r:embed="rId3"/>
          <a:srcRect/>
          <a:stretch>
            <a:fillRect/>
          </a:stretch>
        </p:blipFill>
        <p:spPr bwMode="auto">
          <a:xfrm>
            <a:off x="4876800" y="228600"/>
            <a:ext cx="3714750" cy="4772025"/>
          </a:xfrm>
          <a:prstGeom prst="rect">
            <a:avLst/>
          </a:prstGeom>
          <a:noFill/>
        </p:spPr>
      </p:pic>
      <p:sp>
        <p:nvSpPr>
          <p:cNvPr id="18437" name="Rectangle 5"/>
          <p:cNvSpPr>
            <a:spLocks noChangeArrowheads="1"/>
          </p:cNvSpPr>
          <p:nvPr/>
        </p:nvSpPr>
        <p:spPr bwMode="auto">
          <a:xfrm>
            <a:off x="4876800" y="5181600"/>
            <a:ext cx="4035425" cy="1015663"/>
          </a:xfrm>
          <a:prstGeom prst="rect">
            <a:avLst/>
          </a:prstGeom>
          <a:noFill/>
          <a:ln w="9525">
            <a:noFill/>
            <a:miter lim="800000"/>
            <a:headEnd/>
            <a:tailEnd/>
          </a:ln>
          <a:effectLst/>
        </p:spPr>
        <p:txBody>
          <a:bodyPr>
            <a:spAutoFit/>
          </a:bodyPr>
          <a:lstStyle/>
          <a:p>
            <a:r>
              <a:rPr lang="sr-Latn-CS" sz="2000" dirty="0"/>
              <a:t>Renoviran </a:t>
            </a:r>
            <a:r>
              <a:rPr lang="en-US" sz="2000" b="1" dirty="0"/>
              <a:t>19</a:t>
            </a:r>
            <a:r>
              <a:rPr lang="sr-Latn-CS" sz="2000" b="1" dirty="0"/>
              <a:t>5</a:t>
            </a:r>
            <a:r>
              <a:rPr lang="en-US" sz="2000" b="1" dirty="0"/>
              <a:t>2</a:t>
            </a:r>
            <a:r>
              <a:rPr lang="sr-Latn-CS" sz="2000" b="1" dirty="0"/>
              <a:t>;</a:t>
            </a:r>
          </a:p>
          <a:p>
            <a:r>
              <a:rPr lang="sr-Latn-CS" sz="2000" dirty="0"/>
              <a:t>Barokni ulaz je </a:t>
            </a:r>
            <a:r>
              <a:rPr lang="sr-Latn-CS" sz="2000" dirty="0" smtClean="0"/>
              <a:t>zamenjen </a:t>
            </a:r>
            <a:r>
              <a:rPr lang="sr-Latn-CS" sz="2000" dirty="0"/>
              <a:t>u </a:t>
            </a:r>
            <a:r>
              <a:rPr lang="sr-Latn-CS" sz="2000" dirty="0" smtClean="0"/>
              <a:t>modernističkim</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5029200" y="5715000"/>
            <a:ext cx="3886200" cy="830997"/>
          </a:xfrm>
          <a:prstGeom prst="rect">
            <a:avLst/>
          </a:prstGeom>
          <a:noFill/>
          <a:ln w="9525">
            <a:noFill/>
            <a:miter lim="800000"/>
            <a:headEnd/>
            <a:tailEnd/>
          </a:ln>
          <a:effectLst/>
        </p:spPr>
        <p:txBody>
          <a:bodyPr wrap="square" anchor="ctr">
            <a:spAutoFit/>
          </a:bodyPr>
          <a:lstStyle/>
          <a:p>
            <a:r>
              <a:rPr lang="sr-Latn-RS" sz="2400" dirty="0" smtClean="0"/>
              <a:t>Paviljon Češke Republike i Slovačke Republike</a:t>
            </a:r>
            <a:r>
              <a:rPr lang="sr-Latn-CS" sz="2400" dirty="0" smtClean="0"/>
              <a:t>, </a:t>
            </a:r>
            <a:r>
              <a:rPr lang="en-US" sz="2400" b="1" dirty="0" smtClean="0"/>
              <a:t>1926</a:t>
            </a:r>
            <a:r>
              <a:rPr lang="en-US" sz="2400" dirty="0" smtClean="0"/>
              <a:t> </a:t>
            </a:r>
            <a:endParaRPr lang="en-US" sz="2400" dirty="0"/>
          </a:p>
        </p:txBody>
      </p:sp>
      <p:pic>
        <p:nvPicPr>
          <p:cNvPr id="19459" name="Picture 3" descr="1926_pavillion-Czech&amp;Slovakia_resize"/>
          <p:cNvPicPr>
            <a:picLocks noChangeAspect="1" noChangeArrowheads="1"/>
          </p:cNvPicPr>
          <p:nvPr/>
        </p:nvPicPr>
        <p:blipFill>
          <a:blip r:embed="rId2"/>
          <a:srcRect/>
          <a:stretch>
            <a:fillRect/>
          </a:stretch>
        </p:blipFill>
        <p:spPr bwMode="auto">
          <a:xfrm>
            <a:off x="0" y="0"/>
            <a:ext cx="4876800" cy="68580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52400" y="6172200"/>
            <a:ext cx="2491836" cy="461665"/>
          </a:xfrm>
          <a:prstGeom prst="rect">
            <a:avLst/>
          </a:prstGeom>
          <a:noFill/>
          <a:ln w="9525">
            <a:noFill/>
            <a:miter lim="800000"/>
            <a:headEnd/>
            <a:tailEnd/>
          </a:ln>
          <a:effectLst/>
        </p:spPr>
        <p:txBody>
          <a:bodyPr wrap="none" anchor="ctr">
            <a:spAutoFit/>
          </a:bodyPr>
          <a:lstStyle/>
          <a:p>
            <a:r>
              <a:rPr lang="sr-Latn-RS" sz="2400" dirty="0" smtClean="0"/>
              <a:t>Paviljon SAD </a:t>
            </a:r>
            <a:r>
              <a:rPr lang="en-US" sz="2400" b="1" dirty="0" smtClean="0"/>
              <a:t>1930</a:t>
            </a:r>
            <a:r>
              <a:rPr lang="en-US" sz="2400" dirty="0" smtClean="0"/>
              <a:t> </a:t>
            </a:r>
            <a:endParaRPr lang="en-US" sz="2400" dirty="0"/>
          </a:p>
        </p:txBody>
      </p:sp>
      <p:pic>
        <p:nvPicPr>
          <p:cNvPr id="20483" name="Picture 3" descr="1930_USA"/>
          <p:cNvPicPr>
            <a:picLocks noChangeAspect="1" noChangeArrowheads="1"/>
          </p:cNvPicPr>
          <p:nvPr/>
        </p:nvPicPr>
        <p:blipFill>
          <a:blip r:embed="rId2" cstate="print"/>
          <a:srcRect/>
          <a:stretch>
            <a:fillRect/>
          </a:stretch>
        </p:blipFill>
        <p:spPr bwMode="auto">
          <a:xfrm>
            <a:off x="0" y="457200"/>
            <a:ext cx="5207000" cy="3962400"/>
          </a:xfrm>
          <a:prstGeom prst="rect">
            <a:avLst/>
          </a:prstGeom>
          <a:noFill/>
        </p:spPr>
      </p:pic>
      <p:pic>
        <p:nvPicPr>
          <p:cNvPr id="20484" name="Picture 4" descr="1930_USA_3_resize"/>
          <p:cNvPicPr>
            <a:picLocks noChangeAspect="1" noChangeArrowheads="1"/>
          </p:cNvPicPr>
          <p:nvPr/>
        </p:nvPicPr>
        <p:blipFill>
          <a:blip r:embed="rId3"/>
          <a:srcRect/>
          <a:stretch>
            <a:fillRect/>
          </a:stretch>
        </p:blipFill>
        <p:spPr bwMode="auto">
          <a:xfrm>
            <a:off x="5486400" y="3657600"/>
            <a:ext cx="3505200" cy="2955925"/>
          </a:xfrm>
          <a:prstGeom prst="rect">
            <a:avLst/>
          </a:prstGeom>
          <a:noFill/>
        </p:spPr>
      </p:pic>
      <p:pic>
        <p:nvPicPr>
          <p:cNvPr id="20485" name="Picture 5" descr="1930_USA_2_resize"/>
          <p:cNvPicPr>
            <a:picLocks noChangeAspect="1" noChangeArrowheads="1"/>
          </p:cNvPicPr>
          <p:nvPr/>
        </p:nvPicPr>
        <p:blipFill>
          <a:blip r:embed="rId4"/>
          <a:srcRect/>
          <a:stretch>
            <a:fillRect/>
          </a:stretch>
        </p:blipFill>
        <p:spPr bwMode="auto">
          <a:xfrm>
            <a:off x="5486400" y="457200"/>
            <a:ext cx="3429000" cy="28194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descr="Image result for venezia giardini biennale map"/>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21507" name="Picture 3" descr="Related image"/>
          <p:cNvPicPr>
            <a:picLocks noChangeAspect="1" noChangeArrowheads="1"/>
          </p:cNvPicPr>
          <p:nvPr/>
        </p:nvPicPr>
        <p:blipFill>
          <a:blip r:embed="rId2"/>
          <a:srcRect/>
          <a:stretch>
            <a:fillRect/>
          </a:stretch>
        </p:blipFill>
        <p:spPr bwMode="auto">
          <a:xfrm>
            <a:off x="76200" y="3276600"/>
            <a:ext cx="4673600" cy="3505200"/>
          </a:xfrm>
          <a:prstGeom prst="rect">
            <a:avLst/>
          </a:prstGeom>
          <a:noFill/>
        </p:spPr>
      </p:pic>
      <p:sp>
        <p:nvSpPr>
          <p:cNvPr id="21508" name="Rectangle 4"/>
          <p:cNvSpPr>
            <a:spLocks noChangeArrowheads="1"/>
          </p:cNvSpPr>
          <p:nvPr/>
        </p:nvSpPr>
        <p:spPr bwMode="auto">
          <a:xfrm>
            <a:off x="5029200" y="152400"/>
            <a:ext cx="3810000" cy="5016758"/>
          </a:xfrm>
          <a:prstGeom prst="rect">
            <a:avLst/>
          </a:prstGeom>
          <a:noFill/>
          <a:ln w="9525">
            <a:noFill/>
            <a:miter lim="800000"/>
            <a:headEnd/>
            <a:tailEnd/>
          </a:ln>
          <a:effectLst/>
        </p:spPr>
        <p:txBody>
          <a:bodyPr wrap="square">
            <a:spAutoFit/>
          </a:bodyPr>
          <a:lstStyle/>
          <a:p>
            <a:r>
              <a:rPr lang="en-US" sz="2000" b="1" dirty="0">
                <a:latin typeface="Calibri" pitchFamily="34" charset="0"/>
              </a:rPr>
              <a:t>1932</a:t>
            </a:r>
            <a:r>
              <a:rPr lang="en-US" sz="2000" dirty="0">
                <a:latin typeface="Calibri" pitchFamily="34" charset="0"/>
              </a:rPr>
              <a:t> </a:t>
            </a:r>
            <a:r>
              <a:rPr lang="sr-Latn-CS" sz="2000" dirty="0" smtClean="0">
                <a:latin typeface="Calibri" pitchFamily="34" charset="0"/>
              </a:rPr>
              <a:t>Paviljon Danske</a:t>
            </a:r>
            <a:endParaRPr lang="sr-Latn-CS" sz="2000" dirty="0">
              <a:latin typeface="Calibri" pitchFamily="34" charset="0"/>
            </a:endParaRPr>
          </a:p>
          <a:p>
            <a:endParaRPr lang="sr-Latn-CS" sz="2000" dirty="0">
              <a:latin typeface="Calibri" pitchFamily="34" charset="0"/>
            </a:endParaRPr>
          </a:p>
          <a:p>
            <a:r>
              <a:rPr lang="sr-Latn-CS" sz="2000" dirty="0">
                <a:latin typeface="Calibri" pitchFamily="34" charset="0"/>
              </a:rPr>
              <a:t>Nakon toga, Đardini su postali tesni i prelazi se na susedno ostrvce </a:t>
            </a:r>
            <a:r>
              <a:rPr lang="en-US" sz="2000" dirty="0">
                <a:latin typeface="Calibri" pitchFamily="34" charset="0"/>
              </a:rPr>
              <a:t>St Helena</a:t>
            </a:r>
            <a:r>
              <a:rPr lang="sr-Latn-CS" sz="2000" dirty="0">
                <a:latin typeface="Calibri" pitchFamily="34" charset="0"/>
              </a:rPr>
              <a:t>:</a:t>
            </a:r>
          </a:p>
          <a:p>
            <a:r>
              <a:rPr lang="en-US" sz="2000" b="1" dirty="0" err="1">
                <a:latin typeface="Calibri" pitchFamily="34" charset="0"/>
              </a:rPr>
              <a:t>Padiglione</a:t>
            </a:r>
            <a:r>
              <a:rPr lang="en-US" sz="2000" b="1" dirty="0">
                <a:latin typeface="Calibri" pitchFamily="34" charset="0"/>
              </a:rPr>
              <a:t> </a:t>
            </a:r>
            <a:r>
              <a:rPr lang="en-US" sz="2000" b="1" dirty="0" err="1">
                <a:latin typeface="Calibri" pitchFamily="34" charset="0"/>
              </a:rPr>
              <a:t>di</a:t>
            </a:r>
            <a:r>
              <a:rPr lang="en-US" sz="2000" b="1" dirty="0">
                <a:latin typeface="Calibri" pitchFamily="34" charset="0"/>
              </a:rPr>
              <a:t> </a:t>
            </a:r>
            <a:r>
              <a:rPr lang="en-US" sz="2000" b="1" dirty="0" err="1">
                <a:latin typeface="Calibri" pitchFamily="34" charset="0"/>
              </a:rPr>
              <a:t>Venezia</a:t>
            </a:r>
            <a:r>
              <a:rPr lang="en-US" sz="2000" b="1" dirty="0">
                <a:latin typeface="Calibri" pitchFamily="34" charset="0"/>
              </a:rPr>
              <a:t> 1932</a:t>
            </a:r>
            <a:r>
              <a:rPr lang="en-US" sz="2000" dirty="0">
                <a:latin typeface="Calibri" pitchFamily="34" charset="0"/>
              </a:rPr>
              <a:t> </a:t>
            </a:r>
            <a:r>
              <a:rPr lang="sr-Latn-CS" sz="2000" dirty="0">
                <a:latin typeface="Calibri" pitchFamily="34" charset="0"/>
              </a:rPr>
              <a:t>proširen 1938 </a:t>
            </a:r>
            <a:r>
              <a:rPr lang="sr-Latn-CS" sz="2000" b="1" dirty="0">
                <a:latin typeface="Calibri" pitchFamily="34" charset="0"/>
              </a:rPr>
              <a:t>Rumunskim, Poljskim i Egipatskim</a:t>
            </a:r>
            <a:r>
              <a:rPr lang="sr-Latn-CS" sz="2000" dirty="0">
                <a:latin typeface="Calibri" pitchFamily="34" charset="0"/>
              </a:rPr>
              <a:t> paviljonima i paviljonom tada Kraljevine Jugoslavije 1938 (1945-1963 FNRJ; 1963-1992 SFRJ; 1992-2006 SRJ, i onda Republike Srbije)</a:t>
            </a:r>
          </a:p>
          <a:p>
            <a:endParaRPr lang="sr-Latn-CS" sz="2000" dirty="0">
              <a:latin typeface="Calibri" pitchFamily="34" charset="0"/>
            </a:endParaRPr>
          </a:p>
          <a:p>
            <a:r>
              <a:rPr lang="sr-Latn-CS" sz="2000" dirty="0">
                <a:latin typeface="Calibri" pitchFamily="34" charset="0"/>
              </a:rPr>
              <a:t>Pre nego što je proširen </a:t>
            </a:r>
            <a:r>
              <a:rPr lang="en-US" sz="2000" dirty="0" err="1">
                <a:latin typeface="Calibri" pitchFamily="34" charset="0"/>
              </a:rPr>
              <a:t>Padiglione</a:t>
            </a:r>
            <a:r>
              <a:rPr lang="en-US" sz="2000" dirty="0">
                <a:latin typeface="Calibri" pitchFamily="34" charset="0"/>
              </a:rPr>
              <a:t> </a:t>
            </a:r>
            <a:r>
              <a:rPr lang="en-US" sz="2000" dirty="0" err="1">
                <a:latin typeface="Calibri" pitchFamily="34" charset="0"/>
              </a:rPr>
              <a:t>di</a:t>
            </a:r>
            <a:r>
              <a:rPr lang="en-US" sz="2000" dirty="0">
                <a:latin typeface="Calibri" pitchFamily="34" charset="0"/>
              </a:rPr>
              <a:t> </a:t>
            </a:r>
            <a:r>
              <a:rPr lang="en-US" sz="2000" dirty="0" err="1">
                <a:latin typeface="Calibri" pitchFamily="34" charset="0"/>
              </a:rPr>
              <a:t>Venezia</a:t>
            </a:r>
            <a:r>
              <a:rPr lang="sr-Latn-CS" sz="2000" dirty="0">
                <a:latin typeface="Calibri" pitchFamily="34" charset="0"/>
              </a:rPr>
              <a:t> </a:t>
            </a:r>
            <a:r>
              <a:rPr lang="en-US" sz="2000" b="1" dirty="0">
                <a:latin typeface="Calibri" pitchFamily="34" charset="0"/>
              </a:rPr>
              <a:t>1934</a:t>
            </a:r>
            <a:r>
              <a:rPr lang="en-US" sz="2000" dirty="0">
                <a:latin typeface="Calibri" pitchFamily="34" charset="0"/>
              </a:rPr>
              <a:t> </a:t>
            </a:r>
            <a:r>
              <a:rPr lang="sr-Latn-CS" sz="2000" dirty="0">
                <a:latin typeface="Calibri" pitchFamily="34" charset="0"/>
              </a:rPr>
              <a:t>paviljone su podigle Austrija i Grčka</a:t>
            </a:r>
            <a:endParaRPr lang="en-US" sz="2000" dirty="0">
              <a:latin typeface="Calibri" pitchFamily="34" charset="0"/>
            </a:endParaRPr>
          </a:p>
        </p:txBody>
      </p:sp>
      <p:pic>
        <p:nvPicPr>
          <p:cNvPr id="171010" name="Picture 2" descr="Image result for giardini venezia"/>
          <p:cNvPicPr>
            <a:picLocks noChangeAspect="1" noChangeArrowheads="1"/>
          </p:cNvPicPr>
          <p:nvPr/>
        </p:nvPicPr>
        <p:blipFill>
          <a:blip r:embed="rId3" cstate="print"/>
          <a:srcRect/>
          <a:stretch>
            <a:fillRect/>
          </a:stretch>
        </p:blipFill>
        <p:spPr bwMode="auto">
          <a:xfrm>
            <a:off x="0" y="0"/>
            <a:ext cx="4800600" cy="32004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934_austrian-pavilion-existing-exterio_resize"/>
          <p:cNvPicPr>
            <a:picLocks noChangeAspect="1" noChangeArrowheads="1"/>
          </p:cNvPicPr>
          <p:nvPr/>
        </p:nvPicPr>
        <p:blipFill>
          <a:blip r:embed="rId2"/>
          <a:srcRect/>
          <a:stretch>
            <a:fillRect/>
          </a:stretch>
        </p:blipFill>
        <p:spPr bwMode="auto">
          <a:xfrm>
            <a:off x="762000" y="304800"/>
            <a:ext cx="7315200" cy="4754563"/>
          </a:xfrm>
          <a:prstGeom prst="rect">
            <a:avLst/>
          </a:prstGeom>
          <a:noFill/>
        </p:spPr>
      </p:pic>
      <p:sp>
        <p:nvSpPr>
          <p:cNvPr id="22531" name="Rectangle 3"/>
          <p:cNvSpPr>
            <a:spLocks noChangeArrowheads="1"/>
          </p:cNvSpPr>
          <p:nvPr/>
        </p:nvSpPr>
        <p:spPr bwMode="auto">
          <a:xfrm>
            <a:off x="1447800" y="5638800"/>
            <a:ext cx="6358792" cy="461665"/>
          </a:xfrm>
          <a:prstGeom prst="rect">
            <a:avLst/>
          </a:prstGeom>
          <a:noFill/>
          <a:ln w="9525">
            <a:noFill/>
            <a:miter lim="800000"/>
            <a:headEnd/>
            <a:tailEnd/>
          </a:ln>
          <a:effectLst/>
        </p:spPr>
        <p:txBody>
          <a:bodyPr wrap="none">
            <a:spAutoFit/>
          </a:bodyPr>
          <a:lstStyle/>
          <a:p>
            <a:r>
              <a:rPr lang="en-US" sz="2400" dirty="0"/>
              <a:t>1934</a:t>
            </a:r>
            <a:r>
              <a:rPr lang="sr-Latn-CS" sz="2400" dirty="0"/>
              <a:t>, </a:t>
            </a:r>
            <a:r>
              <a:rPr lang="sr-Latn-RS" sz="2400" dirty="0" smtClean="0"/>
              <a:t>Paviljon Austrije (arhitekta </a:t>
            </a:r>
            <a:r>
              <a:rPr lang="en-US" sz="2400" dirty="0" smtClean="0"/>
              <a:t>Josef Hoffmann</a:t>
            </a:r>
            <a:r>
              <a:rPr lang="sr-Latn-RS" sz="2400" dirty="0" smtClean="0"/>
              <a:t>)</a:t>
            </a:r>
            <a:endParaRPr lang="sr-Latn-C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2"/>
          <a:srcRect/>
          <a:stretch>
            <a:fillRect/>
          </a:stretch>
        </p:blipFill>
        <p:spPr bwMode="auto">
          <a:xfrm>
            <a:off x="0" y="0"/>
            <a:ext cx="4953000" cy="3484563"/>
          </a:xfrm>
          <a:prstGeom prst="rect">
            <a:avLst/>
          </a:prstGeom>
          <a:noFill/>
          <a:ln w="9525">
            <a:noFill/>
            <a:miter lim="800000"/>
            <a:headEnd/>
            <a:tailEnd/>
          </a:ln>
          <a:effectLst/>
        </p:spPr>
      </p:pic>
      <p:pic>
        <p:nvPicPr>
          <p:cNvPr id="216067" name="Picture 3" descr="1895_italpav05"/>
          <p:cNvPicPr>
            <a:picLocks noChangeAspect="1" noChangeArrowheads="1"/>
          </p:cNvPicPr>
          <p:nvPr/>
        </p:nvPicPr>
        <p:blipFill>
          <a:blip r:embed="rId3"/>
          <a:srcRect/>
          <a:stretch>
            <a:fillRect/>
          </a:stretch>
        </p:blipFill>
        <p:spPr bwMode="auto">
          <a:xfrm>
            <a:off x="4876800" y="3505200"/>
            <a:ext cx="4191000" cy="3294063"/>
          </a:xfrm>
          <a:prstGeom prst="rect">
            <a:avLst/>
          </a:prstGeom>
          <a:noFill/>
        </p:spPr>
      </p:pic>
      <p:sp>
        <p:nvSpPr>
          <p:cNvPr id="216068" name="Rectangle 4"/>
          <p:cNvSpPr>
            <a:spLocks noChangeArrowheads="1"/>
          </p:cNvSpPr>
          <p:nvPr/>
        </p:nvSpPr>
        <p:spPr bwMode="auto">
          <a:xfrm>
            <a:off x="4929188" y="152400"/>
            <a:ext cx="4214812" cy="519113"/>
          </a:xfrm>
          <a:prstGeom prst="rect">
            <a:avLst/>
          </a:prstGeom>
          <a:noFill/>
          <a:ln w="9525">
            <a:noFill/>
            <a:miter lim="800000"/>
            <a:headEnd/>
            <a:tailEnd/>
          </a:ln>
          <a:effectLst/>
        </p:spPr>
        <p:txBody>
          <a:bodyPr wrap="none">
            <a:spAutoFit/>
          </a:bodyPr>
          <a:lstStyle/>
          <a:p>
            <a:r>
              <a:rPr lang="en-US" sz="2800">
                <a:solidFill>
                  <a:schemeClr val="tx2"/>
                </a:solidFill>
                <a:latin typeface="Calibri" pitchFamily="34" charset="0"/>
              </a:rPr>
              <a:t>Ven</a:t>
            </a:r>
            <a:r>
              <a:rPr lang="sr-Latn-CS" sz="2800">
                <a:solidFill>
                  <a:schemeClr val="tx2"/>
                </a:solidFill>
                <a:latin typeface="Calibri" pitchFamily="34" charset="0"/>
              </a:rPr>
              <a:t>ecijansko</a:t>
            </a:r>
            <a:r>
              <a:rPr lang="en-US" sz="2800">
                <a:solidFill>
                  <a:schemeClr val="tx2"/>
                </a:solidFill>
                <a:latin typeface="Calibri" pitchFamily="34" charset="0"/>
              </a:rPr>
              <a:t> Bi</a:t>
            </a:r>
            <a:r>
              <a:rPr lang="sr-Latn-CS" sz="2800">
                <a:solidFill>
                  <a:schemeClr val="tx2"/>
                </a:solidFill>
                <a:latin typeface="Calibri" pitchFamily="34" charset="0"/>
              </a:rPr>
              <a:t>j</a:t>
            </a:r>
            <a:r>
              <a:rPr lang="en-US" sz="2800">
                <a:solidFill>
                  <a:schemeClr val="tx2"/>
                </a:solidFill>
                <a:latin typeface="Calibri" pitchFamily="34" charset="0"/>
              </a:rPr>
              <a:t>e</a:t>
            </a:r>
            <a:r>
              <a:rPr lang="sr-Latn-CS" sz="2800">
                <a:solidFill>
                  <a:schemeClr val="tx2"/>
                </a:solidFill>
                <a:latin typeface="Calibri" pitchFamily="34" charset="0"/>
              </a:rPr>
              <a:t>n</a:t>
            </a:r>
            <a:r>
              <a:rPr lang="en-US" sz="2800">
                <a:solidFill>
                  <a:schemeClr val="tx2"/>
                </a:solidFill>
                <a:latin typeface="Calibri" pitchFamily="34" charset="0"/>
              </a:rPr>
              <a:t>al</a:t>
            </a:r>
            <a:r>
              <a:rPr lang="sr-Latn-CS" sz="2800">
                <a:solidFill>
                  <a:schemeClr val="tx2"/>
                </a:solidFill>
                <a:latin typeface="Calibri" pitchFamily="34" charset="0"/>
              </a:rPr>
              <a:t>e, 1895</a:t>
            </a:r>
            <a:endParaRPr lang="en-US" sz="2800">
              <a:solidFill>
                <a:schemeClr val="tx2"/>
              </a:solidFill>
              <a:latin typeface="Calibri" pitchFamily="34" charset="0"/>
            </a:endParaRPr>
          </a:p>
        </p:txBody>
      </p:sp>
      <p:sp>
        <p:nvSpPr>
          <p:cNvPr id="216069" name="Rectangle 5"/>
          <p:cNvSpPr>
            <a:spLocks noChangeArrowheads="1"/>
          </p:cNvSpPr>
          <p:nvPr/>
        </p:nvSpPr>
        <p:spPr bwMode="auto">
          <a:xfrm>
            <a:off x="152400" y="3657600"/>
            <a:ext cx="4572000" cy="3170099"/>
          </a:xfrm>
          <a:prstGeom prst="rect">
            <a:avLst/>
          </a:prstGeom>
          <a:noFill/>
          <a:ln w="9525">
            <a:noFill/>
            <a:miter lim="800000"/>
            <a:headEnd/>
            <a:tailEnd/>
          </a:ln>
          <a:effectLst/>
        </p:spPr>
        <p:txBody>
          <a:bodyPr>
            <a:spAutoFit/>
          </a:bodyPr>
          <a:lstStyle/>
          <a:p>
            <a:r>
              <a:rPr lang="en-US" sz="2000" dirty="0" err="1">
                <a:latin typeface="Calibri" pitchFamily="34" charset="0"/>
              </a:rPr>
              <a:t>Ven</a:t>
            </a:r>
            <a:r>
              <a:rPr lang="sr-Latn-CS" sz="2000" dirty="0">
                <a:latin typeface="Calibri" pitchFamily="34" charset="0"/>
              </a:rPr>
              <a:t>ecijansko</a:t>
            </a:r>
            <a:r>
              <a:rPr lang="en-US" sz="2000" dirty="0">
                <a:latin typeface="Calibri" pitchFamily="34" charset="0"/>
              </a:rPr>
              <a:t> Bi</a:t>
            </a:r>
            <a:r>
              <a:rPr lang="sr-Latn-CS" sz="2000" dirty="0">
                <a:latin typeface="Calibri" pitchFamily="34" charset="0"/>
              </a:rPr>
              <a:t>j</a:t>
            </a:r>
            <a:r>
              <a:rPr lang="en-US" sz="2000" dirty="0" err="1">
                <a:latin typeface="Calibri" pitchFamily="34" charset="0"/>
              </a:rPr>
              <a:t>enale</a:t>
            </a:r>
            <a:r>
              <a:rPr lang="en-US" sz="2000" dirty="0">
                <a:latin typeface="Calibri" pitchFamily="34" charset="0"/>
              </a:rPr>
              <a:t> </a:t>
            </a:r>
            <a:r>
              <a:rPr lang="sr-Latn-CS" sz="2000" dirty="0">
                <a:latin typeface="Calibri" pitchFamily="34" charset="0"/>
              </a:rPr>
              <a:t>pokrenuto odlukom gradskog veća</a:t>
            </a:r>
            <a:r>
              <a:rPr lang="en-US" sz="2000" dirty="0">
                <a:latin typeface="Calibri" pitchFamily="34" charset="0"/>
              </a:rPr>
              <a:t> 19</a:t>
            </a:r>
            <a:r>
              <a:rPr lang="sr-Latn-CS" sz="2000" dirty="0">
                <a:latin typeface="Calibri" pitchFamily="34" charset="0"/>
              </a:rPr>
              <a:t>.</a:t>
            </a:r>
            <a:r>
              <a:rPr lang="en-US" sz="2000" dirty="0">
                <a:latin typeface="Calibri" pitchFamily="34" charset="0"/>
              </a:rPr>
              <a:t> </a:t>
            </a:r>
            <a:r>
              <a:rPr lang="sr-Latn-CS" sz="2000" dirty="0">
                <a:latin typeface="Calibri" pitchFamily="34" charset="0"/>
              </a:rPr>
              <a:t>a</a:t>
            </a:r>
            <a:r>
              <a:rPr lang="en-US" sz="2000" dirty="0" err="1">
                <a:latin typeface="Calibri" pitchFamily="34" charset="0"/>
              </a:rPr>
              <a:t>pril</a:t>
            </a:r>
            <a:r>
              <a:rPr lang="sr-Latn-CS" sz="2000" dirty="0">
                <a:latin typeface="Calibri" pitchFamily="34" charset="0"/>
              </a:rPr>
              <a:t>a</a:t>
            </a:r>
            <a:r>
              <a:rPr lang="en-US" sz="2000" dirty="0">
                <a:latin typeface="Calibri" pitchFamily="34" charset="0"/>
              </a:rPr>
              <a:t> 1893, </a:t>
            </a:r>
            <a:r>
              <a:rPr lang="sr-Latn-CS" sz="2000" dirty="0">
                <a:latin typeface="Calibri" pitchFamily="34" charset="0"/>
              </a:rPr>
              <a:t>kojom je predloženo otvaranje</a:t>
            </a:r>
            <a:r>
              <a:rPr lang="en-US" sz="2000" dirty="0">
                <a:latin typeface="Calibri" pitchFamily="34" charset="0"/>
              </a:rPr>
              <a:t> “</a:t>
            </a:r>
            <a:r>
              <a:rPr lang="sr-Latn-CS" sz="2000" dirty="0">
                <a:latin typeface="Calibri" pitchFamily="34" charset="0"/>
              </a:rPr>
              <a:t>bijenalne nacionalne umetničke izložbe</a:t>
            </a:r>
            <a:r>
              <a:rPr lang="en-US" sz="2000" dirty="0">
                <a:latin typeface="Calibri" pitchFamily="34" charset="0"/>
              </a:rPr>
              <a:t>” </a:t>
            </a:r>
            <a:r>
              <a:rPr lang="sr-Latn-RS" sz="2000" dirty="0" smtClean="0">
                <a:latin typeface="Calibri" pitchFamily="34" charset="0"/>
              </a:rPr>
              <a:t>tokom </a:t>
            </a:r>
            <a:r>
              <a:rPr lang="sr-Latn-CS" sz="2000" dirty="0" smtClean="0">
                <a:latin typeface="Calibri" pitchFamily="34" charset="0"/>
              </a:rPr>
              <a:t>1894. </a:t>
            </a:r>
            <a:r>
              <a:rPr lang="sr-Latn-CS" sz="2000" dirty="0">
                <a:latin typeface="Calibri" pitchFamily="34" charset="0"/>
              </a:rPr>
              <a:t>u čast proslavljanja srebrne godišnjice braka</a:t>
            </a:r>
            <a:r>
              <a:rPr lang="en-US" sz="2000" dirty="0">
                <a:latin typeface="Calibri" pitchFamily="34" charset="0"/>
              </a:rPr>
              <a:t> </a:t>
            </a:r>
            <a:r>
              <a:rPr lang="sr-Latn-CS" sz="2000" dirty="0">
                <a:latin typeface="Calibri" pitchFamily="34" charset="0"/>
              </a:rPr>
              <a:t>kralja</a:t>
            </a:r>
            <a:r>
              <a:rPr lang="en-US" sz="2000" dirty="0">
                <a:latin typeface="Calibri" pitchFamily="34" charset="0"/>
              </a:rPr>
              <a:t> </a:t>
            </a:r>
            <a:r>
              <a:rPr lang="en-US" sz="2000" dirty="0" err="1">
                <a:latin typeface="Calibri" pitchFamily="34" charset="0"/>
              </a:rPr>
              <a:t>Umbert</a:t>
            </a:r>
            <a:r>
              <a:rPr lang="sr-Latn-CS" sz="2000" dirty="0">
                <a:latin typeface="Calibri" pitchFamily="34" charset="0"/>
              </a:rPr>
              <a:t>a</a:t>
            </a:r>
            <a:r>
              <a:rPr lang="en-US" sz="2000" dirty="0">
                <a:latin typeface="Calibri" pitchFamily="34" charset="0"/>
              </a:rPr>
              <a:t> </a:t>
            </a:r>
            <a:r>
              <a:rPr lang="sr-Latn-CS" sz="2000" dirty="0">
                <a:latin typeface="Calibri" pitchFamily="34" charset="0"/>
              </a:rPr>
              <a:t>i</a:t>
            </a:r>
            <a:r>
              <a:rPr lang="en-US" sz="2000" dirty="0">
                <a:latin typeface="Calibri" pitchFamily="34" charset="0"/>
              </a:rPr>
              <a:t> </a:t>
            </a:r>
            <a:r>
              <a:rPr lang="en-US" sz="2000" dirty="0" err="1">
                <a:latin typeface="Calibri" pitchFamily="34" charset="0"/>
              </a:rPr>
              <a:t>Margherit</a:t>
            </a:r>
            <a:r>
              <a:rPr lang="sr-Latn-CS" sz="2000" dirty="0">
                <a:latin typeface="Calibri" pitchFamily="34" charset="0"/>
              </a:rPr>
              <a:t>e</a:t>
            </a:r>
            <a:r>
              <a:rPr lang="en-US" sz="2000" dirty="0">
                <a:latin typeface="Calibri" pitchFamily="34" charset="0"/>
              </a:rPr>
              <a:t> </a:t>
            </a:r>
            <a:r>
              <a:rPr lang="en-US" sz="2000" dirty="0" err="1">
                <a:latin typeface="Calibri" pitchFamily="34" charset="0"/>
              </a:rPr>
              <a:t>Savo</a:t>
            </a:r>
            <a:r>
              <a:rPr lang="sr-Latn-CS" sz="2000" dirty="0">
                <a:latin typeface="Calibri" pitchFamily="34" charset="0"/>
              </a:rPr>
              <a:t>jske</a:t>
            </a:r>
            <a:r>
              <a:rPr lang="en-US" sz="2000" dirty="0">
                <a:latin typeface="Calibri" pitchFamily="34" charset="0"/>
              </a:rPr>
              <a:t>.</a:t>
            </a:r>
            <a:endParaRPr lang="sr-Latn-CS" sz="2000" dirty="0">
              <a:latin typeface="Calibri" pitchFamily="34" charset="0"/>
            </a:endParaRPr>
          </a:p>
          <a:p>
            <a:endParaRPr lang="sr-Latn-CS" sz="2000" dirty="0">
              <a:latin typeface="Calibri" pitchFamily="34" charset="0"/>
            </a:endParaRPr>
          </a:p>
          <a:p>
            <a:r>
              <a:rPr lang="sr-Latn-CS" sz="2000" dirty="0">
                <a:latin typeface="Calibri" pitchFamily="34" charset="0"/>
              </a:rPr>
              <a:t>Ipak, izložba je otvorena dve godine kasnije </a:t>
            </a:r>
            <a:r>
              <a:rPr lang="en-US" sz="2000" dirty="0">
                <a:latin typeface="Calibri" pitchFamily="34" charset="0"/>
              </a:rPr>
              <a:t>30 </a:t>
            </a:r>
            <a:r>
              <a:rPr lang="sr-Latn-CS" sz="2000" dirty="0">
                <a:latin typeface="Calibri" pitchFamily="34" charset="0"/>
              </a:rPr>
              <a:t>a</a:t>
            </a:r>
            <a:r>
              <a:rPr lang="en-US" sz="2000" dirty="0" err="1">
                <a:latin typeface="Calibri" pitchFamily="34" charset="0"/>
              </a:rPr>
              <a:t>pril</a:t>
            </a:r>
            <a:r>
              <a:rPr lang="sr-Latn-CS" sz="2000" dirty="0">
                <a:latin typeface="Calibri" pitchFamily="34" charset="0"/>
              </a:rPr>
              <a:t>a</a:t>
            </a:r>
            <a:r>
              <a:rPr lang="en-US" sz="2000" dirty="0">
                <a:latin typeface="Calibri" pitchFamily="34" charset="0"/>
              </a:rPr>
              <a:t> 1895</a:t>
            </a:r>
            <a:r>
              <a:rPr lang="en-US" dirty="0"/>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Li4vLi4vLi4vaW1hZ2VzL3N0b3JpZXMvZ3JlZWtfcGF2aWxpb25fLmpw_002"/>
          <p:cNvPicPr>
            <a:picLocks noChangeAspect="1" noChangeArrowheads="1"/>
          </p:cNvPicPr>
          <p:nvPr/>
        </p:nvPicPr>
        <p:blipFill>
          <a:blip r:embed="rId2"/>
          <a:srcRect/>
          <a:stretch>
            <a:fillRect/>
          </a:stretch>
        </p:blipFill>
        <p:spPr bwMode="auto">
          <a:xfrm>
            <a:off x="762000" y="1285875"/>
            <a:ext cx="7620000" cy="4286250"/>
          </a:xfrm>
          <a:prstGeom prst="rect">
            <a:avLst/>
          </a:prstGeom>
          <a:noFill/>
        </p:spPr>
      </p:pic>
      <p:sp>
        <p:nvSpPr>
          <p:cNvPr id="23555" name="Rectangle 3"/>
          <p:cNvSpPr>
            <a:spLocks noChangeArrowheads="1"/>
          </p:cNvSpPr>
          <p:nvPr/>
        </p:nvSpPr>
        <p:spPr bwMode="auto">
          <a:xfrm>
            <a:off x="2895600" y="5867400"/>
            <a:ext cx="2627129" cy="461665"/>
          </a:xfrm>
          <a:prstGeom prst="rect">
            <a:avLst/>
          </a:prstGeom>
          <a:noFill/>
          <a:ln w="9525">
            <a:noFill/>
            <a:miter lim="800000"/>
            <a:headEnd/>
            <a:tailEnd/>
          </a:ln>
          <a:effectLst/>
        </p:spPr>
        <p:txBody>
          <a:bodyPr wrap="none">
            <a:spAutoFit/>
          </a:bodyPr>
          <a:lstStyle/>
          <a:p>
            <a:r>
              <a:rPr lang="en-US" sz="2400" dirty="0"/>
              <a:t>1934 </a:t>
            </a:r>
            <a:r>
              <a:rPr lang="sr-Latn-RS" sz="2400" dirty="0" smtClean="0"/>
              <a:t>Paviljon Grčke</a:t>
            </a:r>
            <a:endParaRPr lang="en-US"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1938_romanian_a290810_2"/>
          <p:cNvPicPr>
            <a:picLocks noChangeAspect="1" noChangeArrowheads="1"/>
          </p:cNvPicPr>
          <p:nvPr/>
        </p:nvPicPr>
        <p:blipFill>
          <a:blip r:embed="rId2"/>
          <a:srcRect/>
          <a:stretch>
            <a:fillRect/>
          </a:stretch>
        </p:blipFill>
        <p:spPr bwMode="auto">
          <a:xfrm>
            <a:off x="914400" y="990600"/>
            <a:ext cx="3429000" cy="4572000"/>
          </a:xfrm>
          <a:prstGeom prst="rect">
            <a:avLst/>
          </a:prstGeom>
          <a:noFill/>
        </p:spPr>
      </p:pic>
      <p:sp>
        <p:nvSpPr>
          <p:cNvPr id="24579" name="Rectangle 3"/>
          <p:cNvSpPr>
            <a:spLocks noChangeArrowheads="1"/>
          </p:cNvSpPr>
          <p:nvPr/>
        </p:nvSpPr>
        <p:spPr bwMode="auto">
          <a:xfrm>
            <a:off x="762000" y="6096000"/>
            <a:ext cx="3109634" cy="461665"/>
          </a:xfrm>
          <a:prstGeom prst="rect">
            <a:avLst/>
          </a:prstGeom>
          <a:noFill/>
          <a:ln w="9525">
            <a:noFill/>
            <a:miter lim="800000"/>
            <a:headEnd/>
            <a:tailEnd/>
          </a:ln>
          <a:effectLst/>
        </p:spPr>
        <p:txBody>
          <a:bodyPr wrap="none">
            <a:spAutoFit/>
          </a:bodyPr>
          <a:lstStyle/>
          <a:p>
            <a:r>
              <a:rPr lang="en-US" sz="2400" dirty="0"/>
              <a:t>1938</a:t>
            </a:r>
            <a:r>
              <a:rPr lang="sr-Latn-CS" sz="2400" dirty="0"/>
              <a:t> </a:t>
            </a:r>
            <a:r>
              <a:rPr lang="sr-Latn-CS" sz="2400" dirty="0" smtClean="0"/>
              <a:t>Paviljon </a:t>
            </a:r>
            <a:r>
              <a:rPr lang="sr-Latn-RS" sz="2400" dirty="0" smtClean="0"/>
              <a:t>Rumunije</a:t>
            </a:r>
            <a:endParaRPr lang="en-US" sz="2400" dirty="0"/>
          </a:p>
        </p:txBody>
      </p:sp>
      <p:pic>
        <p:nvPicPr>
          <p:cNvPr id="24580" name="Picture 4" descr="poland_resize"/>
          <p:cNvPicPr>
            <a:picLocks noChangeAspect="1" noChangeArrowheads="1"/>
          </p:cNvPicPr>
          <p:nvPr/>
        </p:nvPicPr>
        <p:blipFill>
          <a:blip r:embed="rId3"/>
          <a:srcRect/>
          <a:stretch>
            <a:fillRect/>
          </a:stretch>
        </p:blipFill>
        <p:spPr bwMode="auto">
          <a:xfrm>
            <a:off x="4800600" y="152400"/>
            <a:ext cx="4010025" cy="5353050"/>
          </a:xfrm>
          <a:prstGeom prst="rect">
            <a:avLst/>
          </a:prstGeom>
          <a:noFill/>
        </p:spPr>
      </p:pic>
      <p:sp>
        <p:nvSpPr>
          <p:cNvPr id="24581" name="Rectangle 5"/>
          <p:cNvSpPr>
            <a:spLocks noChangeArrowheads="1"/>
          </p:cNvSpPr>
          <p:nvPr/>
        </p:nvSpPr>
        <p:spPr bwMode="auto">
          <a:xfrm>
            <a:off x="4876800" y="6096000"/>
            <a:ext cx="2779351" cy="461665"/>
          </a:xfrm>
          <a:prstGeom prst="rect">
            <a:avLst/>
          </a:prstGeom>
          <a:noFill/>
          <a:ln w="9525">
            <a:noFill/>
            <a:miter lim="800000"/>
            <a:headEnd/>
            <a:tailEnd/>
          </a:ln>
          <a:effectLst/>
        </p:spPr>
        <p:txBody>
          <a:bodyPr wrap="none">
            <a:spAutoFit/>
          </a:bodyPr>
          <a:lstStyle/>
          <a:p>
            <a:r>
              <a:rPr lang="en-US" sz="2400" dirty="0"/>
              <a:t>1938</a:t>
            </a:r>
            <a:r>
              <a:rPr lang="sr-Latn-CS" sz="2400" dirty="0"/>
              <a:t> </a:t>
            </a:r>
            <a:r>
              <a:rPr lang="sr-Latn-CS" sz="2400" dirty="0" smtClean="0"/>
              <a:t>Paviljon Poljske</a:t>
            </a:r>
            <a:endParaRPr lang="en-US"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aviljon_Srbije_Venecija.jpg"/>
          <p:cNvPicPr>
            <a:picLocks noChangeAspect="1" noChangeArrowheads="1"/>
          </p:cNvPicPr>
          <p:nvPr/>
        </p:nvPicPr>
        <p:blipFill>
          <a:blip r:embed="rId2"/>
          <a:srcRect/>
          <a:stretch>
            <a:fillRect/>
          </a:stretch>
        </p:blipFill>
        <p:spPr bwMode="auto">
          <a:xfrm>
            <a:off x="1143000" y="304800"/>
            <a:ext cx="6705600" cy="5181600"/>
          </a:xfrm>
          <a:prstGeom prst="rect">
            <a:avLst/>
          </a:prstGeom>
          <a:noFill/>
        </p:spPr>
      </p:pic>
      <p:sp>
        <p:nvSpPr>
          <p:cNvPr id="25603" name="Rectangle 3"/>
          <p:cNvSpPr>
            <a:spLocks noChangeArrowheads="1"/>
          </p:cNvSpPr>
          <p:nvPr/>
        </p:nvSpPr>
        <p:spPr bwMode="auto">
          <a:xfrm>
            <a:off x="1524000" y="5638800"/>
            <a:ext cx="6156430" cy="1107996"/>
          </a:xfrm>
          <a:prstGeom prst="rect">
            <a:avLst/>
          </a:prstGeom>
          <a:solidFill>
            <a:srgbClr val="FFFFFF"/>
          </a:solidFill>
          <a:ln w="9525">
            <a:noFill/>
            <a:miter lim="800000"/>
            <a:headEnd/>
            <a:tailEnd/>
          </a:ln>
          <a:effectLst/>
        </p:spPr>
        <p:txBody>
          <a:bodyPr wrap="none" anchor="ctr">
            <a:spAutoFit/>
          </a:bodyPr>
          <a:lstStyle/>
          <a:p>
            <a:pPr algn="ctr"/>
            <a:r>
              <a:rPr lang="sr-Latn-CS" sz="2400" dirty="0">
                <a:solidFill>
                  <a:srgbClr val="000000"/>
                </a:solidFill>
              </a:rPr>
              <a:t>1938, </a:t>
            </a:r>
            <a:r>
              <a:rPr lang="sr-Latn-CS" sz="2400" dirty="0" smtClean="0">
                <a:solidFill>
                  <a:srgbClr val="000000"/>
                </a:solidFill>
              </a:rPr>
              <a:t>Paviljon Kraljevine Jugoslavije, </a:t>
            </a:r>
            <a:endParaRPr lang="sr-Latn-CS" sz="2400" dirty="0">
              <a:solidFill>
                <a:srgbClr val="000000"/>
              </a:solidFill>
            </a:endParaRPr>
          </a:p>
          <a:p>
            <a:pPr algn="ctr"/>
            <a:r>
              <a:rPr lang="sr-Latn-CS" sz="2400" dirty="0" smtClean="0">
                <a:solidFill>
                  <a:srgbClr val="000000"/>
                </a:solidFill>
              </a:rPr>
              <a:t>Posleratnih Jugoslavija i danas Republike Serbije</a:t>
            </a:r>
            <a:endParaRPr lang="en-US" sz="2400" dirty="0">
              <a:solidFill>
                <a:srgbClr val="000000"/>
              </a:solidFill>
            </a:endParaRPr>
          </a:p>
          <a:p>
            <a:pPr eaLnBrk="0" hangingPunct="0"/>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4953000" y="2057400"/>
            <a:ext cx="4114800" cy="4359275"/>
          </a:xfrm>
          <a:prstGeom prst="rect">
            <a:avLst/>
          </a:prstGeom>
          <a:noFill/>
          <a:ln w="9525">
            <a:noFill/>
            <a:miter lim="800000"/>
            <a:headEnd/>
            <a:tailEnd/>
          </a:ln>
          <a:effectLst/>
        </p:spPr>
        <p:txBody>
          <a:bodyPr>
            <a:spAutoFit/>
          </a:bodyPr>
          <a:lstStyle/>
          <a:p>
            <a:r>
              <a:rPr lang="sr-Latn-CS" sz="2000" dirty="0">
                <a:latin typeface="Calibri" pitchFamily="34" charset="0"/>
              </a:rPr>
              <a:t>Nakon Drugog </a:t>
            </a:r>
            <a:r>
              <a:rPr lang="sr-Latn-CS" sz="2000" dirty="0" smtClean="0">
                <a:latin typeface="Calibri" pitchFamily="34" charset="0"/>
              </a:rPr>
              <a:t>svetskog </a:t>
            </a:r>
            <a:r>
              <a:rPr lang="sr-Latn-CS" sz="2000" dirty="0">
                <a:latin typeface="Calibri" pitchFamily="34" charset="0"/>
              </a:rPr>
              <a:t>rata na nepopunjenim prostorima Đardina i St Helene podignuti su paviljoni:</a:t>
            </a:r>
            <a:endParaRPr lang="en-US" sz="2000" dirty="0">
              <a:latin typeface="Calibri" pitchFamily="34" charset="0"/>
            </a:endParaRPr>
          </a:p>
          <a:p>
            <a:r>
              <a:rPr lang="en-US" sz="2000" b="1" dirty="0">
                <a:latin typeface="Calibri" pitchFamily="34" charset="0"/>
              </a:rPr>
              <a:t>1952</a:t>
            </a:r>
            <a:r>
              <a:rPr lang="en-US" sz="2000" dirty="0">
                <a:latin typeface="Calibri" pitchFamily="34" charset="0"/>
              </a:rPr>
              <a:t> </a:t>
            </a:r>
            <a:r>
              <a:rPr lang="en-US" sz="2000" dirty="0" smtClean="0">
                <a:latin typeface="Calibri" pitchFamily="34" charset="0"/>
              </a:rPr>
              <a:t>Israel</a:t>
            </a:r>
            <a:r>
              <a:rPr lang="sr-Latn-RS" sz="2000" dirty="0" smtClean="0">
                <a:latin typeface="Calibri" pitchFamily="34" charset="0"/>
              </a:rPr>
              <a:t>a</a:t>
            </a:r>
            <a:r>
              <a:rPr lang="en-US" sz="2000" dirty="0" smtClean="0">
                <a:latin typeface="Calibri" pitchFamily="34" charset="0"/>
              </a:rPr>
              <a:t> </a:t>
            </a:r>
            <a:r>
              <a:rPr lang="sr-Latn-CS" sz="2000" dirty="0">
                <a:latin typeface="Calibri" pitchFamily="34" charset="0"/>
              </a:rPr>
              <a:t>i </a:t>
            </a:r>
            <a:r>
              <a:rPr lang="sr-Latn-CS" sz="2000" dirty="0" smtClean="0">
                <a:latin typeface="Calibri" pitchFamily="34" charset="0"/>
              </a:rPr>
              <a:t>Švajcarske</a:t>
            </a:r>
            <a:endParaRPr lang="sr-Latn-CS" sz="2000" dirty="0">
              <a:latin typeface="Calibri" pitchFamily="34" charset="0"/>
            </a:endParaRPr>
          </a:p>
          <a:p>
            <a:r>
              <a:rPr lang="en-US" sz="2000" b="1" dirty="0">
                <a:latin typeface="Calibri" pitchFamily="34" charset="0"/>
              </a:rPr>
              <a:t>1954</a:t>
            </a:r>
            <a:r>
              <a:rPr lang="en-US" sz="2000" dirty="0">
                <a:latin typeface="Calibri" pitchFamily="34" charset="0"/>
              </a:rPr>
              <a:t> </a:t>
            </a:r>
            <a:r>
              <a:rPr lang="en-US" sz="2000" dirty="0" err="1" smtClean="0">
                <a:latin typeface="Calibri" pitchFamily="34" charset="0"/>
              </a:rPr>
              <a:t>Vene</a:t>
            </a:r>
            <a:r>
              <a:rPr lang="sr-Latn-RS" sz="2000" dirty="0" smtClean="0">
                <a:latin typeface="Calibri" pitchFamily="34" charset="0"/>
              </a:rPr>
              <a:t>c</a:t>
            </a:r>
            <a:r>
              <a:rPr lang="en-US" sz="2000" dirty="0" err="1" smtClean="0">
                <a:latin typeface="Calibri" pitchFamily="34" charset="0"/>
              </a:rPr>
              <a:t>uel</a:t>
            </a:r>
            <a:r>
              <a:rPr lang="sr-Latn-RS" sz="2000" dirty="0" smtClean="0">
                <a:latin typeface="Calibri" pitchFamily="34" charset="0"/>
              </a:rPr>
              <a:t>e</a:t>
            </a:r>
            <a:r>
              <a:rPr lang="en-US" sz="2000" dirty="0" smtClean="0">
                <a:latin typeface="Calibri" pitchFamily="34" charset="0"/>
              </a:rPr>
              <a:t> </a:t>
            </a:r>
            <a:r>
              <a:rPr lang="sr-Latn-CS" sz="2000" dirty="0">
                <a:latin typeface="Calibri" pitchFamily="34" charset="0"/>
              </a:rPr>
              <a:t>i</a:t>
            </a:r>
            <a:r>
              <a:rPr lang="en-US" sz="2000" dirty="0">
                <a:latin typeface="Calibri" pitchFamily="34" charset="0"/>
              </a:rPr>
              <a:t> (</a:t>
            </a:r>
            <a:r>
              <a:rPr lang="sr-Latn-CS" sz="2000" dirty="0">
                <a:latin typeface="Calibri" pitchFamily="34" charset="0"/>
              </a:rPr>
              <a:t>novi</a:t>
            </a:r>
            <a:r>
              <a:rPr lang="en-US" sz="2000" dirty="0">
                <a:latin typeface="Calibri" pitchFamily="34" charset="0"/>
              </a:rPr>
              <a:t>) </a:t>
            </a:r>
            <a:r>
              <a:rPr lang="sr-Latn-CS" sz="2000" dirty="0">
                <a:latin typeface="Calibri" pitchFamily="34" charset="0"/>
              </a:rPr>
              <a:t>Holandski paviljon</a:t>
            </a:r>
            <a:endParaRPr lang="en-US" sz="2000" dirty="0">
              <a:latin typeface="Calibri" pitchFamily="34" charset="0"/>
            </a:endParaRPr>
          </a:p>
          <a:p>
            <a:r>
              <a:rPr lang="en-US" sz="2000" b="1" dirty="0">
                <a:latin typeface="Calibri" pitchFamily="34" charset="0"/>
              </a:rPr>
              <a:t>1956</a:t>
            </a:r>
            <a:r>
              <a:rPr lang="en-US" sz="2000" dirty="0">
                <a:latin typeface="Calibri" pitchFamily="34" charset="0"/>
              </a:rPr>
              <a:t> </a:t>
            </a:r>
            <a:r>
              <a:rPr lang="en-US" sz="2000" dirty="0" smtClean="0">
                <a:latin typeface="Calibri" pitchFamily="34" charset="0"/>
              </a:rPr>
              <a:t>Japan</a:t>
            </a:r>
            <a:r>
              <a:rPr lang="sr-Latn-RS" sz="2000" dirty="0" smtClean="0">
                <a:latin typeface="Calibri" pitchFamily="34" charset="0"/>
              </a:rPr>
              <a:t>a</a:t>
            </a:r>
            <a:endParaRPr lang="en-US" sz="2000" dirty="0">
              <a:latin typeface="Calibri" pitchFamily="34" charset="0"/>
            </a:endParaRPr>
          </a:p>
          <a:p>
            <a:r>
              <a:rPr lang="en-US" sz="2000" b="1" dirty="0">
                <a:latin typeface="Calibri" pitchFamily="34" charset="0"/>
              </a:rPr>
              <a:t>1958</a:t>
            </a:r>
            <a:r>
              <a:rPr lang="en-US" sz="2000" dirty="0">
                <a:latin typeface="Calibri" pitchFamily="34" charset="0"/>
              </a:rPr>
              <a:t> </a:t>
            </a:r>
            <a:r>
              <a:rPr lang="sr-Latn-CS" sz="2000" dirty="0">
                <a:latin typeface="Calibri" pitchFamily="34" charset="0"/>
              </a:rPr>
              <a:t>K</a:t>
            </a:r>
            <a:r>
              <a:rPr lang="en-US" sz="2000" dirty="0" err="1" smtClean="0">
                <a:latin typeface="Calibri" pitchFamily="34" charset="0"/>
              </a:rPr>
              <a:t>anad</a:t>
            </a:r>
            <a:r>
              <a:rPr lang="sr-Latn-RS" sz="2000" dirty="0" smtClean="0">
                <a:latin typeface="Calibri" pitchFamily="34" charset="0"/>
              </a:rPr>
              <a:t>e</a:t>
            </a:r>
            <a:endParaRPr lang="en-US" sz="2000" dirty="0">
              <a:latin typeface="Calibri" pitchFamily="34" charset="0"/>
            </a:endParaRPr>
          </a:p>
          <a:p>
            <a:r>
              <a:rPr lang="en-US" sz="2000" b="1" dirty="0">
                <a:latin typeface="Calibri" pitchFamily="34" charset="0"/>
              </a:rPr>
              <a:t>1960</a:t>
            </a:r>
            <a:r>
              <a:rPr lang="en-US" sz="2000" dirty="0">
                <a:latin typeface="Calibri" pitchFamily="34" charset="0"/>
              </a:rPr>
              <a:t> </a:t>
            </a:r>
            <a:r>
              <a:rPr lang="en-US" sz="2000" dirty="0" err="1">
                <a:latin typeface="Calibri" pitchFamily="34" charset="0"/>
              </a:rPr>
              <a:t>Urug</a:t>
            </a:r>
            <a:r>
              <a:rPr lang="sr-Latn-CS" sz="2000" dirty="0" smtClean="0">
                <a:latin typeface="Calibri" pitchFamily="34" charset="0"/>
              </a:rPr>
              <a:t>vaja</a:t>
            </a:r>
            <a:endParaRPr lang="en-US" sz="2000" dirty="0">
              <a:latin typeface="Calibri" pitchFamily="34" charset="0"/>
            </a:endParaRPr>
          </a:p>
          <a:p>
            <a:r>
              <a:rPr lang="en-US" sz="2000" b="1" dirty="0">
                <a:latin typeface="Calibri" pitchFamily="34" charset="0"/>
              </a:rPr>
              <a:t>1962</a:t>
            </a:r>
            <a:r>
              <a:rPr lang="en-US" sz="2000" dirty="0">
                <a:latin typeface="Calibri" pitchFamily="34" charset="0"/>
              </a:rPr>
              <a:t> </a:t>
            </a:r>
            <a:r>
              <a:rPr lang="en-US" sz="2000" dirty="0" err="1">
                <a:latin typeface="Calibri" pitchFamily="34" charset="0"/>
              </a:rPr>
              <a:t>Nordi</a:t>
            </a:r>
            <a:r>
              <a:rPr lang="sr-Latn-CS" sz="2000" dirty="0" smtClean="0">
                <a:latin typeface="Calibri" pitchFamily="34" charset="0"/>
              </a:rPr>
              <a:t>jskih zemalja</a:t>
            </a:r>
            <a:r>
              <a:rPr lang="en-US" sz="2000" dirty="0" smtClean="0">
                <a:latin typeface="Calibri" pitchFamily="34" charset="0"/>
              </a:rPr>
              <a:t>: </a:t>
            </a:r>
            <a:r>
              <a:rPr lang="sr-Latn-CS" sz="2000" dirty="0" smtClean="0">
                <a:latin typeface="Calibri" pitchFamily="34" charset="0"/>
              </a:rPr>
              <a:t>Švedske, Norveške, Finske</a:t>
            </a:r>
            <a:endParaRPr lang="en-US" sz="2000" dirty="0">
              <a:latin typeface="Calibri" pitchFamily="34" charset="0"/>
            </a:endParaRPr>
          </a:p>
          <a:p>
            <a:r>
              <a:rPr lang="en-US" sz="2000" b="1" dirty="0">
                <a:latin typeface="Calibri" pitchFamily="34" charset="0"/>
              </a:rPr>
              <a:t>1964 </a:t>
            </a:r>
            <a:r>
              <a:rPr lang="sr-Latn-CS" sz="2000" b="1" dirty="0" smtClean="0">
                <a:latin typeface="Calibri" pitchFamily="34" charset="0"/>
              </a:rPr>
              <a:t>Brazila </a:t>
            </a:r>
            <a:r>
              <a:rPr lang="sr-Latn-CS" sz="2000" b="1" dirty="0">
                <a:latin typeface="Calibri" pitchFamily="34" charset="0"/>
              </a:rPr>
              <a:t>na </a:t>
            </a:r>
            <a:r>
              <a:rPr lang="en-US" sz="2000" dirty="0" err="1" smtClean="0">
                <a:latin typeface="Calibri" pitchFamily="34" charset="0"/>
              </a:rPr>
              <a:t>Sta</a:t>
            </a:r>
            <a:r>
              <a:rPr lang="en-US" sz="2000" dirty="0" smtClean="0">
                <a:latin typeface="Calibri" pitchFamily="34" charset="0"/>
              </a:rPr>
              <a:t> </a:t>
            </a:r>
            <a:r>
              <a:rPr lang="en-US" sz="2000" dirty="0">
                <a:latin typeface="Calibri" pitchFamily="34" charset="0"/>
              </a:rPr>
              <a:t>Helena</a:t>
            </a:r>
          </a:p>
          <a:p>
            <a:r>
              <a:rPr lang="en-US" sz="2000" b="1" dirty="0">
                <a:latin typeface="Calibri" pitchFamily="34" charset="0"/>
              </a:rPr>
              <a:t>1987 </a:t>
            </a:r>
            <a:r>
              <a:rPr lang="en-US" sz="2000" dirty="0" err="1">
                <a:latin typeface="Calibri" pitchFamily="34" charset="0"/>
              </a:rPr>
              <a:t>Australi</a:t>
            </a:r>
            <a:r>
              <a:rPr lang="sr-Latn-CS" sz="2000" dirty="0" smtClean="0">
                <a:latin typeface="Calibri" pitchFamily="34" charset="0"/>
              </a:rPr>
              <a:t>je</a:t>
            </a:r>
            <a:r>
              <a:rPr lang="en-US" sz="2000" dirty="0" smtClean="0">
                <a:latin typeface="Calibri" pitchFamily="34" charset="0"/>
              </a:rPr>
              <a:t>,</a:t>
            </a:r>
            <a:r>
              <a:rPr lang="sr-Latn-CS" sz="2000" dirty="0" smtClean="0">
                <a:latin typeface="Calibri" pitchFamily="34" charset="0"/>
              </a:rPr>
              <a:t> </a:t>
            </a:r>
            <a:r>
              <a:rPr lang="sr-Latn-CS" sz="2000" dirty="0">
                <a:latin typeface="Calibri" pitchFamily="34" charset="0"/>
              </a:rPr>
              <a:t>i</a:t>
            </a:r>
            <a:endParaRPr lang="en-US" sz="2000" dirty="0">
              <a:latin typeface="Calibri" pitchFamily="34" charset="0"/>
            </a:endParaRPr>
          </a:p>
          <a:p>
            <a:r>
              <a:rPr lang="en-US" sz="2000" b="1" dirty="0">
                <a:latin typeface="Calibri" pitchFamily="34" charset="0"/>
              </a:rPr>
              <a:t>1995</a:t>
            </a:r>
            <a:r>
              <a:rPr lang="en-US" sz="2000" dirty="0">
                <a:latin typeface="Calibri" pitchFamily="34" charset="0"/>
              </a:rPr>
              <a:t> </a:t>
            </a:r>
            <a:r>
              <a:rPr lang="en-US" sz="2000" dirty="0" err="1" smtClean="0">
                <a:latin typeface="Calibri" pitchFamily="34" charset="0"/>
              </a:rPr>
              <a:t>Kore</a:t>
            </a:r>
            <a:r>
              <a:rPr lang="sr-Latn-RS" sz="2000" dirty="0" smtClean="0">
                <a:latin typeface="Calibri" pitchFamily="34" charset="0"/>
              </a:rPr>
              <a:t>je</a:t>
            </a:r>
            <a:endParaRPr lang="en-US" sz="2000" dirty="0">
              <a:latin typeface="Calibri" pitchFamily="34" charset="0"/>
            </a:endParaRPr>
          </a:p>
        </p:txBody>
      </p:sp>
      <p:pic>
        <p:nvPicPr>
          <p:cNvPr id="26627" name="Picture 3" descr="Related image"/>
          <p:cNvPicPr>
            <a:picLocks noChangeAspect="1" noChangeArrowheads="1"/>
          </p:cNvPicPr>
          <p:nvPr/>
        </p:nvPicPr>
        <p:blipFill>
          <a:blip r:embed="rId2"/>
          <a:srcRect/>
          <a:stretch>
            <a:fillRect/>
          </a:stretch>
        </p:blipFill>
        <p:spPr bwMode="auto">
          <a:xfrm>
            <a:off x="76200" y="228600"/>
            <a:ext cx="4737100" cy="4910138"/>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952_israeli"/>
          <p:cNvPicPr>
            <a:picLocks noChangeAspect="1" noChangeArrowheads="1"/>
          </p:cNvPicPr>
          <p:nvPr/>
        </p:nvPicPr>
        <p:blipFill>
          <a:blip r:embed="rId2"/>
          <a:srcRect/>
          <a:stretch>
            <a:fillRect/>
          </a:stretch>
        </p:blipFill>
        <p:spPr bwMode="auto">
          <a:xfrm>
            <a:off x="1371600" y="990600"/>
            <a:ext cx="6248400" cy="4152900"/>
          </a:xfrm>
          <a:prstGeom prst="rect">
            <a:avLst/>
          </a:prstGeom>
          <a:noFill/>
        </p:spPr>
      </p:pic>
      <p:sp>
        <p:nvSpPr>
          <p:cNvPr id="27651" name="Rectangle 3"/>
          <p:cNvSpPr>
            <a:spLocks noChangeArrowheads="1"/>
          </p:cNvSpPr>
          <p:nvPr/>
        </p:nvSpPr>
        <p:spPr bwMode="auto">
          <a:xfrm>
            <a:off x="2895600" y="5638800"/>
            <a:ext cx="2813206" cy="461665"/>
          </a:xfrm>
          <a:prstGeom prst="rect">
            <a:avLst/>
          </a:prstGeom>
          <a:noFill/>
          <a:ln w="9525">
            <a:noFill/>
            <a:miter lim="800000"/>
            <a:headEnd/>
            <a:tailEnd/>
          </a:ln>
          <a:effectLst/>
        </p:spPr>
        <p:txBody>
          <a:bodyPr wrap="none">
            <a:spAutoFit/>
          </a:bodyPr>
          <a:lstStyle/>
          <a:p>
            <a:r>
              <a:rPr lang="en-US" sz="2400" dirty="0"/>
              <a:t>1952</a:t>
            </a:r>
            <a:r>
              <a:rPr lang="sr-Latn-CS" sz="2400" dirty="0"/>
              <a:t>, </a:t>
            </a:r>
            <a:r>
              <a:rPr lang="sr-Latn-RS" sz="2400" dirty="0" smtClean="0"/>
              <a:t>Paviljon Izraela</a:t>
            </a:r>
            <a:endParaRPr lang="en-US"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1952_swiss_a"/>
          <p:cNvPicPr>
            <a:picLocks noChangeAspect="1" noChangeArrowheads="1"/>
          </p:cNvPicPr>
          <p:nvPr/>
        </p:nvPicPr>
        <p:blipFill>
          <a:blip r:embed="rId2"/>
          <a:srcRect/>
          <a:stretch>
            <a:fillRect/>
          </a:stretch>
        </p:blipFill>
        <p:spPr bwMode="auto">
          <a:xfrm>
            <a:off x="1219200" y="990600"/>
            <a:ext cx="6781800" cy="4152900"/>
          </a:xfrm>
          <a:prstGeom prst="rect">
            <a:avLst/>
          </a:prstGeom>
          <a:noFill/>
        </p:spPr>
      </p:pic>
      <p:sp>
        <p:nvSpPr>
          <p:cNvPr id="28675" name="Rectangle 3"/>
          <p:cNvSpPr>
            <a:spLocks noChangeArrowheads="1"/>
          </p:cNvSpPr>
          <p:nvPr/>
        </p:nvSpPr>
        <p:spPr bwMode="auto">
          <a:xfrm>
            <a:off x="2971800" y="5638800"/>
            <a:ext cx="3268267" cy="461665"/>
          </a:xfrm>
          <a:prstGeom prst="rect">
            <a:avLst/>
          </a:prstGeom>
          <a:noFill/>
          <a:ln w="9525">
            <a:noFill/>
            <a:miter lim="800000"/>
            <a:headEnd/>
            <a:tailEnd/>
          </a:ln>
          <a:effectLst/>
        </p:spPr>
        <p:txBody>
          <a:bodyPr wrap="none">
            <a:spAutoFit/>
          </a:bodyPr>
          <a:lstStyle/>
          <a:p>
            <a:r>
              <a:rPr lang="en-US" sz="2400" dirty="0"/>
              <a:t>1952</a:t>
            </a:r>
            <a:r>
              <a:rPr lang="sr-Latn-CS" sz="2400" dirty="0"/>
              <a:t>, </a:t>
            </a:r>
            <a:r>
              <a:rPr lang="sr-Latn-RS" sz="2400" dirty="0" smtClean="0"/>
              <a:t>Paviljon Švajcarske</a:t>
            </a:r>
            <a:endParaRPr lang="en-US" sz="2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1954_venezuelan_1"/>
          <p:cNvPicPr>
            <a:picLocks noChangeAspect="1" noChangeArrowheads="1"/>
          </p:cNvPicPr>
          <p:nvPr/>
        </p:nvPicPr>
        <p:blipFill>
          <a:blip r:embed="rId2"/>
          <a:srcRect/>
          <a:stretch>
            <a:fillRect/>
          </a:stretch>
        </p:blipFill>
        <p:spPr bwMode="auto">
          <a:xfrm>
            <a:off x="1828800" y="457200"/>
            <a:ext cx="5486400" cy="4876800"/>
          </a:xfrm>
          <a:prstGeom prst="rect">
            <a:avLst/>
          </a:prstGeom>
          <a:noFill/>
        </p:spPr>
      </p:pic>
      <p:sp>
        <p:nvSpPr>
          <p:cNvPr id="29699" name="Rectangle 3"/>
          <p:cNvSpPr>
            <a:spLocks noChangeArrowheads="1"/>
          </p:cNvSpPr>
          <p:nvPr/>
        </p:nvSpPr>
        <p:spPr bwMode="auto">
          <a:xfrm>
            <a:off x="2590800" y="5715000"/>
            <a:ext cx="3293081" cy="461665"/>
          </a:xfrm>
          <a:prstGeom prst="rect">
            <a:avLst/>
          </a:prstGeom>
          <a:noFill/>
          <a:ln w="9525">
            <a:noFill/>
            <a:miter lim="800000"/>
            <a:headEnd/>
            <a:tailEnd/>
          </a:ln>
          <a:effectLst/>
        </p:spPr>
        <p:txBody>
          <a:bodyPr wrap="none">
            <a:spAutoFit/>
          </a:bodyPr>
          <a:lstStyle/>
          <a:p>
            <a:r>
              <a:rPr lang="en-US" sz="2400" dirty="0"/>
              <a:t>1954, </a:t>
            </a:r>
            <a:r>
              <a:rPr lang="en-US" sz="2400" dirty="0" err="1" smtClean="0"/>
              <a:t>Pavil</a:t>
            </a:r>
            <a:r>
              <a:rPr lang="sr-Latn-RS" sz="2400" dirty="0" smtClean="0"/>
              <a:t>j</a:t>
            </a:r>
            <a:r>
              <a:rPr lang="en-US" sz="2400" dirty="0" smtClean="0"/>
              <a:t>on </a:t>
            </a:r>
            <a:r>
              <a:rPr lang="sr-Latn-RS" sz="2400" dirty="0" smtClean="0"/>
              <a:t>Venecuele</a:t>
            </a:r>
            <a:endParaRPr lang="en-US" sz="2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1956_pavillion-Japan_resize"/>
          <p:cNvPicPr>
            <a:picLocks noChangeAspect="1" noChangeArrowheads="1"/>
          </p:cNvPicPr>
          <p:nvPr/>
        </p:nvPicPr>
        <p:blipFill>
          <a:blip r:embed="rId2"/>
          <a:srcRect/>
          <a:stretch>
            <a:fillRect/>
          </a:stretch>
        </p:blipFill>
        <p:spPr bwMode="auto">
          <a:xfrm>
            <a:off x="228600" y="381000"/>
            <a:ext cx="8534400" cy="5334000"/>
          </a:xfrm>
          <a:prstGeom prst="rect">
            <a:avLst/>
          </a:prstGeom>
          <a:noFill/>
        </p:spPr>
      </p:pic>
      <p:sp>
        <p:nvSpPr>
          <p:cNvPr id="30723" name="Rectangle 3"/>
          <p:cNvSpPr>
            <a:spLocks noChangeArrowheads="1"/>
          </p:cNvSpPr>
          <p:nvPr/>
        </p:nvSpPr>
        <p:spPr bwMode="auto">
          <a:xfrm>
            <a:off x="2667000" y="6019800"/>
            <a:ext cx="2833917" cy="461665"/>
          </a:xfrm>
          <a:prstGeom prst="rect">
            <a:avLst/>
          </a:prstGeom>
          <a:noFill/>
          <a:ln w="9525">
            <a:noFill/>
            <a:miter lim="800000"/>
            <a:headEnd/>
            <a:tailEnd/>
          </a:ln>
          <a:effectLst/>
        </p:spPr>
        <p:txBody>
          <a:bodyPr wrap="none">
            <a:spAutoFit/>
          </a:bodyPr>
          <a:lstStyle/>
          <a:p>
            <a:r>
              <a:rPr lang="en-US" sz="2400" dirty="0"/>
              <a:t>1956</a:t>
            </a:r>
            <a:r>
              <a:rPr lang="sr-Latn-CS" sz="2400" dirty="0"/>
              <a:t>, </a:t>
            </a:r>
            <a:r>
              <a:rPr lang="sr-Latn-RS" sz="2400" dirty="0" smtClean="0"/>
              <a:t>Paviljon Japana</a:t>
            </a:r>
            <a:endParaRPr lang="en-US" sz="2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1958_pavillion-Canada_resize"/>
          <p:cNvPicPr>
            <a:picLocks noChangeAspect="1" noChangeArrowheads="1"/>
          </p:cNvPicPr>
          <p:nvPr/>
        </p:nvPicPr>
        <p:blipFill>
          <a:blip r:embed="rId2"/>
          <a:srcRect/>
          <a:stretch>
            <a:fillRect/>
          </a:stretch>
        </p:blipFill>
        <p:spPr bwMode="auto">
          <a:xfrm>
            <a:off x="838200" y="609600"/>
            <a:ext cx="7410450" cy="4933950"/>
          </a:xfrm>
          <a:prstGeom prst="rect">
            <a:avLst/>
          </a:prstGeom>
          <a:noFill/>
        </p:spPr>
      </p:pic>
      <p:sp>
        <p:nvSpPr>
          <p:cNvPr id="31747" name="Rectangle 3"/>
          <p:cNvSpPr>
            <a:spLocks noChangeArrowheads="1"/>
          </p:cNvSpPr>
          <p:nvPr/>
        </p:nvSpPr>
        <p:spPr bwMode="auto">
          <a:xfrm>
            <a:off x="2590800" y="5867400"/>
            <a:ext cx="2921762" cy="461665"/>
          </a:xfrm>
          <a:prstGeom prst="rect">
            <a:avLst/>
          </a:prstGeom>
          <a:noFill/>
          <a:ln w="9525">
            <a:noFill/>
            <a:miter lim="800000"/>
            <a:headEnd/>
            <a:tailEnd/>
          </a:ln>
          <a:effectLst/>
        </p:spPr>
        <p:txBody>
          <a:bodyPr wrap="none">
            <a:spAutoFit/>
          </a:bodyPr>
          <a:lstStyle/>
          <a:p>
            <a:r>
              <a:rPr lang="en-US" sz="2400" dirty="0"/>
              <a:t>1958, </a:t>
            </a:r>
            <a:r>
              <a:rPr lang="en-US" sz="2400" dirty="0" err="1" smtClean="0"/>
              <a:t>Pavil</a:t>
            </a:r>
            <a:r>
              <a:rPr lang="sr-Latn-RS" sz="2400" dirty="0" smtClean="0"/>
              <a:t>j</a:t>
            </a:r>
            <a:r>
              <a:rPr lang="en-US" sz="2400" dirty="0" smtClean="0"/>
              <a:t>on </a:t>
            </a:r>
            <a:r>
              <a:rPr lang="sr-Latn-RS" sz="2400" dirty="0" smtClean="0"/>
              <a:t>K</a:t>
            </a:r>
            <a:r>
              <a:rPr lang="en-US" sz="2400" dirty="0" err="1" smtClean="0"/>
              <a:t>anad</a:t>
            </a:r>
            <a:r>
              <a:rPr lang="sr-Latn-RS" sz="2400" dirty="0" smtClean="0"/>
              <a:t>e</a:t>
            </a:r>
            <a:endParaRPr lang="en-US" sz="2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1962_nordic"/>
          <p:cNvPicPr>
            <a:picLocks noChangeAspect="1" noChangeArrowheads="1"/>
          </p:cNvPicPr>
          <p:nvPr/>
        </p:nvPicPr>
        <p:blipFill>
          <a:blip r:embed="rId2"/>
          <a:srcRect/>
          <a:stretch>
            <a:fillRect/>
          </a:stretch>
        </p:blipFill>
        <p:spPr bwMode="auto">
          <a:xfrm>
            <a:off x="228600" y="304800"/>
            <a:ext cx="4133850" cy="5715000"/>
          </a:xfrm>
          <a:prstGeom prst="rect">
            <a:avLst/>
          </a:prstGeom>
          <a:noFill/>
        </p:spPr>
      </p:pic>
      <p:pic>
        <p:nvPicPr>
          <p:cNvPr id="32771" name="Picture 3" descr="1962_nordic_b"/>
          <p:cNvPicPr>
            <a:picLocks noChangeAspect="1" noChangeArrowheads="1"/>
          </p:cNvPicPr>
          <p:nvPr/>
        </p:nvPicPr>
        <p:blipFill>
          <a:blip r:embed="rId3"/>
          <a:srcRect/>
          <a:stretch>
            <a:fillRect/>
          </a:stretch>
        </p:blipFill>
        <p:spPr bwMode="auto">
          <a:xfrm>
            <a:off x="4495800" y="304800"/>
            <a:ext cx="4419600" cy="3429000"/>
          </a:xfrm>
          <a:prstGeom prst="rect">
            <a:avLst/>
          </a:prstGeom>
          <a:noFill/>
        </p:spPr>
      </p:pic>
      <p:sp>
        <p:nvSpPr>
          <p:cNvPr id="32772" name="Rectangle 4"/>
          <p:cNvSpPr>
            <a:spLocks noChangeArrowheads="1"/>
          </p:cNvSpPr>
          <p:nvPr/>
        </p:nvSpPr>
        <p:spPr bwMode="auto">
          <a:xfrm>
            <a:off x="5410200" y="5257800"/>
            <a:ext cx="2511425" cy="915988"/>
          </a:xfrm>
          <a:prstGeom prst="rect">
            <a:avLst/>
          </a:prstGeom>
          <a:noFill/>
          <a:ln w="9525">
            <a:noFill/>
            <a:miter lim="800000"/>
            <a:headEnd/>
            <a:tailEnd/>
          </a:ln>
          <a:effectLst/>
        </p:spPr>
        <p:txBody>
          <a:bodyPr>
            <a:spAutoFit/>
          </a:bodyPr>
          <a:lstStyle/>
          <a:p>
            <a:r>
              <a:rPr lang="en-US" b="1" dirty="0"/>
              <a:t>1962</a:t>
            </a:r>
            <a:r>
              <a:rPr lang="en-US" dirty="0"/>
              <a:t> </a:t>
            </a:r>
            <a:r>
              <a:rPr lang="en-US" dirty="0" err="1"/>
              <a:t>Nordi</a:t>
            </a:r>
            <a:r>
              <a:rPr lang="sr-Latn-CS" dirty="0"/>
              <a:t>jske zemlje</a:t>
            </a:r>
            <a:r>
              <a:rPr lang="en-US" dirty="0"/>
              <a:t>: </a:t>
            </a:r>
            <a:r>
              <a:rPr lang="sr-Latn-CS" dirty="0"/>
              <a:t>Švedska, Norveška, Finska</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895_padiglione italia"/>
          <p:cNvPicPr>
            <a:picLocks noChangeAspect="1" noChangeArrowheads="1"/>
          </p:cNvPicPr>
          <p:nvPr/>
        </p:nvPicPr>
        <p:blipFill>
          <a:blip r:embed="rId2"/>
          <a:srcRect/>
          <a:stretch>
            <a:fillRect/>
          </a:stretch>
        </p:blipFill>
        <p:spPr bwMode="auto">
          <a:xfrm>
            <a:off x="165100" y="3290888"/>
            <a:ext cx="4559300" cy="3490912"/>
          </a:xfrm>
          <a:prstGeom prst="rect">
            <a:avLst/>
          </a:prstGeom>
          <a:noFill/>
        </p:spPr>
      </p:pic>
      <p:sp>
        <p:nvSpPr>
          <p:cNvPr id="5123" name="Rectangle 3"/>
          <p:cNvSpPr>
            <a:spLocks noChangeArrowheads="1"/>
          </p:cNvSpPr>
          <p:nvPr/>
        </p:nvSpPr>
        <p:spPr bwMode="auto">
          <a:xfrm>
            <a:off x="4876800" y="152400"/>
            <a:ext cx="4038600" cy="6247864"/>
          </a:xfrm>
          <a:prstGeom prst="rect">
            <a:avLst/>
          </a:prstGeom>
          <a:noFill/>
          <a:ln w="9525">
            <a:noFill/>
            <a:miter lim="800000"/>
            <a:headEnd/>
            <a:tailEnd/>
          </a:ln>
          <a:effectLst/>
        </p:spPr>
        <p:txBody>
          <a:bodyPr wrap="square">
            <a:spAutoFit/>
          </a:bodyPr>
          <a:lstStyle/>
          <a:p>
            <a:r>
              <a:rPr lang="sr-Latn-CS" sz="2000" dirty="0">
                <a:latin typeface="Calibri" pitchFamily="34" charset="0"/>
              </a:rPr>
              <a:t>U parku </a:t>
            </a:r>
            <a:r>
              <a:rPr lang="en-US" sz="2000" dirty="0" err="1">
                <a:latin typeface="Calibri" pitchFamily="34" charset="0"/>
              </a:rPr>
              <a:t>Giardini</a:t>
            </a:r>
            <a:r>
              <a:rPr lang="en-US" sz="2000" dirty="0">
                <a:latin typeface="Calibri" pitchFamily="34" charset="0"/>
              </a:rPr>
              <a:t> </a:t>
            </a:r>
            <a:r>
              <a:rPr lang="sr-Latn-CS" sz="2000" dirty="0">
                <a:latin typeface="Calibri" pitchFamily="34" charset="0"/>
              </a:rPr>
              <a:t>podignut je paviljon koji je ugostio prvu </a:t>
            </a:r>
            <a:r>
              <a:rPr lang="sr-Latn-CS" sz="2000" dirty="0" smtClean="0">
                <a:latin typeface="Calibri" pitchFamily="34" charset="0"/>
              </a:rPr>
              <a:t>izložbu</a:t>
            </a:r>
          </a:p>
          <a:p>
            <a:endParaRPr lang="sr-Latn-CS" sz="2000" dirty="0">
              <a:latin typeface="Calibri" pitchFamily="34" charset="0"/>
            </a:endParaRPr>
          </a:p>
          <a:p>
            <a:r>
              <a:rPr lang="sr-Latn-CS" sz="2000" dirty="0" smtClean="0">
                <a:latin typeface="Calibri" pitchFamily="34" charset="0"/>
              </a:rPr>
              <a:t>Napoleonovim </a:t>
            </a:r>
            <a:r>
              <a:rPr lang="sr-Latn-CS" sz="2000" dirty="0">
                <a:latin typeface="Calibri" pitchFamily="34" charset="0"/>
              </a:rPr>
              <a:t>dekretom površina </a:t>
            </a:r>
            <a:r>
              <a:rPr lang="sr-Latn-CS" sz="2000" dirty="0" smtClean="0">
                <a:latin typeface="Calibri" pitchFamily="34" charset="0"/>
              </a:rPr>
              <a:t>koja je pripadala crkvi (čak tri manastira su bila na toj teritoriji) postala je javna </a:t>
            </a:r>
            <a:r>
              <a:rPr lang="sr-Latn-CS" sz="2000" dirty="0">
                <a:latin typeface="Calibri" pitchFamily="34" charset="0"/>
              </a:rPr>
              <a:t>i pretvorena u </a:t>
            </a:r>
            <a:r>
              <a:rPr lang="sr-Latn-CS" sz="2000" dirty="0" smtClean="0">
                <a:latin typeface="Calibri" pitchFamily="34" charset="0"/>
              </a:rPr>
              <a:t>park</a:t>
            </a:r>
          </a:p>
          <a:p>
            <a:endParaRPr lang="sr-Latn-CS" sz="2000" dirty="0">
              <a:latin typeface="Calibri" pitchFamily="34" charset="0"/>
            </a:endParaRPr>
          </a:p>
          <a:p>
            <a:r>
              <a:rPr lang="sr-Latn-CS" sz="2000" dirty="0" smtClean="0">
                <a:latin typeface="Calibri" pitchFamily="34" charset="0"/>
              </a:rPr>
              <a:t>zvaničan naziv izložbe je bio Međunarodna umetnička izložba </a:t>
            </a:r>
            <a:r>
              <a:rPr lang="en-US" sz="2000" dirty="0" smtClean="0">
                <a:latin typeface="Calibri" pitchFamily="34" charset="0"/>
              </a:rPr>
              <a:t>/ </a:t>
            </a:r>
            <a:r>
              <a:rPr lang="sr-Latn-CS" sz="2000" dirty="0" smtClean="0">
                <a:latin typeface="Calibri" pitchFamily="34" charset="0"/>
              </a:rPr>
              <a:t>naziv upućuje na Svetske izložbe kao konceptualni izvor </a:t>
            </a:r>
            <a:r>
              <a:rPr lang="sr-Latn-RS" sz="2000" dirty="0" smtClean="0">
                <a:latin typeface="Calibri" pitchFamily="34" charset="0"/>
              </a:rPr>
              <a:t>/</a:t>
            </a:r>
            <a:r>
              <a:rPr lang="sr-Latn-CS" sz="2000" dirty="0" smtClean="0">
                <a:latin typeface="Calibri" pitchFamily="34" charset="0"/>
              </a:rPr>
              <a:t> </a:t>
            </a:r>
            <a:r>
              <a:rPr lang="sr-Latn-CS" sz="2000" dirty="0">
                <a:latin typeface="Calibri" pitchFamily="34" charset="0"/>
              </a:rPr>
              <a:t>termin bijenale koji se </a:t>
            </a:r>
            <a:r>
              <a:rPr lang="sr-Latn-CS" sz="2000" dirty="0" smtClean="0">
                <a:latin typeface="Calibri" pitchFamily="34" charset="0"/>
              </a:rPr>
              <a:t>danas, poput brenda koristi, nastao </a:t>
            </a:r>
            <a:r>
              <a:rPr lang="sr-Latn-CS" sz="2000" dirty="0">
                <a:latin typeface="Calibri" pitchFamily="34" charset="0"/>
              </a:rPr>
              <a:t>je tokom fašističke ere u prilici izložbe organizovane 1930. godine </a:t>
            </a:r>
            <a:r>
              <a:rPr lang="sr-Latn-CS" sz="2000" dirty="0" smtClean="0">
                <a:latin typeface="Calibri" pitchFamily="34" charset="0"/>
              </a:rPr>
              <a:t>kada postaje </a:t>
            </a:r>
            <a:r>
              <a:rPr lang="sr-Latn-CS" sz="2000" dirty="0">
                <a:latin typeface="Calibri" pitchFamily="34" charset="0"/>
              </a:rPr>
              <a:t>Bijenalna međunarodna umetnička </a:t>
            </a:r>
            <a:r>
              <a:rPr lang="sr-Latn-CS" sz="2000" dirty="0" smtClean="0">
                <a:latin typeface="Calibri" pitchFamily="34" charset="0"/>
              </a:rPr>
              <a:t>izložba</a:t>
            </a:r>
          </a:p>
          <a:p>
            <a:endParaRPr lang="sr-Latn-CS" sz="2000" dirty="0">
              <a:latin typeface="Calibri" pitchFamily="34" charset="0"/>
            </a:endParaRPr>
          </a:p>
          <a:p>
            <a:r>
              <a:rPr lang="sr-Latn-CS" sz="2000" dirty="0" smtClean="0">
                <a:latin typeface="Calibri" pitchFamily="34" charset="0"/>
              </a:rPr>
              <a:t>Prva izložba održana je u centralnom paviljonu podignutom 1895</a:t>
            </a:r>
            <a:endParaRPr lang="sr-Latn-CS" sz="2000" dirty="0">
              <a:latin typeface="Calibri" pitchFamily="34" charset="0"/>
            </a:endParaRPr>
          </a:p>
        </p:txBody>
      </p:sp>
      <p:pic>
        <p:nvPicPr>
          <p:cNvPr id="184322" name="Picture 2" descr="Related image"/>
          <p:cNvPicPr>
            <a:picLocks noChangeAspect="1" noChangeArrowheads="1"/>
          </p:cNvPicPr>
          <p:nvPr/>
        </p:nvPicPr>
        <p:blipFill>
          <a:blip r:embed="rId3"/>
          <a:srcRect/>
          <a:stretch>
            <a:fillRect/>
          </a:stretch>
        </p:blipFill>
        <p:spPr bwMode="auto">
          <a:xfrm>
            <a:off x="152400" y="101707"/>
            <a:ext cx="4572000" cy="3041584"/>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1962_nordic_a"/>
          <p:cNvPicPr>
            <a:picLocks noChangeAspect="1" noChangeArrowheads="1"/>
          </p:cNvPicPr>
          <p:nvPr/>
        </p:nvPicPr>
        <p:blipFill>
          <a:blip r:embed="rId2"/>
          <a:srcRect/>
          <a:stretch>
            <a:fillRect/>
          </a:stretch>
        </p:blipFill>
        <p:spPr bwMode="auto">
          <a:xfrm>
            <a:off x="1219200" y="457200"/>
            <a:ext cx="6324600" cy="4743450"/>
          </a:xfrm>
          <a:prstGeom prst="rect">
            <a:avLst/>
          </a:prstGeom>
          <a:noFill/>
        </p:spPr>
      </p:pic>
      <p:sp>
        <p:nvSpPr>
          <p:cNvPr id="33795" name="Rectangle 3"/>
          <p:cNvSpPr>
            <a:spLocks noChangeArrowheads="1"/>
          </p:cNvSpPr>
          <p:nvPr/>
        </p:nvSpPr>
        <p:spPr bwMode="auto">
          <a:xfrm>
            <a:off x="1371600" y="5791200"/>
            <a:ext cx="6380080" cy="461665"/>
          </a:xfrm>
          <a:prstGeom prst="rect">
            <a:avLst/>
          </a:prstGeom>
          <a:noFill/>
          <a:ln w="9525">
            <a:noFill/>
            <a:miter lim="800000"/>
            <a:headEnd/>
            <a:tailEnd/>
          </a:ln>
          <a:effectLst/>
        </p:spPr>
        <p:txBody>
          <a:bodyPr wrap="none">
            <a:spAutoFit/>
          </a:bodyPr>
          <a:lstStyle/>
          <a:p>
            <a:r>
              <a:rPr lang="en-US" sz="2400" dirty="0"/>
              <a:t>1962</a:t>
            </a:r>
            <a:r>
              <a:rPr lang="sr-Latn-CS" sz="2400" dirty="0"/>
              <a:t>, </a:t>
            </a:r>
            <a:r>
              <a:rPr lang="en-US" sz="2400" dirty="0" err="1" smtClean="0"/>
              <a:t>Nordi</a:t>
            </a:r>
            <a:r>
              <a:rPr lang="sr-Latn-CS" sz="2400" dirty="0" smtClean="0"/>
              <a:t>jske zemlje</a:t>
            </a:r>
            <a:r>
              <a:rPr lang="en-US" sz="2400" dirty="0" smtClean="0"/>
              <a:t>: </a:t>
            </a:r>
            <a:r>
              <a:rPr lang="sr-Latn-CS" sz="2400" dirty="0" smtClean="0"/>
              <a:t>Švedska, Norveška, Finska</a:t>
            </a:r>
            <a:endParaRPr lang="en-US"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1964_brazilian"/>
          <p:cNvPicPr>
            <a:picLocks noChangeAspect="1" noChangeArrowheads="1"/>
          </p:cNvPicPr>
          <p:nvPr/>
        </p:nvPicPr>
        <p:blipFill>
          <a:blip r:embed="rId2"/>
          <a:srcRect/>
          <a:stretch>
            <a:fillRect/>
          </a:stretch>
        </p:blipFill>
        <p:spPr bwMode="auto">
          <a:xfrm>
            <a:off x="1219200" y="381000"/>
            <a:ext cx="6400800" cy="4800600"/>
          </a:xfrm>
          <a:prstGeom prst="rect">
            <a:avLst/>
          </a:prstGeom>
          <a:noFill/>
        </p:spPr>
      </p:pic>
      <p:sp>
        <p:nvSpPr>
          <p:cNvPr id="34819" name="Rectangle 3"/>
          <p:cNvSpPr>
            <a:spLocks noChangeArrowheads="1"/>
          </p:cNvSpPr>
          <p:nvPr/>
        </p:nvSpPr>
        <p:spPr bwMode="auto">
          <a:xfrm>
            <a:off x="2819400" y="5791200"/>
            <a:ext cx="2819618" cy="461665"/>
          </a:xfrm>
          <a:prstGeom prst="rect">
            <a:avLst/>
          </a:prstGeom>
          <a:noFill/>
          <a:ln w="9525">
            <a:noFill/>
            <a:miter lim="800000"/>
            <a:headEnd/>
            <a:tailEnd/>
          </a:ln>
          <a:effectLst/>
        </p:spPr>
        <p:txBody>
          <a:bodyPr wrap="none">
            <a:spAutoFit/>
          </a:bodyPr>
          <a:lstStyle/>
          <a:p>
            <a:r>
              <a:rPr lang="en-US" sz="2400" dirty="0"/>
              <a:t>1964, </a:t>
            </a:r>
            <a:r>
              <a:rPr lang="en-US" sz="2400" dirty="0" err="1" smtClean="0"/>
              <a:t>Pavil</a:t>
            </a:r>
            <a:r>
              <a:rPr lang="sr-Latn-RS" sz="2400" dirty="0" smtClean="0"/>
              <a:t>j</a:t>
            </a:r>
            <a:r>
              <a:rPr lang="en-US" sz="2400" dirty="0" smtClean="0"/>
              <a:t>on</a:t>
            </a:r>
            <a:r>
              <a:rPr lang="sr-Latn-RS" sz="2400" dirty="0" smtClean="0"/>
              <a:t> Brazila</a:t>
            </a:r>
            <a:endParaRPr lang="en-US"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28600" y="4114800"/>
            <a:ext cx="8686800" cy="2585323"/>
          </a:xfrm>
          <a:prstGeom prst="rect">
            <a:avLst/>
          </a:prstGeom>
          <a:noFill/>
          <a:ln w="9525">
            <a:noFill/>
            <a:miter lim="800000"/>
            <a:headEnd/>
            <a:tailEnd/>
          </a:ln>
          <a:effectLst/>
        </p:spPr>
        <p:txBody>
          <a:bodyPr wrap="square">
            <a:spAutoFit/>
          </a:bodyPr>
          <a:lstStyle/>
          <a:p>
            <a:r>
              <a:rPr lang="en-US" dirty="0" err="1"/>
              <a:t>Giardini</a:t>
            </a:r>
            <a:r>
              <a:rPr lang="en-US" dirty="0"/>
              <a:t> </a:t>
            </a:r>
            <a:r>
              <a:rPr lang="sr-Latn-CS" dirty="0"/>
              <a:t>su neka vrsta diplomatskog </a:t>
            </a:r>
            <a:r>
              <a:rPr lang="sr-Latn-CS" dirty="0" smtClean="0"/>
              <a:t>parka, organizovanog mikro-univerzuma, </a:t>
            </a:r>
            <a:r>
              <a:rPr lang="sr-Latn-CS" dirty="0"/>
              <a:t>kao neka vrsta strateške igre u kojoj paviljoni zauzimaju određene pozicije:</a:t>
            </a:r>
          </a:p>
          <a:p>
            <a:r>
              <a:rPr lang="en-US" dirty="0" err="1"/>
              <a:t>Itali</a:t>
            </a:r>
            <a:r>
              <a:rPr lang="sr-Latn-CS" dirty="0"/>
              <a:t>j</a:t>
            </a:r>
            <a:r>
              <a:rPr lang="en-US" dirty="0"/>
              <a:t>an</a:t>
            </a:r>
            <a:r>
              <a:rPr lang="sr-Latn-CS" dirty="0"/>
              <a:t>ski</a:t>
            </a:r>
            <a:r>
              <a:rPr lang="en-US" dirty="0"/>
              <a:t>, </a:t>
            </a:r>
            <a:r>
              <a:rPr lang="sr-Latn-CS" dirty="0"/>
              <a:t>ili</a:t>
            </a:r>
            <a:r>
              <a:rPr lang="en-US" dirty="0"/>
              <a:t> </a:t>
            </a:r>
            <a:r>
              <a:rPr lang="sr-Latn-CS" dirty="0"/>
              <a:t>c</a:t>
            </a:r>
            <a:r>
              <a:rPr lang="en-US" dirty="0" err="1"/>
              <a:t>entral</a:t>
            </a:r>
            <a:r>
              <a:rPr lang="sr-Latn-CS" dirty="0"/>
              <a:t>ni</a:t>
            </a:r>
            <a:r>
              <a:rPr lang="en-US" dirty="0" smtClean="0"/>
              <a:t>,</a:t>
            </a:r>
            <a:r>
              <a:rPr lang="sr-Latn-RS" dirty="0" smtClean="0"/>
              <a:t> </a:t>
            </a:r>
            <a:r>
              <a:rPr lang="sr-Latn-CS" dirty="0" smtClean="0"/>
              <a:t>Španski,</a:t>
            </a:r>
            <a:r>
              <a:rPr lang="en-US" dirty="0" smtClean="0"/>
              <a:t> </a:t>
            </a:r>
            <a:r>
              <a:rPr lang="en-US" dirty="0" err="1"/>
              <a:t>Belgi</a:t>
            </a:r>
            <a:r>
              <a:rPr lang="sr-Latn-CS" dirty="0"/>
              <a:t>jski</a:t>
            </a:r>
            <a:r>
              <a:rPr lang="en-US" dirty="0"/>
              <a:t>, </a:t>
            </a:r>
            <a:r>
              <a:rPr lang="sr-Latn-CS" dirty="0"/>
              <a:t>Holandski</a:t>
            </a:r>
            <a:r>
              <a:rPr lang="en-US" dirty="0"/>
              <a:t>, </a:t>
            </a:r>
            <a:r>
              <a:rPr lang="sr-Latn-CS" dirty="0" smtClean="0"/>
              <a:t>flankiraju </a:t>
            </a:r>
            <a:r>
              <a:rPr lang="sr-Latn-CS" dirty="0"/>
              <a:t>jednu </a:t>
            </a:r>
            <a:r>
              <a:rPr lang="sr-Latn-CS" dirty="0" smtClean="0"/>
              <a:t>glavnu stazu</a:t>
            </a:r>
            <a:r>
              <a:rPr lang="en-US" dirty="0" smtClean="0"/>
              <a:t> </a:t>
            </a:r>
            <a:r>
              <a:rPr lang="sr-Latn-CS" dirty="0"/>
              <a:t>dok se druga glavna </a:t>
            </a:r>
            <a:r>
              <a:rPr lang="sr-Latn-CS" dirty="0" smtClean="0"/>
              <a:t>staza </a:t>
            </a:r>
            <a:r>
              <a:rPr lang="sr-Latn-CS" dirty="0"/>
              <a:t>završava Francuskim, </a:t>
            </a:r>
            <a:r>
              <a:rPr lang="sr-Latn-CS" dirty="0" smtClean="0"/>
              <a:t>Britanskim </a:t>
            </a:r>
            <a:r>
              <a:rPr lang="sr-Latn-CS" dirty="0"/>
              <a:t>i Nemačkim paviljonima (i to na uzvišenju</a:t>
            </a:r>
            <a:r>
              <a:rPr lang="sr-Latn-CS" dirty="0" smtClean="0"/>
              <a:t>)</a:t>
            </a:r>
          </a:p>
          <a:p>
            <a:endParaRPr lang="sr-Latn-CS" dirty="0"/>
          </a:p>
          <a:p>
            <a:r>
              <a:rPr lang="en-US" dirty="0" err="1"/>
              <a:t>Topolo</a:t>
            </a:r>
            <a:r>
              <a:rPr lang="sr-Latn-CS" dirty="0"/>
              <a:t>ški raspored ovog mikro-univerzuma pokazuje podelu na zone prema prioritetima i </a:t>
            </a:r>
            <a:r>
              <a:rPr lang="sr-Latn-CS" dirty="0" smtClean="0"/>
              <a:t>predstavlja </a:t>
            </a:r>
            <a:r>
              <a:rPr lang="sr-Latn-CS" dirty="0"/>
              <a:t>refleksiju i reprezentaciju </a:t>
            </a:r>
            <a:r>
              <a:rPr lang="sr-Latn-CS" dirty="0" smtClean="0"/>
              <a:t>geopolitike/ </a:t>
            </a:r>
            <a:r>
              <a:rPr lang="sr-Latn-CS" u="sng" dirty="0" smtClean="0"/>
              <a:t>samo </a:t>
            </a:r>
            <a:r>
              <a:rPr lang="sr-Latn-CS" u="sng" dirty="0"/>
              <a:t>29 zemalja</a:t>
            </a:r>
            <a:r>
              <a:rPr lang="sr-Latn-CS" dirty="0"/>
              <a:t> ima paviljon u ovom parku </a:t>
            </a:r>
            <a:r>
              <a:rPr lang="sr-Latn-CS" dirty="0" smtClean="0"/>
              <a:t>što često </a:t>
            </a:r>
            <a:r>
              <a:rPr lang="sr-Latn-CS" dirty="0"/>
              <a:t>nameće </a:t>
            </a:r>
            <a:r>
              <a:rPr lang="sr-Latn-CS" dirty="0" smtClean="0"/>
              <a:t>zapitanost o statusu države koja u Đardinima nema svoj paviljon</a:t>
            </a:r>
            <a:endParaRPr lang="en-US" dirty="0"/>
          </a:p>
        </p:txBody>
      </p:sp>
      <p:pic>
        <p:nvPicPr>
          <p:cNvPr id="35843" name="Picture 3" descr="Image result for venezia giardini biennale map"/>
          <p:cNvPicPr>
            <a:picLocks noChangeAspect="1" noChangeArrowheads="1"/>
          </p:cNvPicPr>
          <p:nvPr/>
        </p:nvPicPr>
        <p:blipFill>
          <a:blip r:embed="rId2"/>
          <a:srcRect/>
          <a:stretch>
            <a:fillRect/>
          </a:stretch>
        </p:blipFill>
        <p:spPr bwMode="auto">
          <a:xfrm>
            <a:off x="1862138" y="144462"/>
            <a:ext cx="5376862" cy="3817938"/>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grad"/>
          <p:cNvPicPr>
            <a:picLocks noChangeAspect="1" noChangeArrowheads="1"/>
          </p:cNvPicPr>
          <p:nvPr/>
        </p:nvPicPr>
        <p:blipFill>
          <a:blip r:embed="rId2"/>
          <a:srcRect/>
          <a:stretch>
            <a:fillRect/>
          </a:stretch>
        </p:blipFill>
        <p:spPr bwMode="auto">
          <a:xfrm>
            <a:off x="152400" y="152400"/>
            <a:ext cx="5419725" cy="3057525"/>
          </a:xfrm>
          <a:prstGeom prst="rect">
            <a:avLst/>
          </a:prstGeom>
          <a:noFill/>
        </p:spPr>
      </p:pic>
      <p:pic>
        <p:nvPicPr>
          <p:cNvPr id="217091" name="Picture 3" descr="grad"/>
          <p:cNvPicPr>
            <a:picLocks noChangeAspect="1" noChangeArrowheads="1"/>
          </p:cNvPicPr>
          <p:nvPr/>
        </p:nvPicPr>
        <p:blipFill>
          <a:blip r:embed="rId3"/>
          <a:srcRect/>
          <a:stretch>
            <a:fillRect/>
          </a:stretch>
        </p:blipFill>
        <p:spPr bwMode="auto">
          <a:xfrm>
            <a:off x="152400" y="3505200"/>
            <a:ext cx="5419725" cy="3057525"/>
          </a:xfrm>
          <a:prstGeom prst="rect">
            <a:avLst/>
          </a:prstGeom>
          <a:noFill/>
        </p:spPr>
      </p:pic>
      <p:sp>
        <p:nvSpPr>
          <p:cNvPr id="217092" name="Rectangle 4"/>
          <p:cNvSpPr>
            <a:spLocks noChangeArrowheads="1"/>
          </p:cNvSpPr>
          <p:nvPr/>
        </p:nvSpPr>
        <p:spPr bwMode="auto">
          <a:xfrm>
            <a:off x="5715000" y="176510"/>
            <a:ext cx="3276600" cy="5693866"/>
          </a:xfrm>
          <a:prstGeom prst="rect">
            <a:avLst/>
          </a:prstGeom>
          <a:solidFill>
            <a:srgbClr val="FFFFFF"/>
          </a:solidFill>
          <a:ln w="9525">
            <a:noFill/>
            <a:miter lim="800000"/>
            <a:headEnd/>
            <a:tailEnd/>
          </a:ln>
          <a:effectLst/>
        </p:spPr>
        <p:txBody>
          <a:bodyPr lIns="0" tIns="0" rIns="0" bIns="0" anchor="ctr">
            <a:spAutoFit/>
          </a:bodyPr>
          <a:lstStyle/>
          <a:p>
            <a:r>
              <a:rPr lang="sr-Latn-CS" sz="2000" dirty="0" smtClean="0">
                <a:latin typeface="Calibri" pitchFamily="34" charset="0"/>
              </a:rPr>
              <a:t>PRIMERI RADOVA POKAZANIH/IZVEDENIH NA BIJENALU KOJI REFERIŠU NA MANIFESTACIJU</a:t>
            </a:r>
          </a:p>
          <a:p>
            <a:endParaRPr lang="sr-Latn-CS" sz="2000" dirty="0">
              <a:latin typeface="Calibri" pitchFamily="34" charset="0"/>
            </a:endParaRPr>
          </a:p>
          <a:p>
            <a:endParaRPr lang="sr-Latn-CS" sz="2000" dirty="0" smtClean="0">
              <a:latin typeface="Calibri" pitchFamily="34" charset="0"/>
            </a:endParaRPr>
          </a:p>
          <a:p>
            <a:r>
              <a:rPr lang="sr-Latn-CS" sz="2000" dirty="0" smtClean="0">
                <a:latin typeface="Calibri" pitchFamily="34" charset="0"/>
              </a:rPr>
              <a:t>Primer </a:t>
            </a:r>
            <a:r>
              <a:rPr lang="sr-Latn-CS" sz="2000" dirty="0">
                <a:latin typeface="Calibri" pitchFamily="34" charset="0"/>
              </a:rPr>
              <a:t>1:</a:t>
            </a:r>
            <a:r>
              <a:rPr lang="sr-Latn-CS" sz="2000" i="1" dirty="0">
                <a:latin typeface="Calibri" pitchFamily="34" charset="0"/>
              </a:rPr>
              <a:t> </a:t>
            </a:r>
            <a:r>
              <a:rPr lang="en-US" sz="2000" i="1" dirty="0">
                <a:latin typeface="Calibri" pitchFamily="34" charset="0"/>
              </a:rPr>
              <a:t>Steve McQueen: </a:t>
            </a:r>
            <a:r>
              <a:rPr lang="en-US" sz="2000" i="1" dirty="0" err="1">
                <a:latin typeface="Calibri" pitchFamily="34" charset="0"/>
              </a:rPr>
              <a:t>Giardini</a:t>
            </a:r>
            <a:r>
              <a:rPr lang="en-US" sz="2000" i="1" dirty="0">
                <a:latin typeface="Calibri" pitchFamily="34" charset="0"/>
              </a:rPr>
              <a:t>, </a:t>
            </a:r>
            <a:endParaRPr lang="sr-Latn-CS" sz="2000" i="1" dirty="0">
              <a:latin typeface="Calibri" pitchFamily="34" charset="0"/>
            </a:endParaRPr>
          </a:p>
          <a:p>
            <a:r>
              <a:rPr lang="en-US" sz="2000" dirty="0">
                <a:latin typeface="Calibri" pitchFamily="34" charset="0"/>
              </a:rPr>
              <a:t>Venice Biennale </a:t>
            </a:r>
            <a:r>
              <a:rPr lang="en-US" sz="2000" dirty="0" smtClean="0">
                <a:latin typeface="Calibri" pitchFamily="34" charset="0"/>
              </a:rPr>
              <a:t>2009</a:t>
            </a:r>
            <a:endParaRPr lang="sr-Latn-RS" sz="2000" dirty="0" smtClean="0">
              <a:latin typeface="Calibri" pitchFamily="34" charset="0"/>
            </a:endParaRPr>
          </a:p>
          <a:p>
            <a:r>
              <a:rPr lang="en-US" sz="2000" dirty="0" smtClean="0">
                <a:latin typeface="Calibri" pitchFamily="34" charset="0"/>
              </a:rPr>
              <a:t>V</a:t>
            </a:r>
            <a:r>
              <a:rPr lang="sr-Latn-RS" sz="2000" dirty="0" smtClean="0">
                <a:latin typeface="Calibri" pitchFamily="34" charset="0"/>
              </a:rPr>
              <a:t>ideti na:</a:t>
            </a:r>
          </a:p>
          <a:p>
            <a:r>
              <a:rPr lang="en-US" sz="2000" dirty="0" smtClean="0">
                <a:hlinkClick r:id="rId4"/>
              </a:rPr>
              <a:t>https://venicebiennale.britishcouncil.org/history/2000s/2009-steve-mcqueen</a:t>
            </a:r>
            <a:endParaRPr lang="sr-Latn-RS" sz="2000" dirty="0" smtClean="0"/>
          </a:p>
          <a:p>
            <a:endParaRPr lang="sr-Latn-RS" sz="2000" dirty="0" smtClean="0">
              <a:latin typeface="Calibri" pitchFamily="34" charset="0"/>
            </a:endParaRPr>
          </a:p>
          <a:p>
            <a:r>
              <a:rPr lang="en-US" dirty="0" smtClean="0">
                <a:hlinkClick r:id="rId5"/>
              </a:rPr>
              <a:t>https://www.youtube.com/watch?v=alqsGQGGAG0</a:t>
            </a:r>
            <a:endParaRPr lang="sr-Latn-RS" dirty="0" smtClean="0"/>
          </a:p>
          <a:p>
            <a:endParaRPr lang="sr-Latn-RS" dirty="0" smtClean="0"/>
          </a:p>
          <a:p>
            <a:r>
              <a:rPr lang="en-US" dirty="0" smtClean="0">
                <a:hlinkClick r:id="rId6"/>
              </a:rPr>
              <a:t>https://www.youtube.com/watch?v=uBNDmQAESP8</a:t>
            </a:r>
            <a:r>
              <a:rPr lang="en-US" dirty="0" smtClean="0"/>
              <a:t> </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grad"/>
          <p:cNvPicPr>
            <a:picLocks noChangeAspect="1" noChangeArrowheads="1"/>
          </p:cNvPicPr>
          <p:nvPr/>
        </p:nvPicPr>
        <p:blipFill>
          <a:blip r:embed="rId2"/>
          <a:srcRect/>
          <a:stretch>
            <a:fillRect/>
          </a:stretch>
        </p:blipFill>
        <p:spPr bwMode="auto">
          <a:xfrm>
            <a:off x="228600" y="228600"/>
            <a:ext cx="5419725" cy="3057525"/>
          </a:xfrm>
          <a:prstGeom prst="rect">
            <a:avLst/>
          </a:prstGeom>
          <a:noFill/>
        </p:spPr>
      </p:pic>
      <p:pic>
        <p:nvPicPr>
          <p:cNvPr id="218115" name="Picture 3" descr="grad"/>
          <p:cNvPicPr>
            <a:picLocks noChangeAspect="1" noChangeArrowheads="1"/>
          </p:cNvPicPr>
          <p:nvPr/>
        </p:nvPicPr>
        <p:blipFill>
          <a:blip r:embed="rId3"/>
          <a:srcRect/>
          <a:stretch>
            <a:fillRect/>
          </a:stretch>
        </p:blipFill>
        <p:spPr bwMode="auto">
          <a:xfrm>
            <a:off x="3429000" y="3505200"/>
            <a:ext cx="5419725" cy="3057525"/>
          </a:xfrm>
          <a:prstGeom prst="rect">
            <a:avLst/>
          </a:prstGeom>
          <a:noFill/>
        </p:spPr>
      </p:pic>
      <p:sp>
        <p:nvSpPr>
          <p:cNvPr id="218116" name="Rectangle 4"/>
          <p:cNvSpPr>
            <a:spLocks noChangeArrowheads="1"/>
          </p:cNvSpPr>
          <p:nvPr/>
        </p:nvSpPr>
        <p:spPr bwMode="auto">
          <a:xfrm>
            <a:off x="5867400" y="228600"/>
            <a:ext cx="2743200" cy="1477328"/>
          </a:xfrm>
          <a:prstGeom prst="rect">
            <a:avLst/>
          </a:prstGeom>
          <a:noFill/>
          <a:ln w="9525">
            <a:noFill/>
            <a:miter lim="800000"/>
            <a:headEnd/>
            <a:tailEnd/>
          </a:ln>
          <a:effectLst/>
        </p:spPr>
        <p:txBody>
          <a:bodyPr wrap="square" anchor="ctr">
            <a:spAutoFit/>
          </a:bodyPr>
          <a:lstStyle/>
          <a:p>
            <a:r>
              <a:rPr lang="sr-Latn-RS" dirty="0" smtClean="0"/>
              <a:t>S. </a:t>
            </a:r>
            <a:r>
              <a:rPr lang="en-US" dirty="0" smtClean="0"/>
              <a:t>McQueen : </a:t>
            </a:r>
            <a:r>
              <a:rPr lang="en-US" dirty="0"/>
              <a:t>“There is an everydayness about it, it’s not exotic or foreign, but specific to the </a:t>
            </a:r>
            <a:r>
              <a:rPr lang="en-US" dirty="0" err="1"/>
              <a:t>Giardini</a:t>
            </a:r>
            <a:r>
              <a:rPr lang="en-US" dirty="0"/>
              <a:t> and to Venice.”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grad"/>
          <p:cNvPicPr>
            <a:picLocks noChangeAspect="1" noChangeArrowheads="1"/>
          </p:cNvPicPr>
          <p:nvPr/>
        </p:nvPicPr>
        <p:blipFill>
          <a:blip r:embed="rId2"/>
          <a:srcRect/>
          <a:stretch>
            <a:fillRect/>
          </a:stretch>
        </p:blipFill>
        <p:spPr bwMode="auto">
          <a:xfrm>
            <a:off x="0" y="0"/>
            <a:ext cx="5419725" cy="3057525"/>
          </a:xfrm>
          <a:prstGeom prst="rect">
            <a:avLst/>
          </a:prstGeom>
          <a:noFill/>
        </p:spPr>
      </p:pic>
      <p:pic>
        <p:nvPicPr>
          <p:cNvPr id="219139" name="Picture 3" descr="steve_mcqueen_film_still_2_0"/>
          <p:cNvPicPr>
            <a:picLocks noChangeAspect="1" noChangeArrowheads="1"/>
          </p:cNvPicPr>
          <p:nvPr/>
        </p:nvPicPr>
        <p:blipFill>
          <a:blip r:embed="rId3"/>
          <a:srcRect/>
          <a:stretch>
            <a:fillRect/>
          </a:stretch>
        </p:blipFill>
        <p:spPr bwMode="auto">
          <a:xfrm>
            <a:off x="3724275" y="2971800"/>
            <a:ext cx="5419725" cy="38862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Image result for steve mcqueen venice biennale 2009"/>
          <p:cNvPicPr>
            <a:picLocks noChangeAspect="1" noChangeArrowheads="1"/>
          </p:cNvPicPr>
          <p:nvPr/>
        </p:nvPicPr>
        <p:blipFill>
          <a:blip r:embed="rId2"/>
          <a:srcRect/>
          <a:stretch>
            <a:fillRect/>
          </a:stretch>
        </p:blipFill>
        <p:spPr bwMode="auto">
          <a:xfrm>
            <a:off x="900113" y="1357313"/>
            <a:ext cx="7343775" cy="4143375"/>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Related image"/>
          <p:cNvPicPr>
            <a:picLocks noChangeAspect="1" noChangeArrowheads="1"/>
          </p:cNvPicPr>
          <p:nvPr/>
        </p:nvPicPr>
        <p:blipFill>
          <a:blip r:embed="rId2"/>
          <a:srcRect/>
          <a:stretch>
            <a:fillRect/>
          </a:stretch>
        </p:blipFill>
        <p:spPr bwMode="auto">
          <a:xfrm>
            <a:off x="762000" y="1804988"/>
            <a:ext cx="7620000" cy="3248025"/>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sr-Latn-CS" sz="3200" dirty="0">
                <a:latin typeface="Calibri" pitchFamily="34" charset="0"/>
              </a:rPr>
              <a:t>Primer 2: On Translation, Antonio Muntadas Španski paviljon, 2005.</a:t>
            </a:r>
            <a:endParaRPr lang="en-US" dirty="0"/>
          </a:p>
        </p:txBody>
      </p:sp>
      <p:sp>
        <p:nvSpPr>
          <p:cNvPr id="37891" name="Rectangle 3"/>
          <p:cNvSpPr>
            <a:spLocks noGrp="1" noChangeArrowheads="1"/>
          </p:cNvSpPr>
          <p:nvPr>
            <p:ph type="body" idx="1"/>
          </p:nvPr>
        </p:nvSpPr>
        <p:spPr/>
        <p:txBody>
          <a:bodyPr/>
          <a:lstStyle/>
          <a:p>
            <a:pPr>
              <a:lnSpc>
                <a:spcPct val="80000"/>
              </a:lnSpc>
            </a:pPr>
            <a:r>
              <a:rPr lang="sr-Latn-CS" sz="2200" dirty="0">
                <a:latin typeface="Calibri" pitchFamily="34" charset="0"/>
              </a:rPr>
              <a:t>projekat</a:t>
            </a:r>
            <a:r>
              <a:rPr lang="en-US" sz="2200" dirty="0">
                <a:latin typeface="Calibri" pitchFamily="34" charset="0"/>
              </a:rPr>
              <a:t> </a:t>
            </a:r>
            <a:r>
              <a:rPr lang="en-US" sz="2200" i="1" dirty="0">
                <a:latin typeface="Calibri" pitchFamily="34" charset="0"/>
              </a:rPr>
              <a:t>On Translation</a:t>
            </a:r>
            <a:r>
              <a:rPr lang="en-US" sz="2200" dirty="0">
                <a:latin typeface="Calibri" pitchFamily="34" charset="0"/>
              </a:rPr>
              <a:t> </a:t>
            </a:r>
            <a:r>
              <a:rPr lang="sr-Latn-CS" sz="2200" dirty="0">
                <a:latin typeface="Calibri" pitchFamily="34" charset="0"/>
              </a:rPr>
              <a:t>(od</a:t>
            </a:r>
            <a:r>
              <a:rPr lang="en-US" sz="2200" dirty="0">
                <a:latin typeface="Calibri" pitchFamily="34" charset="0"/>
              </a:rPr>
              <a:t> 1995</a:t>
            </a:r>
            <a:r>
              <a:rPr lang="sr-Latn-CS" sz="2200" dirty="0">
                <a:latin typeface="Calibri" pitchFamily="34" charset="0"/>
              </a:rPr>
              <a:t>)</a:t>
            </a:r>
            <a:r>
              <a:rPr lang="en-US" sz="2200" dirty="0">
                <a:latin typeface="Calibri" pitchFamily="34" charset="0"/>
              </a:rPr>
              <a:t> </a:t>
            </a:r>
            <a:r>
              <a:rPr lang="sr-Latn-CS" sz="2200" dirty="0">
                <a:latin typeface="Calibri" pitchFamily="34" charset="0"/>
              </a:rPr>
              <a:t>u okviru kojeg istražuje pitanja transkripcije, interpretacije, prevođenja jezika u kodove, nauke u tehnologiju, subjekta u objekat, privatnog u javno, dogovora u sukob, semiologije u kriptologiju kao i pitanja uloge </a:t>
            </a:r>
            <a:r>
              <a:rPr lang="sr-Latn-CS" sz="2200" dirty="0" smtClean="0">
                <a:latin typeface="Calibri" pitchFamily="34" charset="0"/>
              </a:rPr>
              <a:t>prevođenja/prevodioca</a:t>
            </a:r>
            <a:endParaRPr lang="sr-Latn-CS" sz="2200" dirty="0">
              <a:latin typeface="Calibri" pitchFamily="34" charset="0"/>
            </a:endParaRPr>
          </a:p>
          <a:p>
            <a:pPr>
              <a:lnSpc>
                <a:spcPct val="80000"/>
              </a:lnSpc>
            </a:pPr>
            <a:r>
              <a:rPr lang="sr-Latn-CS" sz="2200" dirty="0">
                <a:latin typeface="Calibri" pitchFamily="34" charset="0"/>
              </a:rPr>
              <a:t>Rad u Veneciji temelji na opservaciji da svaka promena u Đardinima je bila povezana sa političkom situacijom tog trenutka kao i sa tim kako su države želele da budu </a:t>
            </a:r>
            <a:r>
              <a:rPr lang="sr-Latn-CS" sz="2200" dirty="0" smtClean="0">
                <a:latin typeface="Calibri" pitchFamily="34" charset="0"/>
              </a:rPr>
              <a:t>predstavljene </a:t>
            </a:r>
            <a:r>
              <a:rPr lang="sr-Latn-CS" sz="2200" dirty="0">
                <a:latin typeface="Calibri" pitchFamily="34" charset="0"/>
              </a:rPr>
              <a:t>svojim paviljonima tj arhitekturom paviljona</a:t>
            </a:r>
          </a:p>
          <a:p>
            <a:pPr>
              <a:lnSpc>
                <a:spcPct val="80000"/>
              </a:lnSpc>
            </a:pPr>
            <a:r>
              <a:rPr lang="sr-Latn-CS" sz="2200" dirty="0">
                <a:latin typeface="Calibri" pitchFamily="34" charset="0"/>
              </a:rPr>
              <a:t>istražuje medijatizovanu prirodu Bijenala kao high-profile internacionalne kulturne manifestacije</a:t>
            </a:r>
          </a:p>
          <a:p>
            <a:pPr>
              <a:lnSpc>
                <a:spcPct val="80000"/>
              </a:lnSpc>
            </a:pPr>
            <a:r>
              <a:rPr lang="en-US" sz="2200" dirty="0" err="1">
                <a:latin typeface="Calibri" pitchFamily="34" charset="0"/>
              </a:rPr>
              <a:t>Muntadas</a:t>
            </a:r>
            <a:r>
              <a:rPr lang="en-US" sz="2200" dirty="0">
                <a:latin typeface="Calibri" pitchFamily="34" charset="0"/>
              </a:rPr>
              <a:t> </a:t>
            </a:r>
            <a:r>
              <a:rPr lang="sr-Latn-CS" sz="2200" dirty="0">
                <a:latin typeface="Calibri" pitchFamily="34" charset="0"/>
              </a:rPr>
              <a:t>je razvio</a:t>
            </a:r>
            <a:r>
              <a:rPr lang="en-US" sz="2200" dirty="0">
                <a:latin typeface="Calibri" pitchFamily="34" charset="0"/>
              </a:rPr>
              <a:t> vi</a:t>
            </a:r>
            <a:r>
              <a:rPr lang="sr-Latn-CS" sz="2200" dirty="0">
                <a:latin typeface="Calibri" pitchFamily="34" charset="0"/>
              </a:rPr>
              <a:t>z</a:t>
            </a:r>
            <a:r>
              <a:rPr lang="en-US" sz="2200" dirty="0">
                <a:latin typeface="Calibri" pitchFamily="34" charset="0"/>
              </a:rPr>
              <a:t>u</a:t>
            </a:r>
            <a:r>
              <a:rPr lang="sr-Latn-CS" sz="2200" dirty="0">
                <a:latin typeface="Calibri" pitchFamily="34" charset="0"/>
              </a:rPr>
              <a:t>elni </a:t>
            </a:r>
            <a:r>
              <a:rPr lang="sr-Latn-CS" sz="2200" dirty="0" smtClean="0">
                <a:latin typeface="Calibri" pitchFamily="34" charset="0"/>
              </a:rPr>
              <a:t>vokabular </a:t>
            </a:r>
            <a:r>
              <a:rPr lang="sr-Latn-CS" sz="2200" dirty="0">
                <a:latin typeface="Calibri" pitchFamily="34" charset="0"/>
              </a:rPr>
              <a:t>u kome odjekuje onaj primeren turizmu i aerodromima</a:t>
            </a:r>
          </a:p>
          <a:p>
            <a:pPr>
              <a:lnSpc>
                <a:spcPct val="80000"/>
              </a:lnSpc>
            </a:pPr>
            <a:r>
              <a:rPr lang="en-US" sz="2200" dirty="0">
                <a:latin typeface="Calibri" pitchFamily="34" charset="0"/>
              </a:rPr>
              <a:t>Venice Biennial </a:t>
            </a:r>
            <a:r>
              <a:rPr lang="sr-Latn-CS" sz="2200" dirty="0">
                <a:latin typeface="Calibri" pitchFamily="34" charset="0"/>
              </a:rPr>
              <a:t>ključne reči</a:t>
            </a:r>
            <a:r>
              <a:rPr lang="en-US" sz="2200" dirty="0">
                <a:latin typeface="Calibri" pitchFamily="34" charset="0"/>
              </a:rPr>
              <a:t>: </a:t>
            </a:r>
            <a:r>
              <a:rPr lang="sr-Latn-CS" sz="2200" dirty="0">
                <a:latin typeface="Calibri" pitchFamily="34" charset="0"/>
              </a:rPr>
              <a:t>raskorak,</a:t>
            </a:r>
            <a:r>
              <a:rPr lang="en-US" sz="2200" dirty="0">
                <a:latin typeface="Calibri" pitchFamily="34" charset="0"/>
              </a:rPr>
              <a:t> </a:t>
            </a:r>
            <a:r>
              <a:rPr lang="en-US" sz="2200" dirty="0" err="1">
                <a:latin typeface="Calibri" pitchFamily="34" charset="0"/>
              </a:rPr>
              <a:t>distribu</a:t>
            </a:r>
            <a:r>
              <a:rPr lang="sr-Latn-CS" sz="2200" dirty="0">
                <a:latin typeface="Calibri" pitchFamily="34" charset="0"/>
              </a:rPr>
              <a:t>cija moći. marginalizacija</a:t>
            </a:r>
            <a:endParaRPr lang="en-US" sz="2200" dirty="0">
              <a:latin typeface="Calibri"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srcRect/>
          <a:stretch>
            <a:fillRect/>
          </a:stretch>
        </p:blipFill>
        <p:spPr bwMode="auto">
          <a:xfrm>
            <a:off x="304800" y="152400"/>
            <a:ext cx="8610600" cy="6019800"/>
          </a:xfrm>
          <a:prstGeom prst="rect">
            <a:avLst/>
          </a:prstGeom>
          <a:noFill/>
          <a:ln w="9525">
            <a:noFill/>
            <a:miter lim="800000"/>
            <a:headEnd/>
            <a:tailEnd/>
          </a:ln>
          <a:effectLst/>
        </p:spPr>
      </p:pic>
      <p:sp>
        <p:nvSpPr>
          <p:cNvPr id="3" name="Rectangle 2"/>
          <p:cNvSpPr/>
          <p:nvPr/>
        </p:nvSpPr>
        <p:spPr>
          <a:xfrm>
            <a:off x="304800" y="6324600"/>
            <a:ext cx="6553200" cy="369332"/>
          </a:xfrm>
          <a:prstGeom prst="rect">
            <a:avLst/>
          </a:prstGeom>
        </p:spPr>
        <p:txBody>
          <a:bodyPr wrap="square">
            <a:spAutoFit/>
          </a:bodyPr>
          <a:lstStyle/>
          <a:p>
            <a:r>
              <a:rPr lang="en-US" dirty="0" smtClean="0">
                <a:hlinkClick r:id="rId3"/>
              </a:rPr>
              <a:t>https://interartive.org/2009/10/antoni-muntadas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Related image"/>
          <p:cNvPicPr>
            <a:picLocks noChangeAspect="1" noChangeArrowheads="1"/>
          </p:cNvPicPr>
          <p:nvPr/>
        </p:nvPicPr>
        <p:blipFill>
          <a:blip r:embed="rId2" cstate="print"/>
          <a:srcRect/>
          <a:stretch>
            <a:fillRect/>
          </a:stretch>
        </p:blipFill>
        <p:spPr bwMode="auto">
          <a:xfrm>
            <a:off x="1" y="96751"/>
            <a:ext cx="9153692" cy="6685049"/>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a:stretch>
            <a:fillRect/>
          </a:stretch>
        </p:blipFill>
        <p:spPr bwMode="auto">
          <a:xfrm>
            <a:off x="0" y="0"/>
            <a:ext cx="9144000" cy="3333750"/>
          </a:xfrm>
          <a:prstGeom prst="rect">
            <a:avLst/>
          </a:prstGeom>
          <a:noFill/>
          <a:ln w="9525">
            <a:noFill/>
            <a:miter lim="800000"/>
            <a:headEnd/>
            <a:tailEnd/>
          </a:ln>
          <a:effectLst/>
        </p:spPr>
      </p:pic>
      <p:pic>
        <p:nvPicPr>
          <p:cNvPr id="39939" name="Picture 3"/>
          <p:cNvPicPr>
            <a:picLocks noChangeAspect="1" noChangeArrowheads="1"/>
          </p:cNvPicPr>
          <p:nvPr/>
        </p:nvPicPr>
        <p:blipFill>
          <a:blip r:embed="rId3"/>
          <a:srcRect/>
          <a:stretch>
            <a:fillRect/>
          </a:stretch>
        </p:blipFill>
        <p:spPr bwMode="auto">
          <a:xfrm>
            <a:off x="0" y="3381375"/>
            <a:ext cx="9144000" cy="3476625"/>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Image result for santiago sierra loudspeakers venice"/>
          <p:cNvPicPr>
            <a:picLocks noChangeAspect="1" noChangeArrowheads="1"/>
          </p:cNvPicPr>
          <p:nvPr/>
        </p:nvPicPr>
        <p:blipFill>
          <a:blip r:embed="rId2"/>
          <a:srcRect/>
          <a:stretch>
            <a:fillRect/>
          </a:stretch>
        </p:blipFill>
        <p:spPr bwMode="auto">
          <a:xfrm>
            <a:off x="0" y="0"/>
            <a:ext cx="4648200" cy="3197225"/>
          </a:xfrm>
          <a:prstGeom prst="rect">
            <a:avLst/>
          </a:prstGeom>
          <a:noFill/>
        </p:spPr>
      </p:pic>
      <p:pic>
        <p:nvPicPr>
          <p:cNvPr id="222211" name="Picture 3" descr="Image result for santiago sierra loudspeakers venice"/>
          <p:cNvPicPr>
            <a:picLocks noChangeAspect="1" noChangeArrowheads="1"/>
          </p:cNvPicPr>
          <p:nvPr/>
        </p:nvPicPr>
        <p:blipFill>
          <a:blip r:embed="rId3"/>
          <a:srcRect/>
          <a:stretch>
            <a:fillRect/>
          </a:stretch>
        </p:blipFill>
        <p:spPr bwMode="auto">
          <a:xfrm>
            <a:off x="3810000" y="2857500"/>
            <a:ext cx="5334000" cy="4000500"/>
          </a:xfrm>
          <a:prstGeom prst="rect">
            <a:avLst/>
          </a:prstGeom>
          <a:noFill/>
        </p:spPr>
      </p:pic>
      <p:sp>
        <p:nvSpPr>
          <p:cNvPr id="222212" name="Rectangle 4"/>
          <p:cNvSpPr>
            <a:spLocks noChangeArrowheads="1"/>
          </p:cNvSpPr>
          <p:nvPr/>
        </p:nvSpPr>
        <p:spPr bwMode="auto">
          <a:xfrm>
            <a:off x="304800" y="3505200"/>
            <a:ext cx="3101975" cy="1190625"/>
          </a:xfrm>
          <a:prstGeom prst="rect">
            <a:avLst/>
          </a:prstGeom>
          <a:noFill/>
          <a:ln w="9525">
            <a:noFill/>
            <a:miter lim="800000"/>
            <a:headEnd/>
            <a:tailEnd/>
          </a:ln>
          <a:effectLst/>
        </p:spPr>
        <p:txBody>
          <a:bodyPr>
            <a:spAutoFit/>
          </a:bodyPr>
          <a:lstStyle/>
          <a:p>
            <a:r>
              <a:rPr lang="sr-Latn-CS"/>
              <a:t>politička pitanja imigracije i kontinualnog siromaštva imigracije (u okvirima Kapitalizma);</a:t>
            </a:r>
            <a:endParaRPr lang="en-US"/>
          </a:p>
        </p:txBody>
      </p:sp>
      <p:sp>
        <p:nvSpPr>
          <p:cNvPr id="222213" name="Rectangle 5"/>
          <p:cNvSpPr>
            <a:spLocks noChangeArrowheads="1"/>
          </p:cNvSpPr>
          <p:nvPr/>
        </p:nvSpPr>
        <p:spPr bwMode="auto">
          <a:xfrm>
            <a:off x="4800600" y="152400"/>
            <a:ext cx="4343400" cy="2362200"/>
          </a:xfrm>
          <a:prstGeom prst="rect">
            <a:avLst/>
          </a:prstGeom>
          <a:noFill/>
          <a:ln w="9525">
            <a:noFill/>
            <a:miter lim="800000"/>
            <a:headEnd/>
            <a:tailEnd/>
          </a:ln>
          <a:effectLst/>
        </p:spPr>
        <p:txBody>
          <a:bodyPr anchor="ctr"/>
          <a:lstStyle/>
          <a:p>
            <a:pPr algn="ctr"/>
            <a:r>
              <a:rPr lang="sr-Latn-CS" sz="2400" dirty="0">
                <a:solidFill>
                  <a:schemeClr val="tx2"/>
                </a:solidFill>
                <a:latin typeface="Calibri" pitchFamily="34" charset="0"/>
              </a:rPr>
              <a:t>Primer 3 : </a:t>
            </a:r>
            <a:r>
              <a:rPr lang="en-US" sz="2400" dirty="0">
                <a:solidFill>
                  <a:schemeClr val="tx2"/>
                </a:solidFill>
                <a:latin typeface="Calibri" pitchFamily="34" charset="0"/>
              </a:rPr>
              <a:t>Santiago Sierra</a:t>
            </a:r>
            <a:r>
              <a:rPr lang="sr-Latn-CS" sz="2400" dirty="0">
                <a:solidFill>
                  <a:schemeClr val="tx2"/>
                </a:solidFill>
                <a:latin typeface="Calibri" pitchFamily="34" charset="0"/>
              </a:rPr>
              <a:t>, </a:t>
            </a:r>
            <a:r>
              <a:rPr lang="sr-Latn-CS" sz="2400" dirty="0" smtClean="0">
                <a:solidFill>
                  <a:schemeClr val="tx2"/>
                </a:solidFill>
                <a:latin typeface="Calibri" pitchFamily="34" charset="0"/>
              </a:rPr>
              <a:t>2003</a:t>
            </a:r>
          </a:p>
          <a:p>
            <a:pPr algn="ctr"/>
            <a:r>
              <a:rPr lang="en-US" sz="2400" dirty="0" smtClean="0">
                <a:hlinkClick r:id="rId4"/>
              </a:rPr>
              <a:t>https://www.santiago-sierra.com/200304_1024.php</a:t>
            </a:r>
            <a:endParaRPr lang="sr-Latn-RS" sz="2400" dirty="0" smtClean="0"/>
          </a:p>
          <a:p>
            <a:pPr algn="ctr"/>
            <a:r>
              <a:rPr lang="en-US" sz="2400" dirty="0" smtClean="0">
                <a:solidFill>
                  <a:schemeClr val="tx2"/>
                </a:solidFill>
                <a:latin typeface="Calibri" pitchFamily="34" charset="0"/>
              </a:rPr>
              <a:t>I</a:t>
            </a:r>
            <a:endParaRPr lang="sr-Latn-RS" sz="2400" dirty="0" smtClean="0">
              <a:solidFill>
                <a:schemeClr val="tx2"/>
              </a:solidFill>
              <a:latin typeface="Calibri" pitchFamily="34" charset="0"/>
            </a:endParaRPr>
          </a:p>
          <a:p>
            <a:pPr algn="ctr"/>
            <a:r>
              <a:rPr lang="en-US" sz="2400" dirty="0" smtClean="0">
                <a:hlinkClick r:id="rId5"/>
              </a:rPr>
              <a:t>https://www.santiago-sierra.com/200303_1024.php</a:t>
            </a:r>
            <a:endParaRPr lang="en-US" sz="2400" dirty="0">
              <a:solidFill>
                <a:schemeClr val="tx2"/>
              </a:solidFill>
              <a:latin typeface="Calibri"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2003034"/>
          <p:cNvPicPr>
            <a:picLocks noChangeAspect="1" noChangeArrowheads="1"/>
          </p:cNvPicPr>
          <p:nvPr/>
        </p:nvPicPr>
        <p:blipFill>
          <a:blip r:embed="rId2"/>
          <a:srcRect/>
          <a:stretch>
            <a:fillRect/>
          </a:stretch>
        </p:blipFill>
        <p:spPr bwMode="auto">
          <a:xfrm>
            <a:off x="5181600" y="457200"/>
            <a:ext cx="3714750" cy="5600700"/>
          </a:xfrm>
          <a:prstGeom prst="rect">
            <a:avLst/>
          </a:prstGeom>
          <a:noFill/>
        </p:spPr>
      </p:pic>
      <p:pic>
        <p:nvPicPr>
          <p:cNvPr id="40963" name="Picture 3" descr="2003033"/>
          <p:cNvPicPr>
            <a:picLocks noChangeAspect="1" noChangeArrowheads="1"/>
          </p:cNvPicPr>
          <p:nvPr/>
        </p:nvPicPr>
        <p:blipFill>
          <a:blip r:embed="rId3"/>
          <a:srcRect/>
          <a:stretch>
            <a:fillRect/>
          </a:stretch>
        </p:blipFill>
        <p:spPr bwMode="auto">
          <a:xfrm>
            <a:off x="457200" y="876300"/>
            <a:ext cx="3714750" cy="4686300"/>
          </a:xfrm>
          <a:prstGeom prst="rect">
            <a:avLst/>
          </a:prstGeom>
          <a:noFill/>
        </p:spPr>
      </p:pic>
      <p:sp>
        <p:nvSpPr>
          <p:cNvPr id="40964" name="Rectangle 4"/>
          <p:cNvSpPr>
            <a:spLocks noChangeArrowheads="1"/>
          </p:cNvSpPr>
          <p:nvPr/>
        </p:nvSpPr>
        <p:spPr bwMode="auto">
          <a:xfrm>
            <a:off x="914400" y="5883275"/>
            <a:ext cx="2744788" cy="822325"/>
          </a:xfrm>
          <a:prstGeom prst="rect">
            <a:avLst/>
          </a:prstGeom>
          <a:noFill/>
          <a:ln w="9525">
            <a:noFill/>
            <a:miter lim="800000"/>
            <a:headEnd/>
            <a:tailEnd/>
          </a:ln>
          <a:effectLst/>
        </p:spPr>
        <p:txBody>
          <a:bodyPr wrap="none" anchor="ctr">
            <a:spAutoFit/>
          </a:bodyPr>
          <a:lstStyle/>
          <a:p>
            <a:r>
              <a:rPr lang="es-ES_tradnl" sz="2400" b="1" dirty="0"/>
              <a:t>COVERED WORD</a:t>
            </a:r>
            <a:endParaRPr lang="sr-Latn-CS" sz="2400" b="1" dirty="0"/>
          </a:p>
          <a:p>
            <a:r>
              <a:rPr lang="es-ES_tradnl" sz="2400" dirty="0"/>
              <a:t> </a:t>
            </a:r>
            <a:r>
              <a:rPr lang="en-US" dirty="0"/>
              <a:t>Spanish pavilion in 2003</a:t>
            </a:r>
            <a:endParaRPr lang="es-ES_tradnl"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200302"/>
          <p:cNvPicPr>
            <a:picLocks noChangeAspect="1" noChangeArrowheads="1"/>
          </p:cNvPicPr>
          <p:nvPr/>
        </p:nvPicPr>
        <p:blipFill>
          <a:blip r:embed="rId2"/>
          <a:srcRect/>
          <a:stretch>
            <a:fillRect/>
          </a:stretch>
        </p:blipFill>
        <p:spPr bwMode="auto">
          <a:xfrm>
            <a:off x="533400" y="838200"/>
            <a:ext cx="3714750" cy="5591175"/>
          </a:xfrm>
          <a:prstGeom prst="rect">
            <a:avLst/>
          </a:prstGeom>
          <a:noFill/>
        </p:spPr>
      </p:pic>
      <p:pic>
        <p:nvPicPr>
          <p:cNvPr id="43011" name="Picture 3" descr="2003022"/>
          <p:cNvPicPr>
            <a:picLocks noChangeAspect="1" noChangeArrowheads="1"/>
          </p:cNvPicPr>
          <p:nvPr/>
        </p:nvPicPr>
        <p:blipFill>
          <a:blip r:embed="rId3"/>
          <a:srcRect/>
          <a:stretch>
            <a:fillRect/>
          </a:stretch>
        </p:blipFill>
        <p:spPr bwMode="auto">
          <a:xfrm>
            <a:off x="4800600" y="838200"/>
            <a:ext cx="3714750" cy="5591175"/>
          </a:xfrm>
          <a:prstGeom prst="rect">
            <a:avLst/>
          </a:prstGeom>
          <a:noFill/>
        </p:spPr>
      </p:pic>
      <p:sp>
        <p:nvSpPr>
          <p:cNvPr id="43012" name="Rectangle 4"/>
          <p:cNvSpPr>
            <a:spLocks noChangeArrowheads="1"/>
          </p:cNvSpPr>
          <p:nvPr/>
        </p:nvSpPr>
        <p:spPr bwMode="auto">
          <a:xfrm>
            <a:off x="914400" y="228600"/>
            <a:ext cx="7127875" cy="457200"/>
          </a:xfrm>
          <a:prstGeom prst="rect">
            <a:avLst/>
          </a:prstGeom>
          <a:noFill/>
          <a:ln w="9525">
            <a:noFill/>
            <a:miter lim="800000"/>
            <a:headEnd/>
            <a:tailEnd/>
          </a:ln>
          <a:effectLst/>
        </p:spPr>
        <p:txBody>
          <a:bodyPr wrap="none" anchor="ctr">
            <a:spAutoFit/>
          </a:bodyPr>
          <a:lstStyle/>
          <a:p>
            <a:r>
              <a:rPr lang="es-ES_tradnl" sz="2400" b="1"/>
              <a:t>WALL ENCLOSING A SPACE</a:t>
            </a:r>
            <a:r>
              <a:rPr lang="sr-Latn-CS" sz="2400" b="1"/>
              <a:t>, </a:t>
            </a:r>
            <a:r>
              <a:rPr lang="en-US"/>
              <a:t>Spanish pavilion in 2003</a:t>
            </a:r>
            <a:r>
              <a:rPr lang="es-ES_tradnl" sz="2400"/>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2003023"/>
          <p:cNvPicPr>
            <a:picLocks noChangeAspect="1" noChangeArrowheads="1"/>
          </p:cNvPicPr>
          <p:nvPr/>
        </p:nvPicPr>
        <p:blipFill>
          <a:blip r:embed="rId2"/>
          <a:srcRect/>
          <a:stretch>
            <a:fillRect/>
          </a:stretch>
        </p:blipFill>
        <p:spPr bwMode="auto">
          <a:xfrm>
            <a:off x="304800" y="533400"/>
            <a:ext cx="3714750" cy="5581650"/>
          </a:xfrm>
          <a:prstGeom prst="rect">
            <a:avLst/>
          </a:prstGeom>
          <a:noFill/>
        </p:spPr>
      </p:pic>
      <p:pic>
        <p:nvPicPr>
          <p:cNvPr id="44035" name="Picture 3" descr="2003024"/>
          <p:cNvPicPr>
            <a:picLocks noChangeAspect="1" noChangeArrowheads="1"/>
          </p:cNvPicPr>
          <p:nvPr/>
        </p:nvPicPr>
        <p:blipFill>
          <a:blip r:embed="rId3"/>
          <a:srcRect/>
          <a:stretch>
            <a:fillRect/>
          </a:stretch>
        </p:blipFill>
        <p:spPr bwMode="auto">
          <a:xfrm>
            <a:off x="4572000" y="533400"/>
            <a:ext cx="3714750" cy="558165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2003029"/>
          <p:cNvPicPr>
            <a:picLocks noChangeAspect="1" noChangeArrowheads="1"/>
          </p:cNvPicPr>
          <p:nvPr/>
        </p:nvPicPr>
        <p:blipFill>
          <a:blip r:embed="rId2"/>
          <a:srcRect/>
          <a:stretch>
            <a:fillRect/>
          </a:stretch>
        </p:blipFill>
        <p:spPr bwMode="auto">
          <a:xfrm>
            <a:off x="533400" y="533400"/>
            <a:ext cx="3714750" cy="5791200"/>
          </a:xfrm>
          <a:prstGeom prst="rect">
            <a:avLst/>
          </a:prstGeom>
          <a:noFill/>
        </p:spPr>
      </p:pic>
      <p:pic>
        <p:nvPicPr>
          <p:cNvPr id="45059" name="Picture 3" descr="2003028"/>
          <p:cNvPicPr>
            <a:picLocks noChangeAspect="1" noChangeArrowheads="1"/>
          </p:cNvPicPr>
          <p:nvPr/>
        </p:nvPicPr>
        <p:blipFill>
          <a:blip r:embed="rId3"/>
          <a:srcRect/>
          <a:stretch>
            <a:fillRect/>
          </a:stretch>
        </p:blipFill>
        <p:spPr bwMode="auto">
          <a:xfrm>
            <a:off x="4800600" y="533400"/>
            <a:ext cx="3714750" cy="57912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Altoparlanti - Loudspeakers by SANTIAGO SIERRA"/>
          <p:cNvPicPr>
            <a:picLocks noChangeAspect="1" noChangeArrowheads="1"/>
          </p:cNvPicPr>
          <p:nvPr/>
        </p:nvPicPr>
        <p:blipFill>
          <a:blip r:embed="rId2"/>
          <a:srcRect/>
          <a:stretch>
            <a:fillRect/>
          </a:stretch>
        </p:blipFill>
        <p:spPr bwMode="auto">
          <a:xfrm>
            <a:off x="533400" y="1981200"/>
            <a:ext cx="3333750" cy="3209925"/>
          </a:xfrm>
          <a:prstGeom prst="rect">
            <a:avLst/>
          </a:prstGeom>
          <a:noFill/>
        </p:spPr>
      </p:pic>
      <p:sp>
        <p:nvSpPr>
          <p:cNvPr id="47107" name="Rectangle 3"/>
          <p:cNvSpPr>
            <a:spLocks noChangeArrowheads="1"/>
          </p:cNvSpPr>
          <p:nvPr/>
        </p:nvSpPr>
        <p:spPr bwMode="auto">
          <a:xfrm>
            <a:off x="3962400" y="533400"/>
            <a:ext cx="4953000" cy="5355312"/>
          </a:xfrm>
          <a:prstGeom prst="rect">
            <a:avLst/>
          </a:prstGeom>
          <a:noFill/>
          <a:ln w="9525">
            <a:noFill/>
            <a:miter lim="800000"/>
            <a:headEnd/>
            <a:tailEnd/>
          </a:ln>
          <a:effectLst/>
        </p:spPr>
        <p:txBody>
          <a:bodyPr>
            <a:spAutoFit/>
          </a:bodyPr>
          <a:lstStyle/>
          <a:p>
            <a:r>
              <a:rPr lang="sr-Latn-CS" dirty="0">
                <a:solidFill>
                  <a:schemeClr val="tx2"/>
                </a:solidFill>
              </a:rPr>
              <a:t>Primer 4: </a:t>
            </a:r>
            <a:r>
              <a:rPr lang="en-US" dirty="0">
                <a:solidFill>
                  <a:schemeClr val="tx2"/>
                </a:solidFill>
              </a:rPr>
              <a:t>Santiago </a:t>
            </a:r>
            <a:r>
              <a:rPr lang="en-US" dirty="0" smtClean="0">
                <a:solidFill>
                  <a:schemeClr val="tx2"/>
                </a:solidFill>
              </a:rPr>
              <a:t>Sierra</a:t>
            </a:r>
            <a:r>
              <a:rPr lang="sr-Latn-CS" dirty="0">
                <a:solidFill>
                  <a:schemeClr val="tx2"/>
                </a:solidFill>
              </a:rPr>
              <a:t/>
            </a:r>
            <a:br>
              <a:rPr lang="sr-Latn-CS" dirty="0">
                <a:solidFill>
                  <a:schemeClr val="tx2"/>
                </a:solidFill>
              </a:rPr>
            </a:br>
            <a:r>
              <a:rPr lang="sr-Latn-CS" dirty="0">
                <a:solidFill>
                  <a:schemeClr val="tx2"/>
                </a:solidFill>
              </a:rPr>
              <a:t>‘</a:t>
            </a:r>
            <a:r>
              <a:rPr lang="en-US" dirty="0" smtClean="0">
                <a:solidFill>
                  <a:schemeClr val="tx2"/>
                </a:solidFill>
              </a:rPr>
              <a:t>LOUDSPEAKERS</a:t>
            </a:r>
            <a:r>
              <a:rPr lang="sr-Latn-RS" dirty="0" smtClean="0">
                <a:solidFill>
                  <a:schemeClr val="tx2"/>
                </a:solidFill>
              </a:rPr>
              <a:t>, 2005</a:t>
            </a:r>
          </a:p>
          <a:p>
            <a:endParaRPr lang="sr-Latn-CS" dirty="0">
              <a:solidFill>
                <a:schemeClr val="tx2"/>
              </a:solidFill>
            </a:endParaRPr>
          </a:p>
          <a:p>
            <a:endParaRPr lang="sr-Latn-CS" dirty="0">
              <a:solidFill>
                <a:schemeClr val="tx2"/>
              </a:solidFill>
            </a:endParaRPr>
          </a:p>
          <a:p>
            <a:r>
              <a:rPr lang="sr-Latn-CS" dirty="0"/>
              <a:t>Za jednu od dve glavne izložbe</a:t>
            </a:r>
            <a:r>
              <a:rPr lang="en-US" dirty="0"/>
              <a:t> Bi</a:t>
            </a:r>
            <a:r>
              <a:rPr lang="sr-Latn-CS" dirty="0"/>
              <a:t>jenala 2005</a:t>
            </a:r>
            <a:r>
              <a:rPr lang="en-US" dirty="0"/>
              <a:t>, </a:t>
            </a:r>
            <a:r>
              <a:rPr lang="en-US" dirty="0" err="1"/>
              <a:t>sele</a:t>
            </a:r>
            <a:r>
              <a:rPr lang="sr-Latn-CS" dirty="0"/>
              <a:t>kcija</a:t>
            </a:r>
            <a:r>
              <a:rPr lang="en-US" dirty="0"/>
              <a:t> </a:t>
            </a:r>
            <a:r>
              <a:rPr lang="en-US" dirty="0" err="1"/>
              <a:t>Ros</a:t>
            </a:r>
            <a:r>
              <a:rPr lang="sr-Latn-CS" dirty="0"/>
              <a:t>e</a:t>
            </a:r>
            <a:r>
              <a:rPr lang="en-US" dirty="0"/>
              <a:t> </a:t>
            </a:r>
            <a:r>
              <a:rPr lang="en-US" dirty="0" err="1"/>
              <a:t>Martines</a:t>
            </a:r>
            <a:r>
              <a:rPr lang="en-US" dirty="0"/>
              <a:t> </a:t>
            </a:r>
            <a:r>
              <a:rPr lang="en-US" i="1" dirty="0"/>
              <a:t>Always little further</a:t>
            </a:r>
            <a:r>
              <a:rPr lang="en-US" dirty="0"/>
              <a:t> </a:t>
            </a:r>
            <a:r>
              <a:rPr lang="sr-Latn-CS" dirty="0"/>
              <a:t>postavio je zvučnike na glavni ulaz Arsenalasa nasnimljenim glasom koji je u loopu obaveštavao posetioce o osnovnim činjenicama vezanim za bijenale</a:t>
            </a:r>
            <a:r>
              <a:rPr lang="en-US" dirty="0"/>
              <a:t> ‘LOUDSPEAKERS</a:t>
            </a:r>
            <a:r>
              <a:rPr lang="en-US" dirty="0" smtClean="0"/>
              <a:t>’</a:t>
            </a:r>
            <a:endParaRPr lang="sr-Latn-RS" dirty="0" smtClean="0"/>
          </a:p>
          <a:p>
            <a:endParaRPr lang="sr-Latn-RS" dirty="0"/>
          </a:p>
          <a:p>
            <a:r>
              <a:rPr lang="en-US" dirty="0" smtClean="0">
                <a:hlinkClick r:id="rId3"/>
              </a:rPr>
              <a:t>https://www.santiago-sierra.com/200502_1024.php</a:t>
            </a:r>
            <a:endParaRPr lang="sr-Latn-CS" dirty="0"/>
          </a:p>
          <a:p>
            <a:endParaRPr lang="sr-Latn-CS" dirty="0"/>
          </a:p>
          <a:p>
            <a:r>
              <a:rPr lang="sr-Latn-CS" dirty="0"/>
              <a:t>kritika kapitalizma i njegovih </a:t>
            </a:r>
            <a:r>
              <a:rPr lang="sr-Latn-CS" dirty="0" smtClean="0"/>
              <a:t>institucija; Siejrin </a:t>
            </a:r>
            <a:r>
              <a:rPr lang="sr-Latn-CS" dirty="0"/>
              <a:t>rad upravo govori o radniku unutar kapitalizma – kako radnik prodaje svoj rad i svoje telo; </a:t>
            </a:r>
            <a:r>
              <a:rPr lang="sr-Latn-CS" dirty="0" smtClean="0"/>
              <a:t>o prirodi </a:t>
            </a:r>
            <a:r>
              <a:rPr lang="sr-Latn-CS" dirty="0"/>
              <a:t>rada u kapitalističkim društvima i </a:t>
            </a:r>
            <a:r>
              <a:rPr lang="sr-Latn-CS" dirty="0" smtClean="0"/>
              <a:t>izolaciji/separaciji </a:t>
            </a:r>
            <a:r>
              <a:rPr lang="sr-Latn-CS" dirty="0"/>
              <a:t>ekonomskih klasa</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6" name="Picture 4"/>
          <p:cNvPicPr>
            <a:picLocks noChangeAspect="1" noChangeArrowheads="1"/>
          </p:cNvPicPr>
          <p:nvPr/>
        </p:nvPicPr>
        <p:blipFill>
          <a:blip r:embed="rId2"/>
          <a:srcRect/>
          <a:stretch>
            <a:fillRect/>
          </a:stretch>
        </p:blipFill>
        <p:spPr bwMode="auto">
          <a:xfrm>
            <a:off x="1828800" y="2514600"/>
            <a:ext cx="5472113" cy="4105275"/>
          </a:xfrm>
          <a:prstGeom prst="rect">
            <a:avLst/>
          </a:prstGeom>
          <a:noFill/>
          <a:ln w="9525">
            <a:noFill/>
            <a:miter lim="800000"/>
            <a:headEnd/>
            <a:tailEnd/>
          </a:ln>
          <a:effectLst/>
        </p:spPr>
      </p:pic>
      <p:sp>
        <p:nvSpPr>
          <p:cNvPr id="223237" name="Rectangle 5"/>
          <p:cNvSpPr>
            <a:spLocks noChangeArrowheads="1"/>
          </p:cNvSpPr>
          <p:nvPr/>
        </p:nvSpPr>
        <p:spPr bwMode="auto">
          <a:xfrm>
            <a:off x="457200" y="228600"/>
            <a:ext cx="8305800" cy="2163762"/>
          </a:xfrm>
          <a:prstGeom prst="rect">
            <a:avLst/>
          </a:prstGeom>
          <a:noFill/>
          <a:ln w="9525">
            <a:noFill/>
            <a:miter lim="800000"/>
            <a:headEnd/>
            <a:tailEnd/>
          </a:ln>
          <a:effectLst/>
        </p:spPr>
        <p:txBody>
          <a:bodyPr anchor="ctr"/>
          <a:lstStyle/>
          <a:p>
            <a:pPr algn="ctr"/>
            <a:r>
              <a:rPr lang="sr-Latn-CS" sz="2400" dirty="0">
                <a:solidFill>
                  <a:schemeClr val="tx2"/>
                </a:solidFill>
                <a:latin typeface="Calibri" pitchFamily="34" charset="0"/>
              </a:rPr>
              <a:t>Primer 5: </a:t>
            </a:r>
            <a:r>
              <a:rPr lang="en-US" sz="2400" dirty="0" err="1">
                <a:solidFill>
                  <a:schemeClr val="tx2"/>
                </a:solidFill>
                <a:latin typeface="Calibri" pitchFamily="34" charset="0"/>
              </a:rPr>
              <a:t>Zoran</a:t>
            </a:r>
            <a:r>
              <a:rPr lang="en-US" sz="2400" dirty="0">
                <a:solidFill>
                  <a:schemeClr val="tx2"/>
                </a:solidFill>
                <a:latin typeface="Calibri" pitchFamily="34" charset="0"/>
              </a:rPr>
              <a:t> </a:t>
            </a:r>
            <a:r>
              <a:rPr lang="en-US" sz="2400" dirty="0" err="1">
                <a:solidFill>
                  <a:schemeClr val="tx2"/>
                </a:solidFill>
                <a:latin typeface="Calibri" pitchFamily="34" charset="0"/>
              </a:rPr>
              <a:t>Todorović</a:t>
            </a:r>
            <a:r>
              <a:rPr lang="sr-Latn-CS" sz="2400" dirty="0">
                <a:solidFill>
                  <a:schemeClr val="tx2"/>
                </a:solidFill>
                <a:latin typeface="Calibri" pitchFamily="34" charset="0"/>
              </a:rPr>
              <a:t>, ‘Toplina’, </a:t>
            </a:r>
            <a:r>
              <a:rPr lang="sr-Latn-CS" sz="2400" dirty="0" smtClean="0">
                <a:solidFill>
                  <a:schemeClr val="tx2"/>
                </a:solidFill>
                <a:latin typeface="Calibri" pitchFamily="34" charset="0"/>
              </a:rPr>
              <a:t>2009</a:t>
            </a:r>
          </a:p>
          <a:p>
            <a:pPr algn="ctr"/>
            <a:r>
              <a:rPr lang="sr-Latn-CS" sz="2400" dirty="0" smtClean="0">
                <a:solidFill>
                  <a:schemeClr val="tx2"/>
                </a:solidFill>
                <a:latin typeface="Calibri" pitchFamily="34" charset="0"/>
              </a:rPr>
              <a:t>Videti na: </a:t>
            </a:r>
            <a:r>
              <a:rPr lang="en-US" sz="2400" dirty="0" smtClean="0">
                <a:hlinkClick r:id="rId3"/>
              </a:rPr>
              <a:t>http://www.zorantodorovic.com/wp-content/uploads/2016/09/warmth-venice-biennial.pdf</a:t>
            </a:r>
            <a:r>
              <a:rPr lang="sr-Latn-CS" sz="2400" dirty="0">
                <a:solidFill>
                  <a:schemeClr val="tx2"/>
                </a:solidFill>
                <a:latin typeface="Calibri" pitchFamily="34" charset="0"/>
              </a:rPr>
              <a:t/>
            </a:r>
            <a:br>
              <a:rPr lang="sr-Latn-CS" sz="2400" dirty="0">
                <a:solidFill>
                  <a:schemeClr val="tx2"/>
                </a:solidFill>
                <a:latin typeface="Calibri" pitchFamily="34" charset="0"/>
              </a:rPr>
            </a:br>
            <a:r>
              <a:rPr lang="sr-Latn-CS" sz="2400" dirty="0">
                <a:solidFill>
                  <a:schemeClr val="tx2"/>
                </a:solidFill>
                <a:latin typeface="Calibri" pitchFamily="34" charset="0"/>
              </a:rPr>
              <a:t/>
            </a:r>
            <a:br>
              <a:rPr lang="sr-Latn-CS" sz="2400" dirty="0">
                <a:solidFill>
                  <a:schemeClr val="tx2"/>
                </a:solidFill>
                <a:latin typeface="Calibri" pitchFamily="34" charset="0"/>
              </a:rPr>
            </a:br>
            <a:r>
              <a:rPr lang="sr-Latn-CS" sz="2400" dirty="0">
                <a:solidFill>
                  <a:schemeClr val="tx2"/>
                </a:solidFill>
                <a:latin typeface="Calibri" pitchFamily="34" charset="0"/>
              </a:rPr>
              <a:t>Preispituje funkciju Bijenala tj Paviljona kao biopolitičke mašine za proizvodnju nacionalnog identiteta</a:t>
            </a:r>
            <a:endParaRPr lang="en-US" sz="2400" dirty="0">
              <a:solidFill>
                <a:schemeClr val="tx2"/>
              </a:solidFill>
              <a:latin typeface="Calibri"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a:stretch>
            <a:fillRect/>
          </a:stretch>
        </p:blipFill>
        <p:spPr bwMode="auto">
          <a:xfrm>
            <a:off x="1081088" y="809625"/>
            <a:ext cx="6981825" cy="523875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srcRect/>
          <a:stretch>
            <a:fillRect/>
          </a:stretch>
        </p:blipFill>
        <p:spPr bwMode="auto">
          <a:xfrm>
            <a:off x="1081088" y="809625"/>
            <a:ext cx="6981825" cy="523875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2" name="Picture 4" descr="Related image"/>
          <p:cNvPicPr>
            <a:picLocks noChangeAspect="1" noChangeArrowheads="1"/>
          </p:cNvPicPr>
          <p:nvPr/>
        </p:nvPicPr>
        <p:blipFill>
          <a:blip r:embed="rId2"/>
          <a:srcRect/>
          <a:stretch>
            <a:fillRect/>
          </a:stretch>
        </p:blipFill>
        <p:spPr bwMode="auto">
          <a:xfrm>
            <a:off x="0" y="0"/>
            <a:ext cx="5153185" cy="2895600"/>
          </a:xfrm>
          <a:prstGeom prst="rect">
            <a:avLst/>
          </a:prstGeom>
          <a:noFill/>
        </p:spPr>
      </p:pic>
      <p:sp>
        <p:nvSpPr>
          <p:cNvPr id="3" name="Rectangle 2"/>
          <p:cNvSpPr/>
          <p:nvPr/>
        </p:nvSpPr>
        <p:spPr>
          <a:xfrm>
            <a:off x="5334000" y="152400"/>
            <a:ext cx="3429000" cy="1477328"/>
          </a:xfrm>
          <a:prstGeom prst="rect">
            <a:avLst/>
          </a:prstGeom>
        </p:spPr>
        <p:txBody>
          <a:bodyPr wrap="square">
            <a:spAutoFit/>
          </a:bodyPr>
          <a:lstStyle/>
          <a:p>
            <a:r>
              <a:rPr lang="sr-Latn-CS" dirty="0" smtClean="0">
                <a:latin typeface="Calibri" pitchFamily="34" charset="0"/>
              </a:rPr>
              <a:t>Do</a:t>
            </a:r>
            <a:r>
              <a:rPr lang="en-US" dirty="0" smtClean="0">
                <a:latin typeface="Calibri" pitchFamily="34" charset="0"/>
              </a:rPr>
              <a:t> 1905</a:t>
            </a:r>
            <a:r>
              <a:rPr lang="sr-Latn-CS" dirty="0" smtClean="0">
                <a:latin typeface="Calibri" pitchFamily="34" charset="0"/>
              </a:rPr>
              <a:t> umetnici iz različitih zemalja izlagaće pod krovom današnjeg Centralnog paviljona bez ikakvih unutrašnjih podela prostora</a:t>
            </a:r>
          </a:p>
        </p:txBody>
      </p:sp>
      <p:pic>
        <p:nvPicPr>
          <p:cNvPr id="203778" name="Picture 2" descr="Related image"/>
          <p:cNvPicPr>
            <a:picLocks noChangeAspect="1" noChangeArrowheads="1"/>
          </p:cNvPicPr>
          <p:nvPr/>
        </p:nvPicPr>
        <p:blipFill>
          <a:blip r:embed="rId3"/>
          <a:srcRect/>
          <a:stretch>
            <a:fillRect/>
          </a:stretch>
        </p:blipFill>
        <p:spPr bwMode="auto">
          <a:xfrm>
            <a:off x="2971800" y="2706721"/>
            <a:ext cx="6172200" cy="4151279"/>
          </a:xfrm>
          <a:prstGeom prst="rect">
            <a:avLst/>
          </a:prstGeom>
          <a:noFill/>
        </p:spPr>
      </p:pic>
      <p:sp>
        <p:nvSpPr>
          <p:cNvPr id="5" name="Rectangle 4"/>
          <p:cNvSpPr/>
          <p:nvPr/>
        </p:nvSpPr>
        <p:spPr>
          <a:xfrm>
            <a:off x="152400" y="3048000"/>
            <a:ext cx="2743200" cy="646331"/>
          </a:xfrm>
          <a:prstGeom prst="rect">
            <a:avLst/>
          </a:prstGeom>
        </p:spPr>
        <p:txBody>
          <a:bodyPr wrap="square">
            <a:spAutoFit/>
          </a:bodyPr>
          <a:lstStyle/>
          <a:p>
            <a:r>
              <a:rPr lang="sr-Latn-RS" dirty="0" smtClean="0"/>
              <a:t>Prva međunarodna izložba </a:t>
            </a:r>
            <a:r>
              <a:rPr lang="en-US" dirty="0" smtClean="0"/>
              <a:t>1895</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srcRect/>
          <a:stretch>
            <a:fillRect/>
          </a:stretch>
        </p:blipFill>
        <p:spPr bwMode="auto">
          <a:xfrm>
            <a:off x="1081088" y="809625"/>
            <a:ext cx="6981825" cy="5238750"/>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a:stretch>
            <a:fillRect/>
          </a:stretch>
        </p:blipFill>
        <p:spPr bwMode="auto">
          <a:xfrm>
            <a:off x="1081088" y="809625"/>
            <a:ext cx="6981825" cy="5238750"/>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642938" y="809625"/>
            <a:ext cx="7858125" cy="5238750"/>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a:stretch>
            <a:fillRect/>
          </a:stretch>
        </p:blipFill>
        <p:spPr bwMode="auto">
          <a:xfrm>
            <a:off x="1081088" y="809625"/>
            <a:ext cx="6981825" cy="5238750"/>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srcRect/>
          <a:stretch>
            <a:fillRect/>
          </a:stretch>
        </p:blipFill>
        <p:spPr bwMode="auto">
          <a:xfrm>
            <a:off x="642938" y="809625"/>
            <a:ext cx="7858125" cy="523875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61" name="Picture 5" descr="Image result for igor grubanov pabiljon jugoslavija"/>
          <p:cNvPicPr>
            <a:picLocks noChangeAspect="1" noChangeArrowheads="1"/>
          </p:cNvPicPr>
          <p:nvPr/>
        </p:nvPicPr>
        <p:blipFill>
          <a:blip r:embed="rId2"/>
          <a:srcRect/>
          <a:stretch>
            <a:fillRect/>
          </a:stretch>
        </p:blipFill>
        <p:spPr bwMode="auto">
          <a:xfrm>
            <a:off x="1600200" y="609600"/>
            <a:ext cx="6324600" cy="4213225"/>
          </a:xfrm>
          <a:prstGeom prst="rect">
            <a:avLst/>
          </a:prstGeom>
          <a:noFill/>
        </p:spPr>
      </p:pic>
      <p:sp>
        <p:nvSpPr>
          <p:cNvPr id="224262" name="Rectangle 6"/>
          <p:cNvSpPr>
            <a:spLocks noChangeArrowheads="1"/>
          </p:cNvSpPr>
          <p:nvPr/>
        </p:nvSpPr>
        <p:spPr bwMode="auto">
          <a:xfrm>
            <a:off x="2438400" y="152400"/>
            <a:ext cx="4794250" cy="366713"/>
          </a:xfrm>
          <a:prstGeom prst="rect">
            <a:avLst/>
          </a:prstGeom>
          <a:noFill/>
          <a:ln w="9525">
            <a:noFill/>
            <a:miter lim="800000"/>
            <a:headEnd/>
            <a:tailEnd/>
          </a:ln>
          <a:effectLst/>
        </p:spPr>
        <p:txBody>
          <a:bodyPr wrap="none" anchor="ctr">
            <a:spAutoFit/>
          </a:bodyPr>
          <a:lstStyle/>
          <a:p>
            <a:r>
              <a:rPr lang="sr-Latn-CS"/>
              <a:t>Ivan grubanov, ujedinjene mrtve nacije, 2015 </a:t>
            </a:r>
          </a:p>
        </p:txBody>
      </p:sp>
      <p:sp>
        <p:nvSpPr>
          <p:cNvPr id="224263" name="Rectangle 7"/>
          <p:cNvSpPr>
            <a:spLocks noChangeArrowheads="1"/>
          </p:cNvSpPr>
          <p:nvPr/>
        </p:nvSpPr>
        <p:spPr bwMode="auto">
          <a:xfrm>
            <a:off x="1066800" y="5105400"/>
            <a:ext cx="7394575" cy="1465263"/>
          </a:xfrm>
          <a:prstGeom prst="rect">
            <a:avLst/>
          </a:prstGeom>
          <a:noFill/>
          <a:ln w="9525">
            <a:noFill/>
            <a:miter lim="800000"/>
            <a:headEnd/>
            <a:tailEnd/>
          </a:ln>
          <a:effectLst/>
        </p:spPr>
        <p:txBody>
          <a:bodyPr anchor="ctr">
            <a:spAutoFit/>
          </a:bodyPr>
          <a:lstStyle/>
          <a:p>
            <a:r>
              <a:rPr lang="sr-Latn-CS"/>
              <a:t>materijalni ostaci performativnog procesa izlaganja dejstvu mešavine hemikalija i boje sto zastava državnih odnosno nacionalnih tvorevina koje su prestale da postoje u 120 godina dugoj istoriji Bijenala u Veneciji sve dok ne ostave predstave-otiske (obrise) svojih nabora i reljefno vezenih grbova na podlozi - čistim komadima belog platna</a:t>
            </a:r>
            <a:r>
              <a:rPr lang="en-US"/>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9" name="Picture 5" descr="Image result for igor grubanov pabiljon jugoslavija"/>
          <p:cNvPicPr>
            <a:picLocks noChangeAspect="1" noChangeArrowheads="1"/>
          </p:cNvPicPr>
          <p:nvPr/>
        </p:nvPicPr>
        <p:blipFill>
          <a:blip r:embed="rId2"/>
          <a:srcRect/>
          <a:stretch>
            <a:fillRect/>
          </a:stretch>
        </p:blipFill>
        <p:spPr bwMode="auto">
          <a:xfrm>
            <a:off x="1981200" y="228600"/>
            <a:ext cx="5410200" cy="3922713"/>
          </a:xfrm>
          <a:prstGeom prst="rect">
            <a:avLst/>
          </a:prstGeom>
          <a:noFill/>
        </p:spPr>
      </p:pic>
      <p:sp>
        <p:nvSpPr>
          <p:cNvPr id="226310" name="Rectangle 6"/>
          <p:cNvSpPr>
            <a:spLocks noChangeArrowheads="1"/>
          </p:cNvSpPr>
          <p:nvPr/>
        </p:nvSpPr>
        <p:spPr bwMode="auto">
          <a:xfrm>
            <a:off x="152400" y="4664075"/>
            <a:ext cx="8915400" cy="1739900"/>
          </a:xfrm>
          <a:prstGeom prst="rect">
            <a:avLst/>
          </a:prstGeom>
          <a:noFill/>
          <a:ln w="9525">
            <a:noFill/>
            <a:miter lim="800000"/>
            <a:headEnd/>
            <a:tailEnd/>
          </a:ln>
          <a:effectLst/>
        </p:spPr>
        <p:txBody>
          <a:bodyPr anchor="ctr">
            <a:spAutoFit/>
          </a:bodyPr>
          <a:lstStyle/>
          <a:p>
            <a:pPr algn="ctr">
              <a:tabLst>
                <a:tab pos="685800" algn="l"/>
              </a:tabLst>
            </a:pPr>
            <a:r>
              <a:rPr lang="sr-Latn-CS"/>
              <a:t>ISTRAŽIVANJE, PROVOCIRANJE I PROBLEMATIZOVANJE GRANICA SLIKARSTVA</a:t>
            </a:r>
          </a:p>
          <a:p>
            <a:pPr algn="ctr">
              <a:tabLst>
                <a:tab pos="685800" algn="l"/>
              </a:tabLst>
            </a:pPr>
            <a:endParaRPr lang="en-US"/>
          </a:p>
          <a:p>
            <a:pPr algn="ctr">
              <a:tabLst>
                <a:tab pos="685800" algn="l"/>
              </a:tabLst>
            </a:pPr>
            <a:r>
              <a:rPr lang="sr-Latn-CS"/>
              <a:t>PROBLEMATIZOVANJE I SUKOBLJAVANJE DRUŠTVENE REALNOSTI I ISTORIJE SHVAĆENE KAO PAMĆENJE, KAO ZVANIČNA VERZIJA KOJOJ SE SUPROTSTAVLJAJU NEZVANIČNE (KONTRAISTORIJA)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Related image"/>
          <p:cNvPicPr>
            <a:picLocks noChangeAspect="1" noChangeArrowheads="1"/>
          </p:cNvPicPr>
          <p:nvPr/>
        </p:nvPicPr>
        <p:blipFill>
          <a:blip r:embed="rId2"/>
          <a:srcRect/>
          <a:stretch>
            <a:fillRect/>
          </a:stretch>
        </p:blipFill>
        <p:spPr bwMode="auto">
          <a:xfrm>
            <a:off x="457200" y="762000"/>
            <a:ext cx="8235950" cy="5487988"/>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sr-Latn-CS" sz="3200" dirty="0"/>
              <a:t>neki momenti iz </a:t>
            </a:r>
            <a:r>
              <a:rPr lang="sr-Latn-CS" sz="3200" dirty="0" smtClean="0"/>
              <a:t>istorije Bijenala u Veneciji </a:t>
            </a:r>
            <a:r>
              <a:rPr lang="sr-Latn-CS" sz="3200" dirty="0"/>
              <a:t>– do </a:t>
            </a:r>
            <a:r>
              <a:rPr lang="sr-Latn-CS" sz="3200" dirty="0" smtClean="0"/>
              <a:t>Drugog svetskog rata</a:t>
            </a:r>
            <a:endParaRPr lang="en-US" sz="3200" dirty="0"/>
          </a:p>
        </p:txBody>
      </p:sp>
      <p:sp>
        <p:nvSpPr>
          <p:cNvPr id="57347" name="Rectangle 3"/>
          <p:cNvSpPr>
            <a:spLocks noGrp="1" noChangeArrowheads="1"/>
          </p:cNvSpPr>
          <p:nvPr>
            <p:ph type="body" idx="1"/>
          </p:nvPr>
        </p:nvSpPr>
        <p:spPr>
          <a:xfrm>
            <a:off x="457200" y="1828800"/>
            <a:ext cx="8229600" cy="4297363"/>
          </a:xfrm>
        </p:spPr>
        <p:txBody>
          <a:bodyPr/>
          <a:lstStyle/>
          <a:p>
            <a:r>
              <a:rPr lang="sr-Latn-CS" sz="2800" dirty="0"/>
              <a:t>Tokom </a:t>
            </a:r>
            <a:r>
              <a:rPr lang="sr-Latn-CS" sz="2800" dirty="0" smtClean="0"/>
              <a:t>Prvog </a:t>
            </a:r>
            <a:r>
              <a:rPr lang="sr-Latn-CS" sz="2800" dirty="0"/>
              <a:t>svetskog rata Bijenale nije održavano</a:t>
            </a:r>
            <a:endParaRPr lang="en-US" sz="2800" dirty="0"/>
          </a:p>
          <a:p>
            <a:r>
              <a:rPr lang="sr-Latn-CS" sz="2800" dirty="0"/>
              <a:t>Nakon ovog rata </a:t>
            </a:r>
            <a:r>
              <a:rPr lang="sr-Latn-CS" sz="2800" dirty="0" smtClean="0"/>
              <a:t>uočava se interesovanje Bijenala da se pokažu radovi </a:t>
            </a:r>
            <a:r>
              <a:rPr lang="sr-Latn-CS" sz="2800" dirty="0"/>
              <a:t>koji su postali temelji moderne </a:t>
            </a:r>
            <a:r>
              <a:rPr lang="sr-Latn-CS" sz="2800" dirty="0" smtClean="0"/>
              <a:t>umetnosti – npr. predstavljanje </a:t>
            </a:r>
            <a:r>
              <a:rPr lang="sr-Latn-CS" sz="2800" dirty="0"/>
              <a:t>ruske avangarde u ruskom paviljonu 1924 sa delima</a:t>
            </a:r>
            <a:r>
              <a:rPr lang="en-US" sz="2800" dirty="0"/>
              <a:t> M</a:t>
            </a:r>
            <a:r>
              <a:rPr lang="sr-Latn-CS" sz="2800" dirty="0"/>
              <a:t>a</a:t>
            </a:r>
            <a:r>
              <a:rPr lang="en-US" sz="2800" dirty="0" err="1" smtClean="0"/>
              <a:t>ljevič</a:t>
            </a:r>
            <a:r>
              <a:rPr lang="sr-Latn-RS" sz="2800" dirty="0" smtClean="0"/>
              <a:t>a</a:t>
            </a:r>
            <a:r>
              <a:rPr lang="en-US" sz="2800" dirty="0" smtClean="0"/>
              <a:t>, </a:t>
            </a:r>
            <a:r>
              <a:rPr lang="en-US" sz="2800" dirty="0" err="1"/>
              <a:t>Ljubov</a:t>
            </a:r>
            <a:r>
              <a:rPr lang="en-US" sz="2800" dirty="0"/>
              <a:t> Popov</a:t>
            </a:r>
            <a:r>
              <a:rPr lang="sr-Latn-CS" sz="2800" dirty="0"/>
              <a:t>e</a:t>
            </a:r>
            <a:r>
              <a:rPr lang="en-US" sz="2800" dirty="0"/>
              <a:t>, </a:t>
            </a:r>
            <a:r>
              <a:rPr lang="en-US" sz="2800" dirty="0" err="1"/>
              <a:t>Aleksandr</a:t>
            </a:r>
            <a:r>
              <a:rPr lang="sr-Latn-CS" sz="2800" dirty="0"/>
              <a:t>e</a:t>
            </a:r>
            <a:r>
              <a:rPr lang="en-US" sz="2800" dirty="0"/>
              <a:t> </a:t>
            </a:r>
            <a:r>
              <a:rPr lang="en-US" sz="2800" dirty="0" err="1"/>
              <a:t>Ekster</a:t>
            </a:r>
            <a:r>
              <a:rPr lang="en-US" sz="2800" dirty="0"/>
              <a:t>, </a:t>
            </a:r>
            <a:r>
              <a:rPr lang="en-US" sz="2800" dirty="0" err="1"/>
              <a:t>Rodčenk</a:t>
            </a:r>
            <a:r>
              <a:rPr lang="sr-Latn-CS" sz="2800" dirty="0"/>
              <a:t>a</a:t>
            </a:r>
            <a:r>
              <a:rPr lang="en-US" sz="2800" dirty="0"/>
              <a:t>,  etc</a:t>
            </a:r>
            <a:r>
              <a:rPr lang="en-US" sz="2400" dirty="0"/>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sr-Latn-CS" sz="3200" dirty="0"/>
              <a:t>neki momenti iz </a:t>
            </a:r>
            <a:r>
              <a:rPr lang="sr-Latn-CS" sz="3200" dirty="0" smtClean="0"/>
              <a:t>istorije Bijenala u Veneciji </a:t>
            </a:r>
            <a:r>
              <a:rPr lang="sr-Latn-CS" sz="3200" dirty="0"/>
              <a:t>– nakon </a:t>
            </a:r>
            <a:r>
              <a:rPr lang="sr-Latn-CS" sz="3200" dirty="0" smtClean="0"/>
              <a:t>Drugog svetskog rata</a:t>
            </a:r>
            <a:endParaRPr lang="en-US" sz="3200" dirty="0"/>
          </a:p>
        </p:txBody>
      </p:sp>
      <p:sp>
        <p:nvSpPr>
          <p:cNvPr id="58371" name="Rectangle 3"/>
          <p:cNvSpPr>
            <a:spLocks noGrp="1" noChangeArrowheads="1"/>
          </p:cNvSpPr>
          <p:nvPr>
            <p:ph type="body" idx="1"/>
          </p:nvPr>
        </p:nvSpPr>
        <p:spPr>
          <a:xfrm>
            <a:off x="457200" y="1600200"/>
            <a:ext cx="8382000" cy="4876800"/>
          </a:xfrm>
        </p:spPr>
        <p:txBody>
          <a:bodyPr/>
          <a:lstStyle/>
          <a:p>
            <a:pPr>
              <a:lnSpc>
                <a:spcPct val="80000"/>
              </a:lnSpc>
            </a:pPr>
            <a:r>
              <a:rPr lang="sr-Latn-CS" sz="2400" dirty="0">
                <a:latin typeface="Calibri" pitchFamily="34" charset="0"/>
              </a:rPr>
              <a:t>Bijenale je nakon Drugog rata prevazišlo svoju konzervativni profil i tako postao relevantna izložba bez obzira na to što se svake svaki put preispituje njegova kompetencija, aktuelnost...</a:t>
            </a:r>
          </a:p>
          <a:p>
            <a:pPr>
              <a:lnSpc>
                <a:spcPct val="80000"/>
              </a:lnSpc>
            </a:pPr>
            <a:r>
              <a:rPr lang="sr-Latn-CS" sz="2400" dirty="0">
                <a:latin typeface="Calibri" pitchFamily="34" charset="0"/>
              </a:rPr>
              <a:t>dobija dosta kontroverznu ulogu krajnjeg merituma u vezi savremenih umetničkih tokova</a:t>
            </a:r>
          </a:p>
          <a:p>
            <a:pPr>
              <a:lnSpc>
                <a:spcPct val="80000"/>
              </a:lnSpc>
            </a:pPr>
            <a:r>
              <a:rPr lang="sr-Latn-CS" sz="2400" dirty="0">
                <a:latin typeface="Calibri" pitchFamily="34" charset="0"/>
              </a:rPr>
              <a:t>posebna vrsta istorije umetnosti druge polovine 20. veka iako brojni fenomeni umetnosti ovog perioda </a:t>
            </a:r>
            <a:r>
              <a:rPr lang="sr-Latn-CS" sz="2400" dirty="0" smtClean="0">
                <a:latin typeface="Calibri" pitchFamily="34" charset="0"/>
              </a:rPr>
              <a:t>nisu ipak </a:t>
            </a:r>
            <a:r>
              <a:rPr lang="sr-Latn-CS" sz="2400" dirty="0">
                <a:latin typeface="Calibri" pitchFamily="34" charset="0"/>
              </a:rPr>
              <a:t>bili promovisani na ovom mestu ili su bili promovisani  malo kasnije u vidu ‘retrospektive</a:t>
            </a:r>
            <a:r>
              <a:rPr lang="sr-Latn-CS" sz="2400" dirty="0" smtClean="0">
                <a:latin typeface="Calibri" pitchFamily="34" charset="0"/>
              </a:rPr>
              <a:t>’</a:t>
            </a:r>
          </a:p>
          <a:p>
            <a:pPr>
              <a:lnSpc>
                <a:spcPct val="80000"/>
              </a:lnSpc>
            </a:pPr>
            <a:endParaRPr lang="sr-Latn-CS" sz="2400" dirty="0">
              <a:latin typeface="Calibri" pitchFamily="34" charset="0"/>
            </a:endParaRPr>
          </a:p>
          <a:p>
            <a:pPr>
              <a:lnSpc>
                <a:spcPct val="80000"/>
              </a:lnSpc>
            </a:pPr>
            <a:r>
              <a:rPr lang="sr-Latn-CS" sz="2400" dirty="0">
                <a:latin typeface="Calibri" pitchFamily="34" charset="0"/>
              </a:rPr>
              <a:t>Enformel 1960</a:t>
            </a:r>
          </a:p>
          <a:p>
            <a:pPr>
              <a:lnSpc>
                <a:spcPct val="80000"/>
              </a:lnSpc>
            </a:pPr>
            <a:r>
              <a:rPr lang="sr-Latn-CS" sz="2400" dirty="0">
                <a:latin typeface="Calibri" pitchFamily="34" charset="0"/>
              </a:rPr>
              <a:t>Pop-art 1964 (</a:t>
            </a:r>
            <a:r>
              <a:rPr lang="en-US" sz="2400" dirty="0" err="1">
                <a:latin typeface="Calibri" pitchFamily="34" charset="0"/>
              </a:rPr>
              <a:t>Castelli-Sonnanbend</a:t>
            </a:r>
            <a:r>
              <a:rPr lang="en-US" sz="2400" dirty="0">
                <a:latin typeface="Calibri" pitchFamily="34" charset="0"/>
              </a:rPr>
              <a:t> </a:t>
            </a:r>
            <a:r>
              <a:rPr lang="sr-Latn-CS" sz="2400" dirty="0">
                <a:latin typeface="Calibri" pitchFamily="34" charset="0"/>
              </a:rPr>
              <a:t>reklamna kampanja) kada Raušenberg dobija nagradu Bijenala</a:t>
            </a:r>
          </a:p>
          <a:p>
            <a:pPr>
              <a:lnSpc>
                <a:spcPct val="80000"/>
              </a:lnSpc>
            </a:pPr>
            <a:r>
              <a:rPr lang="sr-Latn-CS" sz="2400" dirty="0">
                <a:latin typeface="Calibri" pitchFamily="34" charset="0"/>
              </a:rPr>
              <a:t>Kinetička umetnost</a:t>
            </a:r>
            <a:r>
              <a:rPr lang="en-US" sz="2400" dirty="0">
                <a:latin typeface="Calibri" pitchFamily="34" charset="0"/>
              </a:rPr>
              <a:t> </a:t>
            </a:r>
            <a:r>
              <a:rPr lang="sr-Latn-CS" sz="2400" dirty="0">
                <a:latin typeface="Calibri" pitchFamily="34" charset="0"/>
              </a:rPr>
              <a:t>1966</a:t>
            </a:r>
          </a:p>
          <a:p>
            <a:pPr>
              <a:lnSpc>
                <a:spcPct val="80000"/>
              </a:lnSpc>
            </a:pPr>
            <a:endParaRPr lang="en-US" sz="2400" dirty="0">
              <a:latin typeface="Calibri"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venezia giardini biennale map"/>
          <p:cNvPicPr>
            <a:picLocks noChangeAspect="1" noChangeArrowheads="1"/>
          </p:cNvPicPr>
          <p:nvPr/>
        </p:nvPicPr>
        <p:blipFill>
          <a:blip r:embed="rId2"/>
          <a:srcRect/>
          <a:stretch>
            <a:fillRect/>
          </a:stretch>
        </p:blipFill>
        <p:spPr bwMode="auto">
          <a:xfrm>
            <a:off x="228600" y="838200"/>
            <a:ext cx="5267325" cy="4916487"/>
          </a:xfrm>
          <a:prstGeom prst="rect">
            <a:avLst/>
          </a:prstGeom>
          <a:noFill/>
        </p:spPr>
      </p:pic>
      <p:sp>
        <p:nvSpPr>
          <p:cNvPr id="7171" name="Rectangle 3"/>
          <p:cNvSpPr>
            <a:spLocks noChangeArrowheads="1"/>
          </p:cNvSpPr>
          <p:nvPr/>
        </p:nvSpPr>
        <p:spPr bwMode="auto">
          <a:xfrm>
            <a:off x="228600" y="246063"/>
            <a:ext cx="8526463" cy="457200"/>
          </a:xfrm>
          <a:prstGeom prst="rect">
            <a:avLst/>
          </a:prstGeom>
          <a:noFill/>
          <a:ln w="9525">
            <a:noFill/>
            <a:miter lim="800000"/>
            <a:headEnd/>
            <a:tailEnd/>
          </a:ln>
          <a:effectLst/>
        </p:spPr>
        <p:txBody>
          <a:bodyPr wrap="none">
            <a:spAutoFit/>
          </a:bodyPr>
          <a:lstStyle/>
          <a:p>
            <a:r>
              <a:rPr lang="sr-Latn-CS" sz="2400" b="1">
                <a:solidFill>
                  <a:schemeClr val="tx2"/>
                </a:solidFill>
              </a:rPr>
              <a:t>‘geopolitička’ struktura Venecijanskog Bijenala - Paviljoni</a:t>
            </a:r>
            <a:endParaRPr lang="en-US" sz="2400" b="1">
              <a:solidFill>
                <a:schemeClr val="tx2"/>
              </a:solidFill>
            </a:endParaRPr>
          </a:p>
        </p:txBody>
      </p:sp>
      <p:sp>
        <p:nvSpPr>
          <p:cNvPr id="7172" name="Rectangle 4"/>
          <p:cNvSpPr>
            <a:spLocks noChangeArrowheads="1"/>
          </p:cNvSpPr>
          <p:nvPr/>
        </p:nvSpPr>
        <p:spPr bwMode="auto">
          <a:xfrm>
            <a:off x="5638800" y="872490"/>
            <a:ext cx="3352800" cy="5078313"/>
          </a:xfrm>
          <a:prstGeom prst="rect">
            <a:avLst/>
          </a:prstGeom>
          <a:noFill/>
          <a:ln w="9525">
            <a:noFill/>
            <a:miter lim="800000"/>
            <a:headEnd/>
            <a:tailEnd/>
          </a:ln>
          <a:effectLst/>
        </p:spPr>
        <p:txBody>
          <a:bodyPr wrap="square">
            <a:spAutoFit/>
          </a:bodyPr>
          <a:lstStyle/>
          <a:p>
            <a:r>
              <a:rPr lang="sr-Latn-CS" dirty="0" smtClean="0">
                <a:latin typeface="Calibri" pitchFamily="34" charset="0"/>
              </a:rPr>
              <a:t>Posle </a:t>
            </a:r>
            <a:r>
              <a:rPr lang="sr-Latn-CS" dirty="0">
                <a:latin typeface="Calibri" pitchFamily="34" charset="0"/>
              </a:rPr>
              <a:t>1905, države čiji su umetnici izlagali, a na podsticaj Venecije i </a:t>
            </a:r>
            <a:r>
              <a:rPr lang="sr-Latn-CS" dirty="0" smtClean="0">
                <a:latin typeface="Calibri" pitchFamily="34" charset="0"/>
              </a:rPr>
              <a:t>organizacionog tela Međunarodne izložbe </a:t>
            </a:r>
            <a:r>
              <a:rPr lang="sr-Latn-CS" dirty="0">
                <a:latin typeface="Calibri" pitchFamily="34" charset="0"/>
              </a:rPr>
              <a:t>počinju da u Đardinima podižu svoje </a:t>
            </a:r>
            <a:r>
              <a:rPr lang="sr-Latn-CS" dirty="0" smtClean="0">
                <a:latin typeface="Calibri" pitchFamily="34" charset="0"/>
              </a:rPr>
              <a:t>paviljone</a:t>
            </a:r>
          </a:p>
          <a:p>
            <a:endParaRPr lang="sr-Latn-CS" dirty="0">
              <a:latin typeface="Calibri" pitchFamily="34" charset="0"/>
            </a:endParaRPr>
          </a:p>
          <a:p>
            <a:r>
              <a:rPr lang="sr-Latn-CS" dirty="0" smtClean="0"/>
              <a:t>teritorija, zemlja na kojoj je paviljon podignut pripada Italiji a države imaju vlasništvo nad zgradama svojih paviljona: države su obavezne da vode računa o održavanju paviljona i to u skladu sa italijanskim standardima i zakonima. Sve drugo u vezi paviljona regulisano je zakonima zemlje kojoj dotični paviljon pripada.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0"/>
            <a:ext cx="8229600" cy="563563"/>
          </a:xfrm>
        </p:spPr>
        <p:txBody>
          <a:bodyPr>
            <a:normAutofit fontScale="90000"/>
          </a:bodyPr>
          <a:lstStyle/>
          <a:p>
            <a:r>
              <a:rPr lang="sr-Latn-CS" sz="3200">
                <a:latin typeface="Calibri" pitchFamily="34" charset="0"/>
              </a:rPr>
              <a:t>35. izdanje Bijenala, 1968</a:t>
            </a:r>
            <a:endParaRPr lang="en-US" sz="3200">
              <a:latin typeface="Calibri" pitchFamily="34" charset="0"/>
            </a:endParaRPr>
          </a:p>
        </p:txBody>
      </p:sp>
      <p:sp>
        <p:nvSpPr>
          <p:cNvPr id="61443" name="Rectangle 3"/>
          <p:cNvSpPr>
            <a:spLocks noGrp="1" noChangeArrowheads="1"/>
          </p:cNvSpPr>
          <p:nvPr>
            <p:ph type="body" idx="1"/>
          </p:nvPr>
        </p:nvSpPr>
        <p:spPr>
          <a:xfrm>
            <a:off x="228600" y="609600"/>
            <a:ext cx="8686800" cy="5867400"/>
          </a:xfrm>
        </p:spPr>
        <p:txBody>
          <a:bodyPr>
            <a:normAutofit fontScale="85000" lnSpcReduction="10000"/>
          </a:bodyPr>
          <a:lstStyle/>
          <a:p>
            <a:pPr>
              <a:lnSpc>
                <a:spcPct val="80000"/>
              </a:lnSpc>
            </a:pPr>
            <a:r>
              <a:rPr lang="sr-Latn-CS" sz="2500" dirty="0">
                <a:latin typeface="Calibri" pitchFamily="34" charset="0"/>
              </a:rPr>
              <a:t>Bijenale kao sastavni deo političkog, </a:t>
            </a:r>
            <a:r>
              <a:rPr lang="sr-Latn-CS" sz="2500" dirty="0" smtClean="0">
                <a:latin typeface="Calibri" pitchFamily="34" charset="0"/>
              </a:rPr>
              <a:t>birokratskog </a:t>
            </a:r>
            <a:r>
              <a:rPr lang="sr-Latn-CS" sz="2500" dirty="0">
                <a:latin typeface="Calibri" pitchFamily="34" charset="0"/>
              </a:rPr>
              <a:t>i kulturnog establišmenta </a:t>
            </a:r>
            <a:r>
              <a:rPr lang="sr-Latn-CS" sz="2500" dirty="0" smtClean="0">
                <a:latin typeface="Calibri" pitchFamily="34" charset="0"/>
              </a:rPr>
              <a:t>bilo je kao simbol kulturnog elitizma i represije meta kritike i napada </a:t>
            </a:r>
            <a:r>
              <a:rPr lang="sr-Latn-CS" sz="2500" dirty="0">
                <a:latin typeface="Calibri" pitchFamily="34" charset="0"/>
              </a:rPr>
              <a:t>studentskih </a:t>
            </a:r>
            <a:r>
              <a:rPr lang="sr-Latn-CS" sz="2500" dirty="0" smtClean="0">
                <a:latin typeface="Calibri" pitchFamily="34" charset="0"/>
              </a:rPr>
              <a:t>pokreta</a:t>
            </a:r>
            <a:endParaRPr lang="sr-Latn-CS" sz="2500" dirty="0">
              <a:latin typeface="Calibri" pitchFamily="34" charset="0"/>
            </a:endParaRPr>
          </a:p>
          <a:p>
            <a:pPr>
              <a:lnSpc>
                <a:spcPct val="80000"/>
              </a:lnSpc>
            </a:pPr>
            <a:r>
              <a:rPr lang="sr-Latn-CS" sz="2500" dirty="0">
                <a:latin typeface="Calibri" pitchFamily="34" charset="0"/>
              </a:rPr>
              <a:t>Tokom nemira širom Evrope i Amerike u maju i junu </a:t>
            </a:r>
            <a:r>
              <a:rPr lang="sr-Latn-CS" sz="2500" dirty="0" smtClean="0">
                <a:latin typeface="Calibri" pitchFamily="34" charset="0"/>
              </a:rPr>
              <a:t>1968. </a:t>
            </a:r>
            <a:r>
              <a:rPr lang="sr-Latn-CS" sz="2500" dirty="0">
                <a:latin typeface="Calibri" pitchFamily="34" charset="0"/>
              </a:rPr>
              <a:t>Bijenale su napali ne samo </a:t>
            </a:r>
            <a:r>
              <a:rPr lang="sr-Latn-CS" sz="2500" dirty="0" smtClean="0">
                <a:latin typeface="Calibri" pitchFamily="34" charset="0"/>
              </a:rPr>
              <a:t>ultra-levičarski </a:t>
            </a:r>
            <a:r>
              <a:rPr lang="sr-Latn-CS" sz="2500" dirty="0">
                <a:latin typeface="Calibri" pitchFamily="34" charset="0"/>
              </a:rPr>
              <a:t>maoisti već i sve druge političke partije: svaka je iz svojih razloga želela da uništi Bijenale bez obzira na posledice</a:t>
            </a:r>
          </a:p>
          <a:p>
            <a:pPr>
              <a:lnSpc>
                <a:spcPct val="80000"/>
              </a:lnSpc>
            </a:pPr>
            <a:r>
              <a:rPr lang="sr-Latn-CS" sz="2500" dirty="0">
                <a:latin typeface="Calibri" pitchFamily="34" charset="0"/>
              </a:rPr>
              <a:t>Organizatori su odgovorili policijskom zaštitom i represivnim metodama što je u krajnjem bilansu bio opet destruktivni odgovor</a:t>
            </a:r>
            <a:r>
              <a:rPr lang="en-US" sz="2500" dirty="0">
                <a:latin typeface="Calibri" pitchFamily="34" charset="0"/>
              </a:rPr>
              <a:t> </a:t>
            </a:r>
            <a:endParaRPr lang="sr-Latn-CS" sz="2500" dirty="0">
              <a:latin typeface="Calibri" pitchFamily="34" charset="0"/>
            </a:endParaRPr>
          </a:p>
          <a:p>
            <a:pPr>
              <a:lnSpc>
                <a:spcPct val="80000"/>
              </a:lnSpc>
            </a:pPr>
            <a:r>
              <a:rPr lang="sr-Latn-CS" sz="2500" dirty="0">
                <a:latin typeface="Calibri" pitchFamily="34" charset="0"/>
              </a:rPr>
              <a:t>IPAK, umetnici iz različitih zemalja </a:t>
            </a:r>
            <a:r>
              <a:rPr lang="sr-Latn-CS" sz="2500" dirty="0" smtClean="0">
                <a:latin typeface="Calibri" pitchFamily="34" charset="0"/>
              </a:rPr>
              <a:t>učestvovali su na </a:t>
            </a:r>
            <a:r>
              <a:rPr lang="sr-Latn-CS" sz="2500" dirty="0">
                <a:latin typeface="Calibri" pitchFamily="34" charset="0"/>
              </a:rPr>
              <a:t>ovom Bijenalu ali su iz znaka solidarnosti svoja dela ili okretali prema zidu ili su ih </a:t>
            </a:r>
            <a:r>
              <a:rPr lang="sr-Latn-CS" sz="2500" dirty="0" smtClean="0">
                <a:latin typeface="Calibri" pitchFamily="34" charset="0"/>
              </a:rPr>
              <a:t>pokrivali (</a:t>
            </a:r>
            <a:r>
              <a:rPr lang="sr-Latn-CS" sz="2500" dirty="0">
                <a:latin typeface="Calibri" pitchFamily="34" charset="0"/>
              </a:rPr>
              <a:t>Miroslav Šutej </a:t>
            </a:r>
            <a:r>
              <a:rPr lang="sr-Latn-CS" sz="2500" dirty="0" smtClean="0">
                <a:latin typeface="Calibri" pitchFamily="34" charset="0"/>
              </a:rPr>
              <a:t>je </a:t>
            </a:r>
            <a:r>
              <a:rPr lang="sr-Latn-CS" sz="2500" dirty="0">
                <a:latin typeface="Calibri" pitchFamily="34" charset="0"/>
              </a:rPr>
              <a:t>na otvaranju jugoslovenskog paviljona na Venecijanskom bijenalu 1968. godine, </a:t>
            </a:r>
            <a:r>
              <a:rPr lang="sr-Latn-CS" sz="2500" dirty="0" smtClean="0">
                <a:latin typeface="Calibri" pitchFamily="34" charset="0"/>
              </a:rPr>
              <a:t>u ovoj atmosferi </a:t>
            </a:r>
            <a:r>
              <a:rPr lang="sr-Latn-CS" sz="2500" dirty="0">
                <a:latin typeface="Calibri" pitchFamily="34" charset="0"/>
              </a:rPr>
              <a:t>demonstracija i zatvaranja paviljona i prekrivanja radova u znak solidarnosti s demonstrantima na ulicama Venecije, </a:t>
            </a:r>
            <a:r>
              <a:rPr lang="sr-Latn-CS" sz="2500" dirty="0" smtClean="0">
                <a:latin typeface="Calibri" pitchFamily="34" charset="0"/>
              </a:rPr>
              <a:t>a da </a:t>
            </a:r>
            <a:r>
              <a:rPr lang="sr-Latn-CS" sz="2500" dirty="0">
                <a:latin typeface="Calibri" pitchFamily="34" charset="0"/>
              </a:rPr>
              <a:t>se naslutiti na inicijativu i izvesno uz pomoć i podršku Tomaža Šalamuna i Biljane Tomić, </a:t>
            </a:r>
            <a:r>
              <a:rPr lang="sr-Latn-CS" sz="2500" dirty="0" smtClean="0">
                <a:latin typeface="Calibri" pitchFamily="34" charset="0"/>
              </a:rPr>
              <a:t>i </a:t>
            </a:r>
            <a:r>
              <a:rPr lang="sr-Latn-CS" sz="2500" dirty="0">
                <a:latin typeface="Calibri" pitchFamily="34" charset="0"/>
              </a:rPr>
              <a:t>protivno volji komesarke izložbe Štefke Cobelj, postavio kanap između paravana kojima je pregrađivan paviljon i na kanap okačio papir na kojem je ispisao CHIUSO (zatvoreno) čime se pridružio postupcima koji su na kraju doveli i do krize samog Bijenala i ukazali na potrebu njegovog reorganizovanja i </a:t>
            </a:r>
            <a:r>
              <a:rPr lang="sr-Latn-CS" sz="2500" dirty="0" smtClean="0">
                <a:latin typeface="Calibri" pitchFamily="34" charset="0"/>
              </a:rPr>
              <a:t>rekonceptualizovanja)</a:t>
            </a:r>
            <a:endParaRPr lang="sr-Latn-CS" sz="2500" dirty="0">
              <a:latin typeface="Calibri" pitchFamily="34" charset="0"/>
            </a:endParaRPr>
          </a:p>
          <a:p>
            <a:pPr>
              <a:lnSpc>
                <a:spcPct val="80000"/>
              </a:lnSpc>
            </a:pPr>
            <a:r>
              <a:rPr lang="sr-Latn-CS" sz="2500" dirty="0">
                <a:latin typeface="Calibri" pitchFamily="34" charset="0"/>
              </a:rPr>
              <a:t>Neke od istorijskih izložbi koje su bile pripremljene </a:t>
            </a:r>
            <a:r>
              <a:rPr lang="sr-Latn-CS" sz="2500" dirty="0" smtClean="0">
                <a:latin typeface="Calibri" pitchFamily="34" charset="0"/>
              </a:rPr>
              <a:t>nisu </a:t>
            </a:r>
            <a:r>
              <a:rPr lang="sr-Latn-CS" sz="2500" dirty="0">
                <a:latin typeface="Calibri" pitchFamily="34" charset="0"/>
              </a:rPr>
              <a:t>bile otvorene</a:t>
            </a:r>
          </a:p>
          <a:p>
            <a:pPr>
              <a:lnSpc>
                <a:spcPct val="80000"/>
              </a:lnSpc>
            </a:pPr>
            <a:r>
              <a:rPr lang="sr-Latn-CS" sz="2500" dirty="0">
                <a:latin typeface="Calibri" pitchFamily="34" charset="0"/>
              </a:rPr>
              <a:t>Centralni paviljon je ugostio vrlo ambicioznu izložbu naslovljenu </a:t>
            </a:r>
            <a:r>
              <a:rPr lang="en-US" sz="2500" i="1" dirty="0">
                <a:latin typeface="Calibri" pitchFamily="34" charset="0"/>
              </a:rPr>
              <a:t>Lines of Research</a:t>
            </a:r>
            <a:r>
              <a:rPr lang="en-US" sz="2500" dirty="0">
                <a:latin typeface="Calibri" pitchFamily="34" charset="0"/>
              </a:rPr>
              <a:t> </a:t>
            </a:r>
            <a:r>
              <a:rPr lang="sr-Latn-CS" sz="2500" dirty="0">
                <a:latin typeface="Calibri" pitchFamily="34" charset="0"/>
              </a:rPr>
              <a:t>sa delima</a:t>
            </a:r>
            <a:r>
              <a:rPr lang="en-US" sz="2500" dirty="0">
                <a:latin typeface="Calibri" pitchFamily="34" charset="0"/>
              </a:rPr>
              <a:t> Malevich</a:t>
            </a:r>
            <a:r>
              <a:rPr lang="sr-Latn-CS" sz="2500" dirty="0">
                <a:latin typeface="Calibri" pitchFamily="34" charset="0"/>
              </a:rPr>
              <a:t>a</a:t>
            </a:r>
            <a:r>
              <a:rPr lang="en-US" sz="2500" dirty="0">
                <a:latin typeface="Calibri" pitchFamily="34" charset="0"/>
              </a:rPr>
              <a:t>, Duchamp</a:t>
            </a:r>
            <a:r>
              <a:rPr lang="sr-Latn-CS" sz="2500" dirty="0">
                <a:latin typeface="Calibri" pitchFamily="34" charset="0"/>
              </a:rPr>
              <a:t>a</a:t>
            </a:r>
            <a:r>
              <a:rPr lang="en-US" sz="2500" dirty="0">
                <a:latin typeface="Calibri" pitchFamily="34" charset="0"/>
              </a:rPr>
              <a:t>, Calder</a:t>
            </a:r>
            <a:r>
              <a:rPr lang="sr-Latn-CS" sz="2500" dirty="0">
                <a:latin typeface="Calibri" pitchFamily="34" charset="0"/>
              </a:rPr>
              <a:t>a</a:t>
            </a:r>
            <a:r>
              <a:rPr lang="en-US" sz="2500" dirty="0">
                <a:latin typeface="Calibri" pitchFamily="34" charset="0"/>
              </a:rPr>
              <a:t>, Rauschenberg</a:t>
            </a:r>
            <a:r>
              <a:rPr lang="sr-Latn-CS" sz="2500" dirty="0">
                <a:latin typeface="Calibri" pitchFamily="34" charset="0"/>
              </a:rPr>
              <a:t>a i</a:t>
            </a:r>
            <a:r>
              <a:rPr lang="en-US" sz="2500" dirty="0">
                <a:latin typeface="Calibri" pitchFamily="34" charset="0"/>
              </a:rPr>
              <a:t> </a:t>
            </a:r>
            <a:r>
              <a:rPr lang="en-US" sz="2500" dirty="0" err="1">
                <a:latin typeface="Calibri" pitchFamily="34" charset="0"/>
              </a:rPr>
              <a:t>Gork</a:t>
            </a:r>
            <a:r>
              <a:rPr lang="sr-Latn-CS" sz="2500" dirty="0">
                <a:latin typeface="Calibri" pitchFamily="34" charset="0"/>
              </a:rPr>
              <a:t>og</a:t>
            </a:r>
            <a:r>
              <a:rPr lang="en-US" sz="2400" dirty="0">
                <a:latin typeface="Calibri" pitchFamily="34" charset="0"/>
              </a:rPr>
              <a: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sr-Latn-CS" sz="3600"/>
              <a:t>1968</a:t>
            </a:r>
            <a:endParaRPr lang="en-US" sz="3600"/>
          </a:p>
        </p:txBody>
      </p:sp>
      <p:sp>
        <p:nvSpPr>
          <p:cNvPr id="62467" name="Rectangle 3"/>
          <p:cNvSpPr>
            <a:spLocks noGrp="1" noChangeArrowheads="1"/>
          </p:cNvSpPr>
          <p:nvPr>
            <p:ph type="body" idx="1"/>
          </p:nvPr>
        </p:nvSpPr>
        <p:spPr/>
        <p:txBody>
          <a:bodyPr/>
          <a:lstStyle/>
          <a:p>
            <a:pPr marL="533400" indent="-533400">
              <a:lnSpc>
                <a:spcPct val="80000"/>
              </a:lnSpc>
            </a:pPr>
            <a:r>
              <a:rPr lang="en-US" sz="2800" dirty="0"/>
              <a:t>'68 </a:t>
            </a:r>
            <a:r>
              <a:rPr lang="sr-Latn-CS" sz="2800" dirty="0"/>
              <a:t>je ostavila svoj trag:</a:t>
            </a:r>
          </a:p>
          <a:p>
            <a:pPr marL="533400" indent="-533400">
              <a:lnSpc>
                <a:spcPct val="80000"/>
              </a:lnSpc>
              <a:buFontTx/>
              <a:buAutoNum type="arabicPeriod"/>
            </a:pPr>
            <a:r>
              <a:rPr lang="sr-Latn-CS" sz="2800" dirty="0"/>
              <a:t>Velika nagrada ustanovljena 1938. godine kao naslednica nagrada dodeljivanih od prvog izdanja bila je ukinuta</a:t>
            </a:r>
            <a:r>
              <a:rPr lang="en-US" sz="2800" dirty="0"/>
              <a:t> (1986 </a:t>
            </a:r>
            <a:r>
              <a:rPr lang="sr-Latn-CS" sz="2800" dirty="0"/>
              <a:t>se ‘vraća’ pod nazivom</a:t>
            </a:r>
            <a:r>
              <a:rPr lang="en-US" sz="2800" dirty="0"/>
              <a:t> </a:t>
            </a:r>
            <a:r>
              <a:rPr lang="sr-Latn-CS" sz="2800" dirty="0"/>
              <a:t>Zlatni lav</a:t>
            </a:r>
            <a:r>
              <a:rPr lang="en-US" sz="2800" dirty="0"/>
              <a:t>).</a:t>
            </a:r>
            <a:endParaRPr lang="sr-Latn-CS" sz="2800" dirty="0"/>
          </a:p>
          <a:p>
            <a:pPr marL="533400" indent="-533400">
              <a:lnSpc>
                <a:spcPct val="80000"/>
              </a:lnSpc>
              <a:buFontTx/>
              <a:buAutoNum type="arabicPeriod"/>
            </a:pPr>
            <a:r>
              <a:rPr lang="sr-Latn-CS" sz="2800" dirty="0"/>
              <a:t>Prodajni punktovi </a:t>
            </a:r>
            <a:r>
              <a:rPr lang="sr-Latn-CS" sz="2800" dirty="0" smtClean="0"/>
              <a:t>radova izlaganih na Bijenalu takođe se ukidaju </a:t>
            </a:r>
            <a:r>
              <a:rPr lang="sr-Latn-CS" sz="2800" dirty="0"/>
              <a:t>jer su </a:t>
            </a:r>
            <a:r>
              <a:rPr lang="sr-Latn-CS" sz="2800" dirty="0" smtClean="0"/>
              <a:t>predstavljali </a:t>
            </a:r>
            <a:r>
              <a:rPr lang="sr-Latn-CS" sz="2800" dirty="0"/>
              <a:t>instrumente komercijalizacije umetnosti</a:t>
            </a:r>
          </a:p>
          <a:p>
            <a:pPr marL="533400" indent="-533400">
              <a:lnSpc>
                <a:spcPct val="80000"/>
              </a:lnSpc>
              <a:buFontTx/>
              <a:buAutoNum type="arabicPeriod"/>
            </a:pPr>
            <a:r>
              <a:rPr lang="sr-Latn-CS" sz="2800" dirty="0" smtClean="0"/>
              <a:t>Odustaje se od monografskih </a:t>
            </a:r>
            <a:r>
              <a:rPr lang="sr-Latn-CS" sz="2800" dirty="0"/>
              <a:t>i jubilarnih izložbi </a:t>
            </a:r>
            <a:r>
              <a:rPr lang="sr-Latn-CS" sz="2800" dirty="0" smtClean="0"/>
              <a:t>i mesto njih predloženo </a:t>
            </a:r>
            <a:r>
              <a:rPr lang="sr-Latn-CS" sz="2800" dirty="0"/>
              <a:t>je da se prave </a:t>
            </a:r>
            <a:r>
              <a:rPr lang="sr-Latn-CS" sz="2800" dirty="0" smtClean="0"/>
              <a:t>tematske izložbe, konkretno:</a:t>
            </a:r>
            <a:r>
              <a:rPr lang="en-US" sz="2800" dirty="0" smtClean="0"/>
              <a:t> </a:t>
            </a:r>
            <a:r>
              <a:rPr lang="en-US" sz="2800" i="1" dirty="0"/>
              <a:t>Research and Planning</a:t>
            </a:r>
            <a:r>
              <a:rPr lang="en-US" sz="2800" dirty="0"/>
              <a:t> </a:t>
            </a:r>
            <a:r>
              <a:rPr lang="sr-Latn-CS" sz="2800" dirty="0"/>
              <a:t>i</a:t>
            </a:r>
            <a:r>
              <a:rPr lang="en-US" sz="2800" dirty="0"/>
              <a:t> </a:t>
            </a:r>
            <a:r>
              <a:rPr lang="en-US" sz="2800" i="1" dirty="0"/>
              <a:t>Art in Society</a:t>
            </a:r>
            <a:r>
              <a:rPr lang="en-US" sz="2800" dirty="0"/>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fontScale="90000"/>
          </a:bodyPr>
          <a:lstStyle/>
          <a:p>
            <a:r>
              <a:rPr lang="sr-Latn-CS" sz="3600" dirty="0" smtClean="0"/>
              <a:t>Bijenale tokom sedadesetih godina 20. veka</a:t>
            </a:r>
            <a:endParaRPr lang="en-US" sz="3600" dirty="0"/>
          </a:p>
        </p:txBody>
      </p:sp>
      <p:sp>
        <p:nvSpPr>
          <p:cNvPr id="63491" name="Rectangle 3"/>
          <p:cNvSpPr>
            <a:spLocks noGrp="1" noChangeArrowheads="1"/>
          </p:cNvSpPr>
          <p:nvPr>
            <p:ph type="body" idx="1"/>
          </p:nvPr>
        </p:nvSpPr>
        <p:spPr/>
        <p:txBody>
          <a:bodyPr/>
          <a:lstStyle/>
          <a:p>
            <a:pPr>
              <a:lnSpc>
                <a:spcPct val="80000"/>
              </a:lnSpc>
            </a:pPr>
            <a:r>
              <a:rPr lang="en-US" sz="2400" dirty="0"/>
              <a:t>Bi</a:t>
            </a:r>
            <a:r>
              <a:rPr lang="sr-Latn-CS" sz="2400" dirty="0"/>
              <a:t>j</a:t>
            </a:r>
            <a:r>
              <a:rPr lang="en-US" sz="2400" dirty="0" err="1"/>
              <a:t>enale</a:t>
            </a:r>
            <a:r>
              <a:rPr lang="en-US" sz="2400" dirty="0"/>
              <a:t> 70</a:t>
            </a:r>
            <a:r>
              <a:rPr lang="sr-Latn-CS" sz="2400" dirty="0" smtClean="0"/>
              <a:t>-im </a:t>
            </a:r>
            <a:r>
              <a:rPr lang="sr-Latn-CS" sz="2400" dirty="0"/>
              <a:t>nije više ono Bijenale kakvo je do tada postojalo</a:t>
            </a:r>
          </a:p>
          <a:p>
            <a:pPr>
              <a:lnSpc>
                <a:spcPct val="80000"/>
              </a:lnSpc>
            </a:pPr>
            <a:r>
              <a:rPr lang="en-US" sz="2400" dirty="0"/>
              <a:t>“</a:t>
            </a:r>
            <a:r>
              <a:rPr lang="sr-Latn-CS" sz="2400" dirty="0"/>
              <a:t>da bi se bilo u toku </a:t>
            </a:r>
            <a:r>
              <a:rPr lang="en-US" sz="2400" dirty="0"/>
              <a:t>(</a:t>
            </a:r>
            <a:r>
              <a:rPr lang="sr-Latn-CS" sz="2400" dirty="0"/>
              <a:t>a pod ovim se misli obaveštem o manifestacijama koje se održavaju umesto Bijenala</a:t>
            </a:r>
            <a:r>
              <a:rPr lang="en-US" sz="2400" dirty="0"/>
              <a:t>) </a:t>
            </a:r>
            <a:r>
              <a:rPr lang="sr-Latn-CS" sz="2400" dirty="0" smtClean="0"/>
              <a:t>moralo </a:t>
            </a:r>
            <a:r>
              <a:rPr lang="sr-Latn-CS" sz="2400" dirty="0"/>
              <a:t>se boraviti u </a:t>
            </a:r>
            <a:r>
              <a:rPr lang="sr-Latn-CS" sz="2400" dirty="0" smtClean="0"/>
              <a:t>Veneciji </a:t>
            </a:r>
            <a:r>
              <a:rPr lang="sr-Latn-CS" sz="2400" dirty="0"/>
              <a:t>praktično sve vreme</a:t>
            </a:r>
            <a:r>
              <a:rPr lang="en-US" sz="2400" dirty="0"/>
              <a:t>.”</a:t>
            </a:r>
            <a:endParaRPr lang="sr-Latn-CS" sz="2400" dirty="0"/>
          </a:p>
          <a:p>
            <a:pPr>
              <a:lnSpc>
                <a:spcPct val="80000"/>
              </a:lnSpc>
            </a:pPr>
            <a:r>
              <a:rPr lang="sr-Latn-CS" sz="2400" dirty="0"/>
              <a:t>između</a:t>
            </a:r>
            <a:r>
              <a:rPr lang="en-US" sz="2400" dirty="0"/>
              <a:t> 1970</a:t>
            </a:r>
            <a:r>
              <a:rPr lang="sr-Latn-CS" sz="2400" dirty="0"/>
              <a:t>.</a:t>
            </a:r>
            <a:r>
              <a:rPr lang="en-US" sz="2400" dirty="0"/>
              <a:t> </a:t>
            </a:r>
            <a:r>
              <a:rPr lang="sr-Latn-CS" sz="2400" dirty="0"/>
              <a:t>i</a:t>
            </a:r>
            <a:r>
              <a:rPr lang="en-US" sz="2400" dirty="0"/>
              <a:t> 1978</a:t>
            </a:r>
            <a:r>
              <a:rPr lang="sr-Latn-CS" sz="2400" dirty="0"/>
              <a:t>. vrlo važne izložbe i događaji </a:t>
            </a:r>
            <a:r>
              <a:rPr lang="sr-Latn-CS" sz="2400" dirty="0" smtClean="0"/>
              <a:t>bili su organizovani </a:t>
            </a:r>
            <a:r>
              <a:rPr lang="sr-Latn-CS" sz="2400" dirty="0"/>
              <a:t>u Veneciji a Bijenale je bez sumnje prolazilo radikalnu transformaciju</a:t>
            </a:r>
          </a:p>
          <a:p>
            <a:pPr>
              <a:lnSpc>
                <a:spcPct val="80000"/>
              </a:lnSpc>
            </a:pPr>
            <a:r>
              <a:rPr lang="sr-Latn-CS" sz="2400" dirty="0"/>
              <a:t>Primer </a:t>
            </a:r>
            <a:r>
              <a:rPr lang="sr-Latn-CS" sz="2400" dirty="0" smtClean="0"/>
              <a:t>važnog </a:t>
            </a:r>
            <a:r>
              <a:rPr lang="sr-Latn-CS" sz="2400" dirty="0"/>
              <a:t>događaja od mnogih organizovanih tokom tih godina ‘stalne akcije’  </a:t>
            </a:r>
            <a:r>
              <a:rPr lang="sr-Latn-CS" sz="2400" dirty="0" smtClean="0"/>
              <a:t>jeste izdanje Bijenala iz </a:t>
            </a:r>
            <a:r>
              <a:rPr lang="sr-Latn-CS" sz="2400" dirty="0"/>
              <a:t>1974. godine </a:t>
            </a:r>
            <a:r>
              <a:rPr lang="sr-Latn-CS" sz="2400" dirty="0" smtClean="0"/>
              <a:t>posvećeno Čileu koje se preraslo u možda </a:t>
            </a:r>
            <a:r>
              <a:rPr lang="sr-Latn-CS" sz="2400" dirty="0"/>
              <a:t>najveći i najzvučniji kulturni protest protiv čileanskog diktatora, generala Pinočea</a:t>
            </a:r>
            <a:endParaRPr lang="en-US" sz="24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sr-Latn-CS" sz="3600" dirty="0" smtClean="0"/>
              <a:t>početak osamdesetih </a:t>
            </a:r>
            <a:r>
              <a:rPr lang="sr-Latn-CS" sz="3600" dirty="0"/>
              <a:t>i nove inicijative</a:t>
            </a:r>
            <a:endParaRPr lang="en-US" sz="3600" dirty="0"/>
          </a:p>
        </p:txBody>
      </p:sp>
      <p:sp>
        <p:nvSpPr>
          <p:cNvPr id="64515" name="Rectangle 3"/>
          <p:cNvSpPr>
            <a:spLocks noGrp="1" noChangeArrowheads="1"/>
          </p:cNvSpPr>
          <p:nvPr>
            <p:ph type="body" idx="1"/>
          </p:nvPr>
        </p:nvSpPr>
        <p:spPr/>
        <p:txBody>
          <a:bodyPr/>
          <a:lstStyle/>
          <a:p>
            <a:pPr>
              <a:lnSpc>
                <a:spcPct val="90000"/>
              </a:lnSpc>
            </a:pPr>
            <a:r>
              <a:rPr lang="sr-Latn-CS" sz="2400" dirty="0">
                <a:latin typeface="Calibri" pitchFamily="34" charset="0"/>
              </a:rPr>
              <a:t>imenovanje direktora sekcije za vizuelne umetnosti; </a:t>
            </a:r>
          </a:p>
          <a:p>
            <a:pPr>
              <a:lnSpc>
                <a:spcPct val="90000"/>
              </a:lnSpc>
            </a:pPr>
            <a:endParaRPr lang="en-US" sz="2400" b="1" dirty="0">
              <a:latin typeface="Calibri" pitchFamily="34" charset="0"/>
            </a:endParaRPr>
          </a:p>
          <a:p>
            <a:pPr>
              <a:lnSpc>
                <a:spcPct val="90000"/>
              </a:lnSpc>
            </a:pPr>
            <a:r>
              <a:rPr lang="en-US" sz="2400" dirty="0">
                <a:latin typeface="Calibri" pitchFamily="34" charset="0"/>
              </a:rPr>
              <a:t>Paolo </a:t>
            </a:r>
            <a:r>
              <a:rPr lang="en-US" sz="2400" dirty="0" err="1">
                <a:latin typeface="Calibri" pitchFamily="34" charset="0"/>
              </a:rPr>
              <a:t>Portoghesi</a:t>
            </a:r>
            <a:r>
              <a:rPr lang="en-US" sz="2400" dirty="0">
                <a:latin typeface="Calibri" pitchFamily="34" charset="0"/>
              </a:rPr>
              <a:t>, director </a:t>
            </a:r>
            <a:r>
              <a:rPr lang="sr-Latn-CS" sz="2400" dirty="0">
                <a:latin typeface="Calibri" pitchFamily="34" charset="0"/>
              </a:rPr>
              <a:t>sekcije za</a:t>
            </a:r>
            <a:r>
              <a:rPr lang="en-US" sz="2400" dirty="0">
                <a:latin typeface="Calibri" pitchFamily="34" charset="0"/>
              </a:rPr>
              <a:t> </a:t>
            </a:r>
            <a:r>
              <a:rPr lang="en-US" sz="2400" dirty="0" err="1">
                <a:latin typeface="Calibri" pitchFamily="34" charset="0"/>
              </a:rPr>
              <a:t>Arhite</a:t>
            </a:r>
            <a:r>
              <a:rPr lang="sr-Latn-CS" sz="2400" dirty="0">
                <a:latin typeface="Calibri" pitchFamily="34" charset="0"/>
              </a:rPr>
              <a:t>k</a:t>
            </a:r>
            <a:r>
              <a:rPr lang="en-US" sz="2400" dirty="0" err="1">
                <a:latin typeface="Calibri" pitchFamily="34" charset="0"/>
              </a:rPr>
              <a:t>tur</a:t>
            </a:r>
            <a:r>
              <a:rPr lang="sr-Latn-CS" sz="2400" dirty="0">
                <a:latin typeface="Calibri" pitchFamily="34" charset="0"/>
              </a:rPr>
              <a:t>u, </a:t>
            </a:r>
            <a:r>
              <a:rPr lang="en-US" sz="2400" dirty="0">
                <a:latin typeface="Calibri" pitchFamily="34" charset="0"/>
              </a:rPr>
              <a:t> </a:t>
            </a:r>
            <a:r>
              <a:rPr lang="sr-Latn-CS" sz="2400" dirty="0">
                <a:latin typeface="Calibri" pitchFamily="34" charset="0"/>
              </a:rPr>
              <a:t>oživeo je</a:t>
            </a:r>
            <a:r>
              <a:rPr lang="en-US" sz="2400" dirty="0">
                <a:latin typeface="Calibri" pitchFamily="34" charset="0"/>
              </a:rPr>
              <a:t> </a:t>
            </a:r>
            <a:r>
              <a:rPr lang="en-US" sz="2400" dirty="0" err="1">
                <a:latin typeface="Calibri" pitchFamily="34" charset="0"/>
              </a:rPr>
              <a:t>Corderie</a:t>
            </a:r>
            <a:r>
              <a:rPr lang="en-US" sz="2400" dirty="0">
                <a:latin typeface="Calibri" pitchFamily="34" charset="0"/>
              </a:rPr>
              <a:t> </a:t>
            </a:r>
            <a:r>
              <a:rPr lang="sr-Latn-CS" sz="2400" dirty="0">
                <a:latin typeface="Calibri" pitchFamily="34" charset="0"/>
              </a:rPr>
              <a:t>u</a:t>
            </a:r>
            <a:r>
              <a:rPr lang="en-US" sz="2400" dirty="0">
                <a:latin typeface="Calibri" pitchFamily="34" charset="0"/>
              </a:rPr>
              <a:t> Arsenal</a:t>
            </a:r>
            <a:r>
              <a:rPr lang="sr-Latn-CS" sz="2400" dirty="0">
                <a:latin typeface="Calibri" pitchFamily="34" charset="0"/>
              </a:rPr>
              <a:t>ima</a:t>
            </a:r>
            <a:r>
              <a:rPr lang="en-US" sz="2400" dirty="0">
                <a:latin typeface="Calibri" pitchFamily="34" charset="0"/>
              </a:rPr>
              <a:t>, </a:t>
            </a:r>
            <a:r>
              <a:rPr lang="sr-Latn-CS" sz="2400" dirty="0">
                <a:latin typeface="Calibri" pitchFamily="34" charset="0"/>
              </a:rPr>
              <a:t>veliki prostor koji je do tada bio napušten i u tom prostoru je ugostio izložbu </a:t>
            </a:r>
            <a:r>
              <a:rPr lang="en-US" sz="2400" i="1" dirty="0">
                <a:latin typeface="Calibri" pitchFamily="34" charset="0"/>
              </a:rPr>
              <a:t>Postmodernism: La via </a:t>
            </a:r>
            <a:r>
              <a:rPr lang="en-US" sz="2400" i="1" dirty="0" err="1">
                <a:latin typeface="Calibri" pitchFamily="34" charset="0"/>
              </a:rPr>
              <a:t>novissima</a:t>
            </a:r>
            <a:r>
              <a:rPr lang="sr-Latn-CS" sz="2400" i="1" dirty="0">
                <a:latin typeface="Calibri" pitchFamily="34" charset="0"/>
              </a:rPr>
              <a:t> </a:t>
            </a:r>
            <a:r>
              <a:rPr lang="sr-Latn-CS" sz="2400" dirty="0">
                <a:latin typeface="Calibri" pitchFamily="34" charset="0"/>
              </a:rPr>
              <a:t>(1980); (Portogezi će potom biti predsednik Bijenala od 1984-1992)</a:t>
            </a:r>
          </a:p>
          <a:p>
            <a:pPr>
              <a:lnSpc>
                <a:spcPct val="90000"/>
              </a:lnSpc>
            </a:pPr>
            <a:endParaRPr lang="en-US" sz="2400" dirty="0">
              <a:latin typeface="Calibri" pitchFamily="34" charset="0"/>
            </a:endParaRPr>
          </a:p>
          <a:p>
            <a:pPr>
              <a:lnSpc>
                <a:spcPct val="90000"/>
              </a:lnSpc>
            </a:pPr>
            <a:r>
              <a:rPr lang="sr-Latn-CS" sz="2400" dirty="0">
                <a:latin typeface="Calibri" pitchFamily="34" charset="0"/>
              </a:rPr>
              <a:t>Važna promena je da će svako sledeće izdanje Bijenala nakon 1980 biti koncipirano u okvirima specifične teme koju će formulisati odabrani (umetnički) direktori</a:t>
            </a:r>
            <a:endParaRPr lang="en-US" sz="2000" b="1" dirty="0">
              <a:latin typeface="Calibri"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sr-Latn-CS" sz="3600" dirty="0" smtClean="0"/>
              <a:t>osamdesete </a:t>
            </a:r>
            <a:r>
              <a:rPr lang="sr-Latn-CS" sz="3600" dirty="0"/>
              <a:t>i nove inicijative</a:t>
            </a:r>
            <a:endParaRPr lang="en-US" sz="3600" dirty="0"/>
          </a:p>
        </p:txBody>
      </p:sp>
      <p:sp>
        <p:nvSpPr>
          <p:cNvPr id="65539" name="Rectangle 3"/>
          <p:cNvSpPr>
            <a:spLocks noGrp="1" noChangeArrowheads="1"/>
          </p:cNvSpPr>
          <p:nvPr>
            <p:ph type="body" idx="1"/>
          </p:nvPr>
        </p:nvSpPr>
        <p:spPr/>
        <p:txBody>
          <a:bodyPr/>
          <a:lstStyle/>
          <a:p>
            <a:pPr marL="609600" indent="-609600">
              <a:buFontTx/>
              <a:buNone/>
            </a:pPr>
            <a:r>
              <a:rPr lang="en-US" dirty="0"/>
              <a:t>1982 </a:t>
            </a:r>
            <a:r>
              <a:rPr lang="en-US" b="1" i="1" dirty="0"/>
              <a:t>Art as Art</a:t>
            </a:r>
            <a:endParaRPr lang="en-US" dirty="0"/>
          </a:p>
          <a:p>
            <a:pPr marL="609600" indent="-609600">
              <a:buFontTx/>
              <a:buNone/>
            </a:pPr>
            <a:r>
              <a:rPr lang="en-US" dirty="0"/>
              <a:t>1984 </a:t>
            </a:r>
            <a:r>
              <a:rPr lang="en-US" b="1" i="1" dirty="0"/>
              <a:t>Art in Mirror</a:t>
            </a:r>
            <a:endParaRPr lang="en-US" dirty="0"/>
          </a:p>
          <a:p>
            <a:pPr marL="609600" indent="-609600">
              <a:buFontTx/>
              <a:buNone/>
            </a:pPr>
            <a:r>
              <a:rPr lang="en-US" dirty="0"/>
              <a:t>1986 </a:t>
            </a:r>
            <a:r>
              <a:rPr lang="en-US" b="1" i="1" dirty="0"/>
              <a:t>Art and Science</a:t>
            </a:r>
            <a:endParaRPr lang="en-US" dirty="0"/>
          </a:p>
          <a:p>
            <a:pPr marL="609600" indent="-609600">
              <a:buFontTx/>
              <a:buNone/>
            </a:pPr>
            <a:r>
              <a:rPr lang="en-US" dirty="0"/>
              <a:t>1988 </a:t>
            </a:r>
            <a:r>
              <a:rPr lang="en-US" b="1" i="1" dirty="0"/>
              <a:t>The Place of the Artist</a:t>
            </a:r>
            <a:endParaRPr lang="en-US" dirty="0"/>
          </a:p>
          <a:p>
            <a:pPr marL="609600" indent="-609600">
              <a:buFontTx/>
              <a:buNone/>
            </a:pPr>
            <a:r>
              <a:rPr lang="en-US" dirty="0"/>
              <a:t>1990 </a:t>
            </a:r>
            <a:r>
              <a:rPr lang="sr-Latn-CS" dirty="0"/>
              <a:t>bez tematske strukture</a:t>
            </a:r>
            <a:r>
              <a:rPr lang="en-US" dirty="0"/>
              <a:t> –</a:t>
            </a:r>
            <a:r>
              <a:rPr lang="sr-Latn-CS" dirty="0"/>
              <a:t> naziv je bio</a:t>
            </a:r>
            <a:r>
              <a:rPr lang="en-US" dirty="0"/>
              <a:t> </a:t>
            </a:r>
            <a:r>
              <a:rPr lang="en-US" b="1" i="1" dirty="0"/>
              <a:t>Future Dimension</a:t>
            </a:r>
            <a:r>
              <a:rPr lang="en-US" dirty="0"/>
              <a:t> </a:t>
            </a:r>
            <a:r>
              <a:rPr lang="sr-Latn-CS" dirty="0"/>
              <a:t>i bio je organizovan po sekcijama</a:t>
            </a:r>
            <a:r>
              <a:rPr lang="en-US" dirty="0"/>
              <a:t>: </a:t>
            </a:r>
            <a:r>
              <a:rPr lang="en-US" b="1" u="sng" dirty="0" err="1"/>
              <a:t>Ambiente</a:t>
            </a:r>
            <a:r>
              <a:rPr lang="en-US" b="1" u="sng" dirty="0"/>
              <a:t> Berlin</a:t>
            </a:r>
            <a:r>
              <a:rPr lang="en-US" dirty="0"/>
              <a:t> </a:t>
            </a:r>
            <a:r>
              <a:rPr lang="sr-Latn-CS" dirty="0"/>
              <a:t>u </a:t>
            </a:r>
            <a:r>
              <a:rPr lang="en-US" dirty="0"/>
              <a:t>Central</a:t>
            </a:r>
            <a:r>
              <a:rPr lang="sr-Latn-CS" dirty="0"/>
              <a:t>nom</a:t>
            </a:r>
            <a:r>
              <a:rPr lang="en-US" dirty="0"/>
              <a:t> </a:t>
            </a:r>
            <a:r>
              <a:rPr lang="en-US" dirty="0" err="1"/>
              <a:t>pavil</a:t>
            </a:r>
            <a:r>
              <a:rPr lang="sr-Latn-CS" dirty="0"/>
              <a:t>jonu</a:t>
            </a:r>
            <a:r>
              <a:rPr lang="en-US" dirty="0"/>
              <a:t> </a:t>
            </a:r>
            <a:r>
              <a:rPr lang="sr-Latn-CS" dirty="0"/>
              <a:t>i</a:t>
            </a:r>
            <a:r>
              <a:rPr lang="en-US" dirty="0"/>
              <a:t> </a:t>
            </a:r>
            <a:r>
              <a:rPr lang="en-US" b="1" u="sng" dirty="0" err="1"/>
              <a:t>Aperto</a:t>
            </a:r>
            <a:r>
              <a:rPr lang="en-US" dirty="0"/>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74638"/>
            <a:ext cx="8229600" cy="715962"/>
          </a:xfrm>
        </p:spPr>
        <p:txBody>
          <a:bodyPr>
            <a:normAutofit fontScale="90000"/>
          </a:bodyPr>
          <a:lstStyle/>
          <a:p>
            <a:r>
              <a:rPr lang="sr-Latn-CS" sz="3600" dirty="0" smtClean="0"/>
              <a:t>osamdesete </a:t>
            </a:r>
            <a:r>
              <a:rPr lang="sr-Latn-CS" sz="3600" dirty="0"/>
              <a:t>i nove </a:t>
            </a:r>
            <a:r>
              <a:rPr lang="sr-Latn-CS" sz="3600" dirty="0" smtClean="0"/>
              <a:t>inicijative: Aperto 1980-1993</a:t>
            </a:r>
            <a:endParaRPr lang="en-US" sz="3600" dirty="0"/>
          </a:p>
        </p:txBody>
      </p:sp>
      <p:sp>
        <p:nvSpPr>
          <p:cNvPr id="66563" name="Rectangle 3"/>
          <p:cNvSpPr>
            <a:spLocks noGrp="1" noChangeArrowheads="1"/>
          </p:cNvSpPr>
          <p:nvPr>
            <p:ph type="body" idx="1"/>
          </p:nvPr>
        </p:nvSpPr>
        <p:spPr>
          <a:xfrm>
            <a:off x="457200" y="1219200"/>
            <a:ext cx="8229600" cy="5257800"/>
          </a:xfrm>
        </p:spPr>
        <p:txBody>
          <a:bodyPr>
            <a:normAutofit fontScale="92500" lnSpcReduction="10000"/>
          </a:bodyPr>
          <a:lstStyle/>
          <a:p>
            <a:pPr>
              <a:lnSpc>
                <a:spcPct val="90000"/>
              </a:lnSpc>
            </a:pPr>
            <a:r>
              <a:rPr lang="sr-Latn-CS" sz="2400" dirty="0"/>
              <a:t>Važna novina bila je izložba </a:t>
            </a:r>
            <a:r>
              <a:rPr lang="en-US" sz="2400" b="1" u="sng" dirty="0" err="1"/>
              <a:t>Aperto</a:t>
            </a:r>
            <a:r>
              <a:rPr lang="en-US" sz="2400" dirty="0" smtClean="0"/>
              <a:t>,</a:t>
            </a:r>
            <a:r>
              <a:rPr lang="sr-Latn-RS" sz="2400" dirty="0" smtClean="0"/>
              <a:t> </a:t>
            </a:r>
            <a:r>
              <a:rPr lang="sr-Latn-CS" sz="2400" dirty="0" smtClean="0"/>
              <a:t>koju </a:t>
            </a:r>
            <a:r>
              <a:rPr lang="sr-Latn-CS" sz="2400" dirty="0"/>
              <a:t>su osmislili i </a:t>
            </a:r>
            <a:r>
              <a:rPr lang="sr-Latn-CS" sz="2400" dirty="0" smtClean="0"/>
              <a:t>prvi realizovali</a:t>
            </a:r>
            <a:r>
              <a:rPr lang="en-US" sz="2400" dirty="0" smtClean="0"/>
              <a:t> </a:t>
            </a:r>
            <a:r>
              <a:rPr lang="en-US" sz="2400" dirty="0" err="1"/>
              <a:t>Achille</a:t>
            </a:r>
            <a:r>
              <a:rPr lang="en-US" sz="2400" dirty="0"/>
              <a:t> Bonito </a:t>
            </a:r>
            <a:r>
              <a:rPr lang="en-US" sz="2400" dirty="0" err="1"/>
              <a:t>Oliva</a:t>
            </a:r>
            <a:r>
              <a:rPr lang="en-US" sz="2400" dirty="0"/>
              <a:t> </a:t>
            </a:r>
            <a:r>
              <a:rPr lang="sr-Latn-CS" sz="2400" dirty="0"/>
              <a:t>i</a:t>
            </a:r>
            <a:r>
              <a:rPr lang="en-US" sz="2400" dirty="0"/>
              <a:t> </a:t>
            </a:r>
            <a:r>
              <a:rPr lang="en-US" sz="2400" dirty="0" err="1"/>
              <a:t>Harald</a:t>
            </a:r>
            <a:r>
              <a:rPr lang="en-US" sz="2400" dirty="0"/>
              <a:t> </a:t>
            </a:r>
            <a:r>
              <a:rPr lang="en-US" sz="2400" dirty="0" err="1"/>
              <a:t>Szeemann</a:t>
            </a:r>
            <a:endParaRPr lang="sr-Latn-CS" sz="2400" dirty="0"/>
          </a:p>
          <a:p>
            <a:pPr>
              <a:lnSpc>
                <a:spcPct val="90000"/>
              </a:lnSpc>
            </a:pPr>
            <a:r>
              <a:rPr lang="sr-Latn-CS" sz="2400" dirty="0"/>
              <a:t>Aperto su zamislili kao posebnu izložbu/selekciju koja će istraživati i pokazivati umetnost i umetnike koji se pojavljuju na svetskoj umetničkoj sceni, drugim rečima Aperto je bio namenjen promociji </a:t>
            </a:r>
            <a:r>
              <a:rPr lang="sr-Latn-CS" sz="2400" dirty="0" smtClean="0"/>
              <a:t>mladih </a:t>
            </a:r>
            <a:r>
              <a:rPr lang="sr-Latn-CS" sz="2400" dirty="0"/>
              <a:t>umetnika </a:t>
            </a:r>
            <a:r>
              <a:rPr lang="sr-Latn-CS" sz="2400" dirty="0" smtClean="0"/>
              <a:t>iz </a:t>
            </a:r>
            <a:r>
              <a:rPr lang="sr-Latn-CS" sz="2400" dirty="0"/>
              <a:t>celog sveta i njihovog ako ne novog onda različitog pristupa</a:t>
            </a:r>
          </a:p>
          <a:p>
            <a:pPr>
              <a:lnSpc>
                <a:spcPct val="90000"/>
              </a:lnSpc>
            </a:pPr>
            <a:r>
              <a:rPr lang="sr-Latn-CS" sz="2400" dirty="0"/>
              <a:t>Prva izdanja</a:t>
            </a:r>
            <a:r>
              <a:rPr lang="en-US" sz="2400" dirty="0"/>
              <a:t> </a:t>
            </a:r>
            <a:r>
              <a:rPr lang="en-US" sz="2400" b="1" dirty="0" err="1"/>
              <a:t>Apert</a:t>
            </a:r>
            <a:r>
              <a:rPr lang="sr-Latn-CS" sz="2400" b="1" dirty="0"/>
              <a:t>a </a:t>
            </a:r>
            <a:r>
              <a:rPr lang="sr-Latn-CS" sz="2400" dirty="0"/>
              <a:t>i umetnosti koja je tu promovisana korespondirala su sa</a:t>
            </a:r>
            <a:r>
              <a:rPr lang="en-US" sz="2400" dirty="0"/>
              <a:t> New age </a:t>
            </a:r>
            <a:r>
              <a:rPr lang="en-US" sz="2400" dirty="0" err="1"/>
              <a:t>ideolo</a:t>
            </a:r>
            <a:r>
              <a:rPr lang="sr-Latn-CS" sz="2400" dirty="0" smtClean="0"/>
              <a:t>gijom</a:t>
            </a:r>
          </a:p>
          <a:p>
            <a:pPr>
              <a:lnSpc>
                <a:spcPct val="90000"/>
              </a:lnSpc>
            </a:pPr>
            <a:r>
              <a:rPr lang="sr-Latn-CS" sz="2400" dirty="0" smtClean="0"/>
              <a:t>Prvi Aperto organizovan 1980 na kojem je predstavljena italijanska Transavangarda (</a:t>
            </a:r>
            <a:r>
              <a:rPr lang="en-US" sz="2400" dirty="0" err="1" smtClean="0"/>
              <a:t>Sandro</a:t>
            </a:r>
            <a:r>
              <a:rPr lang="en-US" sz="2400" dirty="0" smtClean="0"/>
              <a:t> </a:t>
            </a:r>
            <a:r>
              <a:rPr lang="en-US" sz="2400" dirty="0" err="1" smtClean="0"/>
              <a:t>Chia</a:t>
            </a:r>
            <a:r>
              <a:rPr lang="en-US" sz="2400" dirty="0" smtClean="0"/>
              <a:t>, Francesco Clemente, </a:t>
            </a:r>
            <a:r>
              <a:rPr lang="en-US" sz="2400" dirty="0" err="1" smtClean="0"/>
              <a:t>Enzo</a:t>
            </a:r>
            <a:r>
              <a:rPr lang="en-US" sz="2400" dirty="0" smtClean="0"/>
              <a:t> </a:t>
            </a:r>
            <a:r>
              <a:rPr lang="en-US" sz="2400" dirty="0" err="1" smtClean="0"/>
              <a:t>Cucchi</a:t>
            </a:r>
            <a:r>
              <a:rPr lang="en-US" sz="2400" dirty="0" smtClean="0"/>
              <a:t>, Nicola De Maria </a:t>
            </a:r>
            <a:r>
              <a:rPr lang="sr-Latn-CS" sz="2400" dirty="0" smtClean="0"/>
              <a:t>i</a:t>
            </a:r>
            <a:r>
              <a:rPr lang="en-US" sz="2400" dirty="0" smtClean="0"/>
              <a:t> </a:t>
            </a:r>
            <a:r>
              <a:rPr lang="en-US" sz="2400" dirty="0" err="1" smtClean="0"/>
              <a:t>Mimmo</a:t>
            </a:r>
            <a:r>
              <a:rPr lang="en-US" sz="2400" dirty="0" smtClean="0"/>
              <a:t> </a:t>
            </a:r>
            <a:r>
              <a:rPr lang="en-US" sz="2400" dirty="0" err="1" smtClean="0"/>
              <a:t>Paladino</a:t>
            </a:r>
            <a:r>
              <a:rPr lang="sr-Latn-CS" sz="2400" dirty="0" smtClean="0"/>
              <a:t>)</a:t>
            </a:r>
            <a:r>
              <a:rPr lang="en-US" sz="2400" dirty="0" smtClean="0"/>
              <a:t>.</a:t>
            </a:r>
            <a:endParaRPr lang="sr-Latn-CS" sz="2400" dirty="0" smtClean="0"/>
          </a:p>
          <a:p>
            <a:pPr>
              <a:lnSpc>
                <a:spcPct val="90000"/>
              </a:lnSpc>
            </a:pPr>
            <a:endParaRPr lang="en-US" sz="2400" dirty="0" smtClean="0"/>
          </a:p>
          <a:p>
            <a:pPr>
              <a:lnSpc>
                <a:spcPct val="90000"/>
              </a:lnSpc>
            </a:pPr>
            <a:r>
              <a:rPr lang="sr-Latn-CS" sz="2400" dirty="0" smtClean="0"/>
              <a:t>Poslednji Aperto</a:t>
            </a:r>
            <a:r>
              <a:rPr lang="en-US" sz="2400" dirty="0" smtClean="0"/>
              <a:t> 1993 </a:t>
            </a:r>
            <a:r>
              <a:rPr lang="sr-Latn-CS" sz="2400" dirty="0" smtClean="0"/>
              <a:t>koncipirali su ga</a:t>
            </a:r>
            <a:r>
              <a:rPr lang="en-US" sz="2400" dirty="0" smtClean="0"/>
              <a:t> </a:t>
            </a:r>
            <a:r>
              <a:rPr lang="sr-Latn-CS" sz="2400" dirty="0" smtClean="0"/>
              <a:t>Helena Kontova i Giancarlo Politi</a:t>
            </a:r>
            <a:r>
              <a:rPr lang="en-US" sz="2400" dirty="0" smtClean="0"/>
              <a:t>, </a:t>
            </a:r>
            <a:r>
              <a:rPr lang="sr-Latn-CS" sz="2400" dirty="0" smtClean="0"/>
              <a:t>urednici časopisa</a:t>
            </a:r>
            <a:r>
              <a:rPr lang="en-US" sz="2400" dirty="0" smtClean="0"/>
              <a:t> </a:t>
            </a:r>
            <a:r>
              <a:rPr lang="en-US" sz="2400" dirty="0" err="1" smtClean="0"/>
              <a:t>FlashArt</a:t>
            </a:r>
            <a:r>
              <a:rPr lang="en-US" sz="2400" dirty="0" smtClean="0"/>
              <a:t>, a</a:t>
            </a:r>
            <a:r>
              <a:rPr lang="sr-Latn-CS" sz="2400" dirty="0" smtClean="0"/>
              <a:t> umetnički direktor bio je</a:t>
            </a:r>
            <a:r>
              <a:rPr lang="en-US" sz="2400" dirty="0" smtClean="0"/>
              <a:t> </a:t>
            </a:r>
            <a:r>
              <a:rPr lang="sr-Latn-CS" sz="2400" dirty="0" smtClean="0"/>
              <a:t>Achille Bonito Oliva; bio je naslovljen</a:t>
            </a:r>
            <a:r>
              <a:rPr lang="en-US" sz="2400" dirty="0" smtClean="0"/>
              <a:t> “Emergency/</a:t>
            </a:r>
            <a:r>
              <a:rPr lang="en-US" sz="2400" dirty="0" err="1" smtClean="0"/>
              <a:t>Emergenze</a:t>
            </a:r>
            <a:r>
              <a:rPr lang="en-US" sz="2400" dirty="0" smtClean="0"/>
              <a:t>,” </a:t>
            </a:r>
            <a:r>
              <a:rPr lang="sr-Latn-CS" sz="2400" dirty="0" smtClean="0"/>
              <a:t>označavajući promenu u istoriji pripremanja i postavljanja izložbi</a:t>
            </a:r>
            <a:endParaRPr lang="en-US" sz="2400" dirty="0" smtClean="0"/>
          </a:p>
          <a:p>
            <a:pPr>
              <a:lnSpc>
                <a:spcPct val="90000"/>
              </a:lnSpc>
            </a:pPr>
            <a:endParaRPr lang="sr-Latn-CS" sz="24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sr-Latn-CS" sz="4000"/>
              <a:t>od Aperta do novih kustoskih praksi</a:t>
            </a:r>
            <a:endParaRPr lang="en-US" sz="4000"/>
          </a:p>
        </p:txBody>
      </p:sp>
      <p:sp>
        <p:nvSpPr>
          <p:cNvPr id="68611" name="Rectangle 3"/>
          <p:cNvSpPr>
            <a:spLocks noGrp="1" noChangeArrowheads="1"/>
          </p:cNvSpPr>
          <p:nvPr>
            <p:ph type="body" idx="1"/>
          </p:nvPr>
        </p:nvSpPr>
        <p:spPr/>
        <p:txBody>
          <a:bodyPr/>
          <a:lstStyle/>
          <a:p>
            <a:pPr>
              <a:lnSpc>
                <a:spcPct val="80000"/>
              </a:lnSpc>
            </a:pPr>
            <a:r>
              <a:rPr lang="sr-Latn-CS" sz="2000" dirty="0" smtClean="0"/>
              <a:t>umesto </a:t>
            </a:r>
            <a:r>
              <a:rPr lang="sr-Latn-CS" sz="2000" dirty="0"/>
              <a:t>da bude izložba utemeljena na </a:t>
            </a:r>
            <a:r>
              <a:rPr lang="sr-Latn-CS" sz="2000" dirty="0" smtClean="0"/>
              <a:t>pogledu </a:t>
            </a:r>
            <a:r>
              <a:rPr lang="sr-Latn-CS" sz="2000" dirty="0"/>
              <a:t>jednog ili tima kuratora, </a:t>
            </a:r>
            <a:r>
              <a:rPr lang="en-US" sz="2000" i="1" dirty="0" err="1" smtClean="0"/>
              <a:t>Aperto</a:t>
            </a:r>
            <a:r>
              <a:rPr lang="en-US" sz="2000" i="1" dirty="0" smtClean="0"/>
              <a:t> ’93</a:t>
            </a:r>
            <a:r>
              <a:rPr lang="en-US" sz="2000" dirty="0" smtClean="0"/>
              <a:t> </a:t>
            </a:r>
            <a:r>
              <a:rPr lang="sr-Latn-CS" sz="2000" dirty="0" smtClean="0"/>
              <a:t>je, po </a:t>
            </a:r>
            <a:r>
              <a:rPr lang="sr-Latn-CS" sz="2000" dirty="0"/>
              <a:t>uzoru na strukturu rizoma</a:t>
            </a:r>
            <a:r>
              <a:rPr lang="sr-Latn-CS" sz="2000" dirty="0" smtClean="0"/>
              <a:t>, promovisao </a:t>
            </a:r>
            <a:r>
              <a:rPr lang="sr-Latn-CS" sz="2000" dirty="0"/>
              <a:t>model različitih pogleda na umetničku scenu koja se tada </a:t>
            </a:r>
            <a:r>
              <a:rPr lang="sr-Latn-CS" sz="2000" dirty="0" smtClean="0"/>
              <a:t>formirala</a:t>
            </a:r>
          </a:p>
          <a:p>
            <a:pPr>
              <a:lnSpc>
                <a:spcPct val="80000"/>
              </a:lnSpc>
            </a:pPr>
            <a:endParaRPr lang="sr-Latn-CS" sz="2000" dirty="0"/>
          </a:p>
          <a:p>
            <a:pPr>
              <a:lnSpc>
                <a:spcPct val="80000"/>
              </a:lnSpc>
            </a:pPr>
            <a:r>
              <a:rPr lang="sr-Latn-CS" sz="2000" dirty="0"/>
              <a:t>ovaj model je artikulisan pod velikim uticajem globalizacije, ukazivao je na neohodnost koegzistencije i kohabitacije, kao i na fragmentaciju procesa posmatranja, mišljenja i kritike vizuelnih </a:t>
            </a:r>
            <a:r>
              <a:rPr lang="sr-Latn-CS" sz="2000" dirty="0" smtClean="0"/>
              <a:t>umetnosti</a:t>
            </a:r>
          </a:p>
          <a:p>
            <a:pPr>
              <a:lnSpc>
                <a:spcPct val="80000"/>
              </a:lnSpc>
            </a:pPr>
            <a:endParaRPr lang="sr-Latn-CS" sz="2000" dirty="0"/>
          </a:p>
          <a:p>
            <a:pPr>
              <a:lnSpc>
                <a:spcPct val="80000"/>
              </a:lnSpc>
            </a:pPr>
            <a:r>
              <a:rPr lang="sr-Latn-CS" sz="2000" dirty="0"/>
              <a:t>Tako je ovaj Aperto anticipirao ‘eru kuratora</a:t>
            </a:r>
            <a:r>
              <a:rPr lang="sr-Latn-CS" sz="2000" dirty="0" smtClean="0"/>
              <a:t>’</a:t>
            </a:r>
          </a:p>
          <a:p>
            <a:pPr>
              <a:lnSpc>
                <a:spcPct val="80000"/>
              </a:lnSpc>
            </a:pPr>
            <a:endParaRPr lang="sr-Latn-CS" sz="2000" dirty="0"/>
          </a:p>
          <a:p>
            <a:pPr>
              <a:lnSpc>
                <a:spcPct val="80000"/>
              </a:lnSpc>
            </a:pPr>
            <a:r>
              <a:rPr lang="en-US" sz="2000" i="1" dirty="0" err="1"/>
              <a:t>Aperto</a:t>
            </a:r>
            <a:r>
              <a:rPr lang="en-US" sz="2000" i="1" dirty="0"/>
              <a:t> ’93</a:t>
            </a:r>
            <a:r>
              <a:rPr lang="en-US" sz="2000" dirty="0"/>
              <a:t> </a:t>
            </a:r>
            <a:r>
              <a:rPr lang="sr-Latn-CS" sz="2000" dirty="0"/>
              <a:t>je imao 13 celina</a:t>
            </a:r>
            <a:r>
              <a:rPr lang="en-US" sz="2000" dirty="0"/>
              <a:t>, </a:t>
            </a:r>
            <a:r>
              <a:rPr lang="sr-Latn-CS" sz="2000" dirty="0"/>
              <a:t>za svaku je bio zadužen jedan od mladih, nastupajućih, kuratora, od koji su mnogi </a:t>
            </a:r>
            <a:r>
              <a:rPr lang="sr-Latn-CS" sz="2000" dirty="0" smtClean="0"/>
              <a:t>kasnije postali  </a:t>
            </a:r>
            <a:r>
              <a:rPr lang="sr-Latn-CS" sz="2000" dirty="0"/>
              <a:t>internacionalne zvezde u ovom poslu  - npr Francesco Bonami – biće prvi strani kurator angazovan na Bijenalu Whitney), Nicolas Bourriaud (ideju relacione estetike od ove izložbe počinje da razvija), Jeffrey Deitch (MOCA, LA), Matthew Slotover (osnivač časopisa </a:t>
            </a:r>
            <a:r>
              <a:rPr lang="sr-Latn-CS" sz="2000" i="1" dirty="0"/>
              <a:t>Frieze</a:t>
            </a:r>
            <a:r>
              <a:rPr lang="sr-Latn-CS" sz="2000" dirty="0" smtClean="0"/>
              <a:t>).</a:t>
            </a:r>
            <a:endParaRPr lang="en-US" sz="20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sr-Latn-CS" sz="3600" dirty="0" smtClean="0"/>
              <a:t>Bijenale </a:t>
            </a:r>
            <a:r>
              <a:rPr lang="sr-Latn-CS" sz="3600" dirty="0"/>
              <a:t>1995</a:t>
            </a:r>
            <a:endParaRPr lang="en-US" sz="3600" dirty="0"/>
          </a:p>
        </p:txBody>
      </p:sp>
      <p:sp>
        <p:nvSpPr>
          <p:cNvPr id="69635" name="Rectangle 3"/>
          <p:cNvSpPr>
            <a:spLocks noGrp="1" noChangeArrowheads="1"/>
          </p:cNvSpPr>
          <p:nvPr>
            <p:ph type="body" idx="1"/>
          </p:nvPr>
        </p:nvSpPr>
        <p:spPr/>
        <p:txBody>
          <a:bodyPr>
            <a:normAutofit fontScale="92500" lnSpcReduction="10000"/>
          </a:bodyPr>
          <a:lstStyle/>
          <a:p>
            <a:pPr>
              <a:lnSpc>
                <a:spcPct val="90000"/>
              </a:lnSpc>
            </a:pPr>
            <a:r>
              <a:rPr lang="en-US" sz="2800" b="1" dirty="0">
                <a:latin typeface="Calibri" pitchFamily="34" charset="0"/>
              </a:rPr>
              <a:t>1995</a:t>
            </a:r>
            <a:r>
              <a:rPr lang="en-US" sz="2800" dirty="0">
                <a:latin typeface="Calibri" pitchFamily="34" charset="0"/>
              </a:rPr>
              <a:t> </a:t>
            </a:r>
            <a:r>
              <a:rPr lang="sr-Latn-CS" sz="2800" dirty="0">
                <a:latin typeface="Calibri" pitchFamily="34" charset="0"/>
              </a:rPr>
              <a:t>po prvi put umetnički direktor Bijenala nije </a:t>
            </a:r>
            <a:r>
              <a:rPr lang="sr-Latn-CS" sz="2800" dirty="0" smtClean="0">
                <a:latin typeface="Calibri" pitchFamily="34" charset="0"/>
              </a:rPr>
              <a:t>Italijan </a:t>
            </a:r>
            <a:r>
              <a:rPr lang="sr-Latn-CS" sz="2800" dirty="0">
                <a:latin typeface="Calibri" pitchFamily="34" charset="0"/>
              </a:rPr>
              <a:t>već Francuz</a:t>
            </a:r>
            <a:r>
              <a:rPr lang="en-US" sz="2800" dirty="0">
                <a:latin typeface="Calibri" pitchFamily="34" charset="0"/>
              </a:rPr>
              <a:t> Jean Clair, </a:t>
            </a:r>
            <a:r>
              <a:rPr lang="sr-Latn-CS" sz="2800" dirty="0">
                <a:latin typeface="Calibri" pitchFamily="34" charset="0"/>
              </a:rPr>
              <a:t>koji je uradio veliku izložbu na temu reprezentacije ljudskog lica i tela</a:t>
            </a:r>
            <a:r>
              <a:rPr lang="en-US" sz="2800" dirty="0">
                <a:latin typeface="Calibri" pitchFamily="34" charset="0"/>
              </a:rPr>
              <a:t> </a:t>
            </a:r>
            <a:r>
              <a:rPr lang="en-US" sz="2800" b="1" i="1" dirty="0">
                <a:latin typeface="Calibri" pitchFamily="34" charset="0"/>
              </a:rPr>
              <a:t>Identity and </a:t>
            </a:r>
            <a:r>
              <a:rPr lang="en-US" sz="2800" b="1" i="1" dirty="0" err="1">
                <a:latin typeface="Calibri" pitchFamily="34" charset="0"/>
              </a:rPr>
              <a:t>Alterity</a:t>
            </a:r>
            <a:endParaRPr lang="sr-Latn-CS" sz="2800" b="1" i="1" dirty="0">
              <a:latin typeface="Calibri" pitchFamily="34" charset="0"/>
            </a:endParaRPr>
          </a:p>
          <a:p>
            <a:pPr>
              <a:lnSpc>
                <a:spcPct val="90000"/>
              </a:lnSpc>
            </a:pPr>
            <a:r>
              <a:rPr lang="sr-Latn-CS" sz="2800" dirty="0">
                <a:latin typeface="Calibri" pitchFamily="34" charset="0"/>
              </a:rPr>
              <a:t>Ova izložba je bila neka vrsta hommage-a velikim umetnicima 20. veka</a:t>
            </a:r>
            <a:r>
              <a:rPr lang="en-US" sz="2800" dirty="0">
                <a:latin typeface="Calibri" pitchFamily="34" charset="0"/>
              </a:rPr>
              <a:t> </a:t>
            </a:r>
            <a:r>
              <a:rPr lang="sr-Latn-RS" sz="2800" dirty="0" smtClean="0">
                <a:latin typeface="Calibri" pitchFamily="34" charset="0"/>
              </a:rPr>
              <a:t>ali i predlog jedne drugačije istorije moderne umetnosti koja je uključila realizme i figuraciju</a:t>
            </a:r>
            <a:endParaRPr lang="sr-Latn-CS" sz="2800" dirty="0">
              <a:latin typeface="Calibri" pitchFamily="34" charset="0"/>
            </a:endParaRPr>
          </a:p>
          <a:p>
            <a:pPr>
              <a:lnSpc>
                <a:spcPct val="90000"/>
              </a:lnSpc>
            </a:pPr>
            <a:r>
              <a:rPr lang="sr-Latn-CS" sz="2800" dirty="0">
                <a:latin typeface="Calibri" pitchFamily="34" charset="0"/>
              </a:rPr>
              <a:t>Na stogodišnjicu od prvog Bijenala ovo izdanje je bilo ponešto prekretnica u istoriji Bijenala: zadržavši formu ustanovljenu krajem 70-ih – umetnički </a:t>
            </a:r>
            <a:r>
              <a:rPr lang="sr-Latn-CS" sz="2800" dirty="0" smtClean="0">
                <a:latin typeface="Calibri" pitchFamily="34" charset="0"/>
              </a:rPr>
              <a:t>direktor</a:t>
            </a:r>
            <a:r>
              <a:rPr lang="sr-Latn-CS" sz="2800" dirty="0">
                <a:latin typeface="Calibri" pitchFamily="34" charset="0"/>
              </a:rPr>
              <a:t>, specifična tema</a:t>
            </a:r>
            <a:r>
              <a:rPr lang="en-US" sz="2800" dirty="0">
                <a:latin typeface="Calibri" pitchFamily="34" charset="0"/>
              </a:rPr>
              <a:t> </a:t>
            </a:r>
            <a:r>
              <a:rPr lang="sr-Latn-CS" sz="2800" dirty="0">
                <a:latin typeface="Calibri" pitchFamily="34" charset="0"/>
              </a:rPr>
              <a:t>– </a:t>
            </a:r>
            <a:r>
              <a:rPr lang="sr-Latn-CS" sz="2800" dirty="0" smtClean="0">
                <a:latin typeface="Calibri" pitchFamily="34" charset="0"/>
              </a:rPr>
              <a:t>uveo </a:t>
            </a:r>
            <a:r>
              <a:rPr lang="sr-Latn-CS" sz="2800" dirty="0">
                <a:latin typeface="Calibri" pitchFamily="34" charset="0"/>
              </a:rPr>
              <a:t>je i novine – umetnički direktor koji nije Italijan i izostanak Aperta</a:t>
            </a:r>
            <a:r>
              <a:rPr lang="sr-Latn-CS" sz="2800" dirty="0"/>
              <a:t>.</a:t>
            </a:r>
            <a:endParaRPr lang="en-US" sz="2800" b="1"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sr-Latn-CS" sz="3600" dirty="0" smtClean="0"/>
              <a:t>Bijenale </a:t>
            </a:r>
            <a:r>
              <a:rPr lang="sr-Latn-CS" sz="3600" dirty="0"/>
              <a:t>1997</a:t>
            </a:r>
            <a:endParaRPr lang="en-US" sz="3600" dirty="0"/>
          </a:p>
        </p:txBody>
      </p:sp>
      <p:sp>
        <p:nvSpPr>
          <p:cNvPr id="70659" name="Rectangle 3"/>
          <p:cNvSpPr>
            <a:spLocks noGrp="1" noChangeArrowheads="1"/>
          </p:cNvSpPr>
          <p:nvPr>
            <p:ph type="body" idx="1"/>
          </p:nvPr>
        </p:nvSpPr>
        <p:spPr/>
        <p:txBody>
          <a:bodyPr/>
          <a:lstStyle/>
          <a:p>
            <a:pPr>
              <a:lnSpc>
                <a:spcPct val="90000"/>
              </a:lnSpc>
            </a:pPr>
            <a:r>
              <a:rPr lang="en-US" sz="2400"/>
              <a:t>Germano Celant, </a:t>
            </a:r>
            <a:r>
              <a:rPr lang="en-US" sz="2400" b="1" i="1"/>
              <a:t>Future, Present, and Past</a:t>
            </a:r>
            <a:r>
              <a:rPr lang="en-US" sz="2400"/>
              <a:t> </a:t>
            </a:r>
            <a:r>
              <a:rPr lang="sr-Latn-CS" sz="2400"/>
              <a:t>izložba je koncipirana kao idealni susret generacija umetnika od</a:t>
            </a:r>
            <a:r>
              <a:rPr lang="en-US" sz="2400"/>
              <a:t> 1967 to 1997. </a:t>
            </a:r>
            <a:endParaRPr lang="sr-Latn-CS" sz="2400"/>
          </a:p>
          <a:p>
            <a:pPr>
              <a:lnSpc>
                <a:spcPct val="90000"/>
              </a:lnSpc>
            </a:pPr>
            <a:r>
              <a:rPr lang="sr-Latn-CS" sz="2400"/>
              <a:t>I</a:t>
            </a:r>
            <a:r>
              <a:rPr lang="en-US" sz="2400"/>
              <a:t>tali</a:t>
            </a:r>
            <a:r>
              <a:rPr lang="sr-Latn-CS" sz="2400"/>
              <a:t>j</a:t>
            </a:r>
            <a:r>
              <a:rPr lang="en-US" sz="2400"/>
              <a:t>an</a:t>
            </a:r>
            <a:r>
              <a:rPr lang="sr-Latn-CS" sz="2400"/>
              <a:t>ski umetnički direktor sa internacionalnom karijerom (npr 88 bio postavljen za Starijeg kuratora u Solomon R. Guggenheim Museum u NY, kasnije bio direktor Prada Findacije itd)</a:t>
            </a:r>
          </a:p>
          <a:p>
            <a:pPr>
              <a:lnSpc>
                <a:spcPct val="90000"/>
              </a:lnSpc>
            </a:pPr>
            <a:r>
              <a:rPr lang="sr-Latn-CS" sz="2400"/>
              <a:t>Tematska Izložba je bila postavljena</a:t>
            </a:r>
            <a:r>
              <a:rPr lang="en-US" sz="2400"/>
              <a:t> </a:t>
            </a:r>
            <a:r>
              <a:rPr lang="sr-Latn-CS" sz="2400"/>
              <a:t>samo u</a:t>
            </a:r>
            <a:r>
              <a:rPr lang="en-US" sz="2400"/>
              <a:t> Giardini</a:t>
            </a:r>
            <a:r>
              <a:rPr lang="sr-Latn-CS" sz="2400"/>
              <a:t>ma i</a:t>
            </a:r>
            <a:r>
              <a:rPr lang="en-US" sz="2400"/>
              <a:t> Arsenal</a:t>
            </a:r>
            <a:r>
              <a:rPr lang="sr-Latn-CS" sz="2400"/>
              <a:t>u; sekcija Aperto nije postojala kao takva već su ‘dolazeće’ snage bile pomešane u ova dva izložbena prostora/postavke sa ‘veteranima’ upravo zbog ideje skupa, pomirenja predstavnika etabliranih i dolazećih generacija</a:t>
            </a:r>
            <a:r>
              <a:rPr lang="en-US" sz="2400"/>
              <a: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sr-Latn-CS" sz="3600" dirty="0" smtClean="0"/>
              <a:t>Bijenale </a:t>
            </a:r>
            <a:r>
              <a:rPr lang="sr-Latn-CS" sz="3600" dirty="0"/>
              <a:t>1999</a:t>
            </a:r>
            <a:endParaRPr lang="en-US" sz="3600" dirty="0"/>
          </a:p>
        </p:txBody>
      </p:sp>
      <p:sp>
        <p:nvSpPr>
          <p:cNvPr id="71683" name="Rectangle 3"/>
          <p:cNvSpPr>
            <a:spLocks noGrp="1" noChangeArrowheads="1"/>
          </p:cNvSpPr>
          <p:nvPr>
            <p:ph type="body" idx="1"/>
          </p:nvPr>
        </p:nvSpPr>
        <p:spPr/>
        <p:txBody>
          <a:bodyPr/>
          <a:lstStyle/>
          <a:p>
            <a:pPr marL="457200" indent="-457200">
              <a:lnSpc>
                <a:spcPct val="90000"/>
              </a:lnSpc>
            </a:pPr>
            <a:r>
              <a:rPr lang="en-US" sz="2800" b="1" dirty="0"/>
              <a:t>1999</a:t>
            </a:r>
            <a:r>
              <a:rPr lang="en-US" sz="2800" dirty="0"/>
              <a:t>, Bi</a:t>
            </a:r>
            <a:r>
              <a:rPr lang="sr-Latn-CS" sz="2800" dirty="0"/>
              <a:t>j</a:t>
            </a:r>
            <a:r>
              <a:rPr lang="en-US" sz="2800" dirty="0" err="1"/>
              <a:t>enale</a:t>
            </a:r>
            <a:r>
              <a:rPr lang="en-US" sz="2800" dirty="0"/>
              <a:t> </a:t>
            </a:r>
            <a:r>
              <a:rPr lang="sr-Latn-CS" sz="2800" dirty="0"/>
              <a:t>pokreće inicijativu velike rekonstrukcije </a:t>
            </a:r>
            <a:r>
              <a:rPr lang="sr-Latn-CS" sz="2800" dirty="0" smtClean="0"/>
              <a:t>neiskorišćenih a napuštenih hala Arsenala</a:t>
            </a:r>
            <a:r>
              <a:rPr lang="en-US" sz="2800" dirty="0" smtClean="0"/>
              <a:t> </a:t>
            </a:r>
            <a:r>
              <a:rPr lang="en-US" sz="2800" dirty="0"/>
              <a:t>(</a:t>
            </a:r>
            <a:r>
              <a:rPr lang="en-US" sz="2800" dirty="0" err="1"/>
              <a:t>Artiglierie</a:t>
            </a:r>
            <a:r>
              <a:rPr lang="en-US" sz="2800" dirty="0"/>
              <a:t>, </a:t>
            </a:r>
            <a:r>
              <a:rPr lang="en-US" sz="2800" dirty="0" err="1"/>
              <a:t>Corderie</a:t>
            </a:r>
            <a:r>
              <a:rPr lang="en-US" sz="2800" dirty="0"/>
              <a:t>, </a:t>
            </a:r>
            <a:r>
              <a:rPr lang="en-US" sz="2800" dirty="0" err="1"/>
              <a:t>Gaggiandre</a:t>
            </a:r>
            <a:r>
              <a:rPr lang="en-US" sz="2800" dirty="0"/>
              <a:t>, and </a:t>
            </a:r>
            <a:r>
              <a:rPr lang="en-US" sz="2800" dirty="0" err="1"/>
              <a:t>Tese</a:t>
            </a:r>
            <a:r>
              <a:rPr lang="en-US" sz="2800" dirty="0"/>
              <a:t>)</a:t>
            </a:r>
            <a:r>
              <a:rPr lang="sr-Latn-CS" sz="2800" dirty="0"/>
              <a:t> transformišući ih u izložbeni prostor za</a:t>
            </a:r>
          </a:p>
          <a:p>
            <a:pPr marL="457200" indent="-457200">
              <a:lnSpc>
                <a:spcPct val="90000"/>
              </a:lnSpc>
              <a:buFontTx/>
              <a:buAutoNum type="arabicPeriod"/>
            </a:pPr>
            <a:r>
              <a:rPr lang="sr-Latn-CS" sz="2800" dirty="0"/>
              <a:t>Glavnu izložbu</a:t>
            </a:r>
          </a:p>
          <a:p>
            <a:pPr marL="457200" indent="-457200">
              <a:lnSpc>
                <a:spcPct val="90000"/>
              </a:lnSpc>
              <a:buFontTx/>
              <a:buAutoNum type="arabicPeriod"/>
            </a:pPr>
            <a:r>
              <a:rPr lang="sr-Latn-CS" sz="2800" dirty="0"/>
              <a:t>Nekoliko nacionalnih paviljona koji su od 1999 do 2011 smeštani:</a:t>
            </a:r>
            <a:r>
              <a:rPr lang="en-US" sz="2800" dirty="0"/>
              <a:t> Argentina, </a:t>
            </a:r>
            <a:r>
              <a:rPr lang="sr-Latn-CS" sz="2800" dirty="0"/>
              <a:t>Čile</a:t>
            </a:r>
            <a:r>
              <a:rPr lang="en-US" sz="2800" dirty="0"/>
              <a:t>, </a:t>
            </a:r>
            <a:r>
              <a:rPr lang="sr-Latn-CS" sz="2800" dirty="0"/>
              <a:t>Kina</a:t>
            </a:r>
            <a:r>
              <a:rPr lang="en-US" sz="2800" dirty="0"/>
              <a:t>, </a:t>
            </a:r>
            <a:r>
              <a:rPr lang="sr-Latn-CS" sz="2800" dirty="0"/>
              <a:t>Hrvatska</a:t>
            </a:r>
            <a:r>
              <a:rPr lang="en-US" sz="2800" dirty="0"/>
              <a:t>, Indi</a:t>
            </a:r>
            <a:r>
              <a:rPr lang="sr-Latn-CS" sz="2800" dirty="0"/>
              <a:t>j</a:t>
            </a:r>
            <a:r>
              <a:rPr lang="en-US" sz="2800" dirty="0"/>
              <a:t>a, Ital</a:t>
            </a:r>
            <a:r>
              <a:rPr lang="sr-Latn-CS" sz="2800" dirty="0"/>
              <a:t>ja</a:t>
            </a:r>
            <a:r>
              <a:rPr lang="en-US" sz="2800" dirty="0"/>
              <a:t>, Latin</a:t>
            </a:r>
            <a:r>
              <a:rPr lang="sr-Latn-CS" sz="2800" dirty="0"/>
              <a:t>o američki</a:t>
            </a:r>
            <a:r>
              <a:rPr lang="en-US" sz="2800" dirty="0"/>
              <a:t> </a:t>
            </a:r>
            <a:r>
              <a:rPr lang="sr-Latn-CS" sz="2800" dirty="0"/>
              <a:t>paviljon,</a:t>
            </a:r>
            <a:r>
              <a:rPr lang="en-US" sz="2800" dirty="0"/>
              <a:t> Saudi </a:t>
            </a:r>
            <a:r>
              <a:rPr lang="en-US" sz="2800" dirty="0" err="1"/>
              <a:t>Arabi</a:t>
            </a:r>
            <a:r>
              <a:rPr lang="sr-Latn-CS" sz="2800" dirty="0"/>
              <a:t>j</a:t>
            </a:r>
            <a:r>
              <a:rPr lang="en-US" sz="2800" dirty="0"/>
              <a:t>a, </a:t>
            </a:r>
            <a:r>
              <a:rPr lang="en-US" sz="2800" dirty="0" err="1"/>
              <a:t>Tur</a:t>
            </a:r>
            <a:r>
              <a:rPr lang="sr-Latn-CS" sz="2800" dirty="0"/>
              <a:t>ska</a:t>
            </a:r>
            <a:r>
              <a:rPr lang="en-US" sz="2800" dirty="0"/>
              <a:t> </a:t>
            </a:r>
            <a:r>
              <a:rPr lang="sr-Latn-CS" sz="2800" dirty="0"/>
              <a:t>i Ujedijeni Arapski Emirati</a:t>
            </a:r>
            <a:r>
              <a:rPr lang="en-US" sz="2800" dirty="0"/>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907,(1948) belgian pavilion"/>
          <p:cNvPicPr>
            <a:picLocks noChangeAspect="1" noChangeArrowheads="1"/>
          </p:cNvPicPr>
          <p:nvPr/>
        </p:nvPicPr>
        <p:blipFill>
          <a:blip r:embed="rId2"/>
          <a:srcRect/>
          <a:stretch>
            <a:fillRect/>
          </a:stretch>
        </p:blipFill>
        <p:spPr bwMode="auto">
          <a:xfrm>
            <a:off x="838200" y="533400"/>
            <a:ext cx="6781800" cy="4876800"/>
          </a:xfrm>
          <a:prstGeom prst="rect">
            <a:avLst/>
          </a:prstGeom>
          <a:noFill/>
        </p:spPr>
      </p:pic>
      <p:sp>
        <p:nvSpPr>
          <p:cNvPr id="8195" name="Rectangle 3"/>
          <p:cNvSpPr>
            <a:spLocks noChangeArrowheads="1"/>
          </p:cNvSpPr>
          <p:nvPr/>
        </p:nvSpPr>
        <p:spPr bwMode="auto">
          <a:xfrm>
            <a:off x="838200" y="5715000"/>
            <a:ext cx="6705600" cy="830997"/>
          </a:xfrm>
          <a:prstGeom prst="rect">
            <a:avLst/>
          </a:prstGeom>
          <a:noFill/>
          <a:ln w="9525">
            <a:noFill/>
            <a:miter lim="800000"/>
            <a:headEnd/>
            <a:tailEnd/>
          </a:ln>
          <a:effectLst/>
        </p:spPr>
        <p:txBody>
          <a:bodyPr>
            <a:spAutoFit/>
          </a:bodyPr>
          <a:lstStyle/>
          <a:p>
            <a:r>
              <a:rPr lang="sr-Latn-CS" sz="2400" dirty="0"/>
              <a:t>Belgijski paviljon </a:t>
            </a:r>
            <a:r>
              <a:rPr lang="en-US" sz="2400" dirty="0"/>
              <a:t>1907</a:t>
            </a:r>
            <a:r>
              <a:rPr lang="sr-Latn-CS" sz="2400" dirty="0"/>
              <a:t> </a:t>
            </a:r>
            <a:r>
              <a:rPr lang="en-US" sz="2400" dirty="0"/>
              <a:t>(</a:t>
            </a:r>
            <a:r>
              <a:rPr lang="sr-Latn-CS" sz="2400" dirty="0"/>
              <a:t>1930 dodate dve nove prostorije</a:t>
            </a:r>
            <a:r>
              <a:rPr lang="sr-Latn-CS" sz="2400" dirty="0" smtClean="0"/>
              <a:t>, </a:t>
            </a:r>
            <a:r>
              <a:rPr lang="en-US" sz="2400" dirty="0" smtClean="0"/>
              <a:t>1948</a:t>
            </a:r>
            <a:r>
              <a:rPr lang="sr-Latn-CS" sz="2400" dirty="0" smtClean="0"/>
              <a:t> </a:t>
            </a:r>
            <a:r>
              <a:rPr lang="sr-Latn-CS" sz="2400" dirty="0"/>
              <a:t>fasada</a:t>
            </a:r>
            <a:r>
              <a:rPr lang="en-US" sz="2400" dirty="0"/>
              <a: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4638"/>
            <a:ext cx="8229600" cy="715962"/>
          </a:xfrm>
        </p:spPr>
        <p:txBody>
          <a:bodyPr/>
          <a:lstStyle/>
          <a:p>
            <a:r>
              <a:rPr lang="sr-Latn-CS" sz="3600" dirty="0" smtClean="0"/>
              <a:t>Bijenale </a:t>
            </a:r>
            <a:r>
              <a:rPr lang="sr-Latn-CS" sz="3600" dirty="0"/>
              <a:t>2001</a:t>
            </a:r>
            <a:endParaRPr lang="en-US" sz="3600" dirty="0"/>
          </a:p>
        </p:txBody>
      </p:sp>
      <p:sp>
        <p:nvSpPr>
          <p:cNvPr id="72707" name="Rectangle 3"/>
          <p:cNvSpPr>
            <a:spLocks noGrp="1" noChangeArrowheads="1"/>
          </p:cNvSpPr>
          <p:nvPr>
            <p:ph type="body" idx="1"/>
          </p:nvPr>
        </p:nvSpPr>
        <p:spPr>
          <a:xfrm>
            <a:off x="533400" y="1447800"/>
            <a:ext cx="7848600" cy="4724400"/>
          </a:xfrm>
        </p:spPr>
        <p:txBody>
          <a:bodyPr/>
          <a:lstStyle/>
          <a:p>
            <a:pPr>
              <a:lnSpc>
                <a:spcPct val="80000"/>
              </a:lnSpc>
            </a:pPr>
            <a:r>
              <a:rPr lang="sr-Latn-CS" sz="2000" dirty="0"/>
              <a:t>Umetnički direktor Bijenala</a:t>
            </a:r>
            <a:r>
              <a:rPr lang="en-US" sz="2000" dirty="0"/>
              <a:t> 1999 and 2001 </a:t>
            </a:r>
            <a:r>
              <a:rPr lang="sr-Latn-CS" sz="2000" dirty="0"/>
              <a:t>bio je</a:t>
            </a:r>
            <a:r>
              <a:rPr lang="en-US" sz="2000" dirty="0"/>
              <a:t> </a:t>
            </a:r>
            <a:r>
              <a:rPr lang="en-US" sz="2000" dirty="0" err="1"/>
              <a:t>Harald</a:t>
            </a:r>
            <a:r>
              <a:rPr lang="en-US" sz="2000" dirty="0"/>
              <a:t> </a:t>
            </a:r>
            <a:r>
              <a:rPr lang="en-US" sz="2000" dirty="0" err="1"/>
              <a:t>Szeemann</a:t>
            </a:r>
            <a:r>
              <a:rPr lang="en-US" sz="2000" dirty="0"/>
              <a:t>, </a:t>
            </a:r>
            <a:endParaRPr lang="sr-Latn-CS" sz="2000" dirty="0"/>
          </a:p>
          <a:p>
            <a:pPr>
              <a:lnSpc>
                <a:spcPct val="80000"/>
              </a:lnSpc>
            </a:pPr>
            <a:r>
              <a:rPr lang="sr-Latn-CS" sz="2000" dirty="0"/>
              <a:t>1999. bilo je naslovljeno</a:t>
            </a:r>
            <a:r>
              <a:rPr lang="en-US" sz="2000" dirty="0"/>
              <a:t> </a:t>
            </a:r>
            <a:r>
              <a:rPr lang="en-US" sz="2000" b="1" i="1" dirty="0" err="1"/>
              <a:t>dAPERTutto</a:t>
            </a:r>
            <a:r>
              <a:rPr lang="en-US" sz="2000" dirty="0"/>
              <a:t> (APERTO over ALL)</a:t>
            </a:r>
            <a:endParaRPr lang="sr-Latn-CS" sz="2000" dirty="0"/>
          </a:p>
          <a:p>
            <a:pPr>
              <a:lnSpc>
                <a:spcPct val="80000"/>
              </a:lnSpc>
            </a:pPr>
            <a:r>
              <a:rPr lang="sr-Latn-CS" sz="2000" dirty="0"/>
              <a:t>Ono iz 2001</a:t>
            </a:r>
            <a:r>
              <a:rPr lang="en-US" sz="2000" dirty="0"/>
              <a:t> </a:t>
            </a:r>
            <a:r>
              <a:rPr lang="en-US" sz="2000" b="1" i="1" dirty="0"/>
              <a:t>Plateau of Humankind</a:t>
            </a:r>
            <a:r>
              <a:rPr lang="en-US" sz="2000" dirty="0"/>
              <a:t>.</a:t>
            </a:r>
            <a:endParaRPr lang="sr-Latn-CS" sz="2000" dirty="0"/>
          </a:p>
          <a:p>
            <a:pPr>
              <a:lnSpc>
                <a:spcPct val="80000"/>
              </a:lnSpc>
            </a:pPr>
            <a:r>
              <a:rPr lang="sr-Latn-CS" sz="2000" dirty="0"/>
              <a:t>Takođe je izostala Aperto selekcija, a za razliku od </a:t>
            </a:r>
            <a:r>
              <a:rPr lang="sr-Latn-CS" sz="2000" dirty="0" smtClean="0"/>
              <a:t>Celanta </a:t>
            </a:r>
            <a:r>
              <a:rPr lang="sr-Latn-CS" sz="2000" dirty="0"/>
              <a:t>ovde nije postojao ni trag suštinski modernističke ideje promovisanja mlade i sveže krvi; </a:t>
            </a:r>
          </a:p>
          <a:p>
            <a:pPr>
              <a:lnSpc>
                <a:spcPct val="80000"/>
              </a:lnSpc>
            </a:pPr>
            <a:endParaRPr lang="sr-Latn-CS" sz="2000" dirty="0" smtClean="0"/>
          </a:p>
          <a:p>
            <a:pPr>
              <a:lnSpc>
                <a:spcPct val="80000"/>
              </a:lnSpc>
            </a:pPr>
            <a:r>
              <a:rPr lang="sr-Latn-CS" sz="2000" dirty="0" smtClean="0"/>
              <a:t>Izložba </a:t>
            </a:r>
            <a:r>
              <a:rPr lang="sr-Latn-CS" sz="2000" dirty="0"/>
              <a:t>2001 je inaugurisala jedan pristup koji će biti prisutan sledećih godina na Venecijanskom Bijenalu – ideja da je Bijenale kako je Zeman rekao </a:t>
            </a:r>
            <a:r>
              <a:rPr lang="en-US" sz="2000" dirty="0"/>
              <a:t>’platform offering a view over humankind’ </a:t>
            </a:r>
            <a:r>
              <a:rPr lang="sr-Latn-CS" sz="2000" dirty="0"/>
              <a:t>postaće dominantna – osim 2003, svako sledeće bijenale imaće ne temu već naziv i naziv će davati okvir izložbe; taj naziv će biti više poetski nego teorijski ili konceptualni</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Ill_Be_Your_Angel_Szeemann"/>
          <p:cNvPicPr>
            <a:picLocks noChangeAspect="1" noChangeArrowheads="1"/>
          </p:cNvPicPr>
          <p:nvPr/>
        </p:nvPicPr>
        <p:blipFill>
          <a:blip r:embed="rId2"/>
          <a:srcRect/>
          <a:stretch>
            <a:fillRect/>
          </a:stretch>
        </p:blipFill>
        <p:spPr bwMode="auto">
          <a:xfrm>
            <a:off x="838200" y="914400"/>
            <a:ext cx="7620000" cy="5715000"/>
          </a:xfrm>
          <a:prstGeom prst="rect">
            <a:avLst/>
          </a:prstGeom>
          <a:noFill/>
        </p:spPr>
      </p:pic>
      <p:sp>
        <p:nvSpPr>
          <p:cNvPr id="74755" name="Rectangle 3"/>
          <p:cNvSpPr>
            <a:spLocks noChangeArrowheads="1"/>
          </p:cNvSpPr>
          <p:nvPr/>
        </p:nvSpPr>
        <p:spPr bwMode="auto">
          <a:xfrm>
            <a:off x="1905000" y="381000"/>
            <a:ext cx="5289550" cy="366713"/>
          </a:xfrm>
          <a:prstGeom prst="rect">
            <a:avLst/>
          </a:prstGeom>
          <a:noFill/>
          <a:ln w="9525">
            <a:noFill/>
            <a:miter lim="800000"/>
            <a:headEnd/>
            <a:tailEnd/>
          </a:ln>
          <a:effectLst/>
        </p:spPr>
        <p:txBody>
          <a:bodyPr wrap="none">
            <a:spAutoFit/>
          </a:bodyPr>
          <a:lstStyle/>
          <a:p>
            <a:r>
              <a:rPr lang="sr-Latn-CS">
                <a:solidFill>
                  <a:schemeClr val="tx2"/>
                </a:solidFill>
              </a:rPr>
              <a:t>Primer Pet: Tanja Ostojić, ‘I’ll Be Your Angel, 2001</a:t>
            </a:r>
            <a:endParaRPr lang="en-US">
              <a:solidFill>
                <a:schemeClr val="tx2"/>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Ill_Be_Your_Angel_Szeemann_1_resize"/>
          <p:cNvPicPr>
            <a:picLocks noChangeAspect="1" noChangeArrowheads="1"/>
          </p:cNvPicPr>
          <p:nvPr/>
        </p:nvPicPr>
        <p:blipFill>
          <a:blip r:embed="rId2"/>
          <a:srcRect/>
          <a:stretch>
            <a:fillRect/>
          </a:stretch>
        </p:blipFill>
        <p:spPr bwMode="auto">
          <a:xfrm>
            <a:off x="1828800" y="228600"/>
            <a:ext cx="4800600" cy="6429375"/>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sr-Latn-CS" sz="2800"/>
              <a:t>Primer Pet: Tanja Ostojić, ‘I’ll Be Your Angel, 2001</a:t>
            </a:r>
            <a:r>
              <a:rPr lang="en-US" sz="2800"/>
              <a:t/>
            </a:r>
            <a:br>
              <a:rPr lang="en-US" sz="2800"/>
            </a:br>
            <a:endParaRPr lang="en-US" sz="2800"/>
          </a:p>
        </p:txBody>
      </p:sp>
      <p:sp>
        <p:nvSpPr>
          <p:cNvPr id="76803" name="Rectangle 3"/>
          <p:cNvSpPr>
            <a:spLocks noGrp="1" noChangeArrowheads="1"/>
          </p:cNvSpPr>
          <p:nvPr>
            <p:ph type="body" idx="1"/>
          </p:nvPr>
        </p:nvSpPr>
        <p:spPr/>
        <p:txBody>
          <a:bodyPr/>
          <a:lstStyle/>
          <a:p>
            <a:pPr>
              <a:lnSpc>
                <a:spcPct val="80000"/>
              </a:lnSpc>
            </a:pPr>
            <a:r>
              <a:rPr lang="en-US" sz="2800" dirty="0"/>
              <a:t>Nota </a:t>
            </a:r>
            <a:r>
              <a:rPr lang="en-US" sz="2800" dirty="0" err="1"/>
              <a:t>bene</a:t>
            </a:r>
            <a:r>
              <a:rPr lang="en-US" sz="2800" dirty="0"/>
              <a:t> </a:t>
            </a:r>
            <a:r>
              <a:rPr lang="sr-Latn-CS" sz="2800" dirty="0"/>
              <a:t>ovaj rad je prvi u seriji</a:t>
            </a:r>
            <a:r>
              <a:rPr lang="en-US" sz="2800" dirty="0"/>
              <a:t> </a:t>
            </a:r>
            <a:r>
              <a:rPr lang="en-US" sz="2800" dirty="0" err="1"/>
              <a:t>Tanj</a:t>
            </a:r>
            <a:r>
              <a:rPr lang="sr-Latn-CS" sz="2800" dirty="0"/>
              <a:t>inog</a:t>
            </a:r>
            <a:r>
              <a:rPr lang="en-US" sz="2800" dirty="0"/>
              <a:t> </a:t>
            </a:r>
            <a:r>
              <a:rPr lang="en-US" sz="2800" dirty="0" err="1"/>
              <a:t>proje</a:t>
            </a:r>
            <a:r>
              <a:rPr lang="sr-Latn-CS" sz="2800" dirty="0"/>
              <a:t>kta</a:t>
            </a:r>
            <a:r>
              <a:rPr lang="en-US" sz="2800" dirty="0"/>
              <a:t> "Strategies of Success / </a:t>
            </a:r>
            <a:r>
              <a:rPr lang="en-US" sz="2800" i="1" dirty="0"/>
              <a:t>Curators</a:t>
            </a:r>
            <a:r>
              <a:rPr lang="en-US" sz="2800" dirty="0"/>
              <a:t> series" (2001-2003)</a:t>
            </a:r>
            <a:r>
              <a:rPr lang="sr-Latn-CS" sz="2800" dirty="0"/>
              <a:t>”</a:t>
            </a:r>
            <a:r>
              <a:rPr lang="en-US" sz="2800" dirty="0"/>
              <a:t> </a:t>
            </a:r>
            <a:endParaRPr lang="sr-Latn-CS" sz="2800" dirty="0"/>
          </a:p>
          <a:p>
            <a:pPr>
              <a:lnSpc>
                <a:spcPct val="80000"/>
              </a:lnSpc>
            </a:pPr>
            <a:r>
              <a:rPr lang="sr-Latn-CS" sz="2800" dirty="0"/>
              <a:t>sa</a:t>
            </a:r>
            <a:r>
              <a:rPr lang="en-US" sz="2800" dirty="0"/>
              <a:t> </a:t>
            </a:r>
            <a:r>
              <a:rPr lang="en-US" sz="2800" dirty="0" err="1"/>
              <a:t>Itali</a:t>
            </a:r>
            <a:r>
              <a:rPr lang="sr-Latn-CS" sz="2800" dirty="0"/>
              <a:t>j</a:t>
            </a:r>
            <a:r>
              <a:rPr lang="en-US" sz="2800" dirty="0"/>
              <a:t>an</a:t>
            </a:r>
            <a:r>
              <a:rPr lang="sr-Latn-CS" sz="2800" dirty="0"/>
              <a:t>skim</a:t>
            </a:r>
            <a:r>
              <a:rPr lang="en-US" sz="2800" dirty="0"/>
              <a:t> </a:t>
            </a:r>
            <a:r>
              <a:rPr lang="sr-Latn-CS" sz="2800" dirty="0"/>
              <a:t>k</a:t>
            </a:r>
            <a:r>
              <a:rPr lang="en-US" sz="2800" dirty="0" err="1"/>
              <a:t>urator</a:t>
            </a:r>
            <a:r>
              <a:rPr lang="sr-Latn-CS" sz="2800" dirty="0"/>
              <a:t>om</a:t>
            </a:r>
            <a:r>
              <a:rPr lang="en-US" sz="2800" dirty="0"/>
              <a:t> </a:t>
            </a:r>
            <a:r>
              <a:rPr lang="en-US" sz="2800" dirty="0" err="1"/>
              <a:t>Bartolomeo</a:t>
            </a:r>
            <a:r>
              <a:rPr lang="en-US" sz="2800" dirty="0"/>
              <a:t> </a:t>
            </a:r>
            <a:r>
              <a:rPr lang="en-US" sz="2800" dirty="0" err="1"/>
              <a:t>Pietromarchi</a:t>
            </a:r>
            <a:r>
              <a:rPr lang="en-US" sz="2800" dirty="0"/>
              <a:t> </a:t>
            </a:r>
            <a:r>
              <a:rPr lang="sr-Latn-CS" sz="2800" dirty="0"/>
              <a:t>(ove godine kurator italijanskog paviljona) i umetničkim kritičarom</a:t>
            </a:r>
            <a:r>
              <a:rPr lang="en-US" sz="2800" dirty="0"/>
              <a:t> </a:t>
            </a:r>
            <a:r>
              <a:rPr lang="en-US" sz="2800" dirty="0" err="1"/>
              <a:t>Ludovico</a:t>
            </a:r>
            <a:r>
              <a:rPr lang="en-US" sz="2800" dirty="0"/>
              <a:t> </a:t>
            </a:r>
            <a:r>
              <a:rPr lang="en-US" sz="2800" dirty="0" err="1" smtClean="0"/>
              <a:t>Pratesi</a:t>
            </a:r>
            <a:r>
              <a:rPr lang="sr-Latn-RS" sz="2800" dirty="0" smtClean="0"/>
              <a:t> 2001</a:t>
            </a:r>
            <a:endParaRPr lang="sr-Latn-CS" sz="2800" dirty="0"/>
          </a:p>
          <a:p>
            <a:pPr>
              <a:lnSpc>
                <a:spcPct val="80000"/>
              </a:lnSpc>
            </a:pPr>
            <a:r>
              <a:rPr lang="sr-Latn-CS" sz="2800" dirty="0"/>
              <a:t>sa</a:t>
            </a:r>
            <a:r>
              <a:rPr lang="en-US" sz="2800" dirty="0"/>
              <a:t> </a:t>
            </a:r>
            <a:r>
              <a:rPr lang="en-US" sz="2800" dirty="0" err="1"/>
              <a:t>Stevan</a:t>
            </a:r>
            <a:r>
              <a:rPr lang="sr-Latn-CS" sz="2800" dirty="0"/>
              <a:t>om</a:t>
            </a:r>
            <a:r>
              <a:rPr lang="en-US" sz="2800" dirty="0"/>
              <a:t> </a:t>
            </a:r>
            <a:r>
              <a:rPr lang="en-US" sz="2800" dirty="0" err="1"/>
              <a:t>Vukovi</a:t>
            </a:r>
            <a:r>
              <a:rPr lang="sr-Latn-CS" sz="2800" dirty="0"/>
              <a:t>ćem</a:t>
            </a:r>
            <a:r>
              <a:rPr lang="en-US" sz="2800" dirty="0" smtClean="0"/>
              <a:t>,</a:t>
            </a:r>
            <a:r>
              <a:rPr lang="sr-Latn-RS" sz="2800" dirty="0" smtClean="0"/>
              <a:t> 2002</a:t>
            </a:r>
            <a:endParaRPr lang="sr-Latn-CS" sz="2800" dirty="0"/>
          </a:p>
          <a:p>
            <a:pPr>
              <a:lnSpc>
                <a:spcPct val="80000"/>
              </a:lnSpc>
            </a:pPr>
            <a:r>
              <a:rPr lang="sr-Latn-CS" sz="2800" dirty="0"/>
              <a:t>Albanskim umetnikom i umetničkim direktorom</a:t>
            </a:r>
            <a:r>
              <a:rPr lang="en-US" sz="2800" dirty="0"/>
              <a:t> Bi</a:t>
            </a:r>
            <a:r>
              <a:rPr lang="sr-Latn-CS" sz="2800" dirty="0"/>
              <a:t>j</a:t>
            </a:r>
            <a:r>
              <a:rPr lang="en-US" sz="2800" dirty="0" err="1"/>
              <a:t>enal</a:t>
            </a:r>
            <a:r>
              <a:rPr lang="sr-Latn-CS" sz="2800" dirty="0"/>
              <a:t>a u Tirani</a:t>
            </a:r>
            <a:r>
              <a:rPr lang="en-US" sz="2800" dirty="0"/>
              <a:t> 2003 Edi</a:t>
            </a:r>
            <a:r>
              <a:rPr lang="sr-Latn-CS" sz="2800" dirty="0"/>
              <a:t>jem</a:t>
            </a:r>
            <a:r>
              <a:rPr lang="en-US" sz="2800" dirty="0"/>
              <a:t> </a:t>
            </a:r>
            <a:r>
              <a:rPr lang="en-US" sz="2800" dirty="0" err="1"/>
              <a:t>Muk</a:t>
            </a:r>
            <a:r>
              <a:rPr lang="sr-Latn-CS" sz="2800" dirty="0"/>
              <a:t>om</a:t>
            </a:r>
          </a:p>
          <a:p>
            <a:pPr>
              <a:lnSpc>
                <a:spcPct val="80000"/>
              </a:lnSpc>
            </a:pPr>
            <a:r>
              <a:rPr lang="sr-Latn-CS" sz="2800" dirty="0"/>
              <a:t>I sa</a:t>
            </a:r>
            <a:r>
              <a:rPr lang="en-US" sz="2800" dirty="0"/>
              <a:t> Marin</a:t>
            </a:r>
            <a:r>
              <a:rPr lang="sr-Latn-CS" sz="2800" dirty="0"/>
              <a:t>om</a:t>
            </a:r>
            <a:r>
              <a:rPr lang="en-US" sz="2800" dirty="0"/>
              <a:t> </a:t>
            </a:r>
            <a:r>
              <a:rPr lang="en-US" sz="2800" dirty="0" err="1" smtClean="0"/>
              <a:t>Gržinić</a:t>
            </a:r>
            <a:r>
              <a:rPr lang="sr-Latn-RS" sz="2800" dirty="0" smtClean="0"/>
              <a:t> 2003</a:t>
            </a:r>
            <a:endParaRPr lang="en-US" sz="28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r>
              <a:rPr lang="sr-Latn-CS" sz="3600" dirty="0" smtClean="0"/>
              <a:t>Bijenale </a:t>
            </a:r>
            <a:r>
              <a:rPr lang="sr-Latn-CS" sz="3600" dirty="0"/>
              <a:t>2003</a:t>
            </a:r>
            <a:endParaRPr lang="en-US" sz="3600" dirty="0"/>
          </a:p>
        </p:txBody>
      </p:sp>
      <p:sp>
        <p:nvSpPr>
          <p:cNvPr id="73731" name="Rectangle 3"/>
          <p:cNvSpPr>
            <a:spLocks noGrp="1" noChangeArrowheads="1"/>
          </p:cNvSpPr>
          <p:nvPr>
            <p:ph type="body" idx="1"/>
          </p:nvPr>
        </p:nvSpPr>
        <p:spPr/>
        <p:txBody>
          <a:bodyPr/>
          <a:lstStyle/>
          <a:p>
            <a:pPr>
              <a:lnSpc>
                <a:spcPct val="90000"/>
              </a:lnSpc>
            </a:pPr>
            <a:r>
              <a:rPr lang="sr-Latn-CS" sz="2800" dirty="0">
                <a:latin typeface="Calibri" pitchFamily="34" charset="0"/>
              </a:rPr>
              <a:t>Bijenale 2003 – umetnički direktor Frančesko Bonami zajedno sa kuratorima Hou Hanrom (Zone of Urgency), Karlosom Basualdom (The Structure of Survival), Katrin David (Contemporary Arab Representations), Gabrijelom Oroskom (The Everyday Altered), Igorom Zabelom (Individual Systems), Danijelom Birnbaumom (sa FB italijanski paviljon), H.U.Obristom, Moli Nesbit i Rikritom Tiravanijom (Utopia Station) i Masimilijano Đoni (mladi italijanski umetnici) i Gilan Tavardos (afrička umetnost</a:t>
            </a:r>
            <a:r>
              <a:rPr lang="sr-Latn-CS" sz="2800" dirty="0" smtClean="0">
                <a:latin typeface="Calibri" pitchFamily="34" charset="0"/>
              </a:rPr>
              <a:t>) – podeljena glavna izložba na niz kustoskih projekata</a:t>
            </a:r>
            <a:endParaRPr lang="en-US" sz="2800" dirty="0">
              <a:latin typeface="Calibri"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74638"/>
            <a:ext cx="8229600" cy="944562"/>
          </a:xfrm>
        </p:spPr>
        <p:txBody>
          <a:bodyPr/>
          <a:lstStyle/>
          <a:p>
            <a:r>
              <a:rPr lang="sr-Latn-CS" sz="3200"/>
              <a:t>Bijenale i ženske/feminističke teme</a:t>
            </a:r>
            <a:endParaRPr lang="en-US" sz="3200"/>
          </a:p>
        </p:txBody>
      </p:sp>
      <p:sp>
        <p:nvSpPr>
          <p:cNvPr id="77827" name="Rectangle 3"/>
          <p:cNvSpPr>
            <a:spLocks noGrp="1" noChangeArrowheads="1"/>
          </p:cNvSpPr>
          <p:nvPr>
            <p:ph type="body" idx="1"/>
          </p:nvPr>
        </p:nvSpPr>
        <p:spPr>
          <a:xfrm>
            <a:off x="457200" y="1295400"/>
            <a:ext cx="8305800" cy="5181600"/>
          </a:xfrm>
        </p:spPr>
        <p:txBody>
          <a:bodyPr/>
          <a:lstStyle/>
          <a:p>
            <a:pPr>
              <a:lnSpc>
                <a:spcPct val="80000"/>
              </a:lnSpc>
            </a:pPr>
            <a:r>
              <a:rPr lang="sr-Latn-CS" sz="2400" b="1" dirty="0"/>
              <a:t>Bijenale </a:t>
            </a:r>
            <a:r>
              <a:rPr lang="en-US" sz="2400" b="1" dirty="0"/>
              <a:t>2005 </a:t>
            </a:r>
            <a:r>
              <a:rPr lang="sr-Latn-CS" sz="2400" dirty="0"/>
              <a:t>su činile dve komplementarne izložbe:</a:t>
            </a:r>
            <a:r>
              <a:rPr lang="en-US" sz="2400" dirty="0"/>
              <a:t> </a:t>
            </a:r>
            <a:r>
              <a:rPr lang="en-US" sz="2400" b="1" i="1" dirty="0"/>
              <a:t>The Experience of Art</a:t>
            </a:r>
            <a:r>
              <a:rPr lang="en-US" sz="2400" dirty="0"/>
              <a:t> </a:t>
            </a:r>
            <a:r>
              <a:rPr lang="sr-Latn-CS" sz="2400" dirty="0"/>
              <a:t>(</a:t>
            </a:r>
            <a:r>
              <a:rPr lang="en-US" sz="2400" dirty="0" err="1"/>
              <a:t>María</a:t>
            </a:r>
            <a:r>
              <a:rPr lang="en-US" sz="2400" dirty="0"/>
              <a:t> de Corral</a:t>
            </a:r>
            <a:r>
              <a:rPr lang="sr-Latn-CS" sz="2400" dirty="0"/>
              <a:t>)i</a:t>
            </a:r>
            <a:r>
              <a:rPr lang="en-US" sz="2400" dirty="0"/>
              <a:t> </a:t>
            </a:r>
            <a:r>
              <a:rPr lang="en-US" sz="2400" b="1" i="1" dirty="0"/>
              <a:t>Always a little further</a:t>
            </a:r>
            <a:r>
              <a:rPr lang="en-US" sz="2400" dirty="0"/>
              <a:t> </a:t>
            </a:r>
            <a:r>
              <a:rPr lang="sr-Latn-CS" sz="2400" dirty="0"/>
              <a:t>(</a:t>
            </a:r>
            <a:r>
              <a:rPr lang="en-US" sz="2400" dirty="0"/>
              <a:t>Rosa </a:t>
            </a:r>
            <a:r>
              <a:rPr lang="en-US" sz="2400" dirty="0" err="1"/>
              <a:t>Martínez</a:t>
            </a:r>
            <a:r>
              <a:rPr lang="sr-Latn-CS" sz="2400" dirty="0"/>
              <a:t>)</a:t>
            </a:r>
            <a:endParaRPr lang="en-US" sz="2400" dirty="0"/>
          </a:p>
          <a:p>
            <a:pPr>
              <a:lnSpc>
                <a:spcPct val="80000"/>
              </a:lnSpc>
            </a:pPr>
            <a:r>
              <a:rPr lang="sr-Latn-CS" sz="2400" dirty="0"/>
              <a:t>Prvi put u istoriji Bijenala upravljanje je bilo povereno ženama, obema iz Španije – politička korektnost po gender pitanju</a:t>
            </a:r>
          </a:p>
          <a:p>
            <a:pPr>
              <a:lnSpc>
                <a:spcPct val="80000"/>
              </a:lnSpc>
            </a:pPr>
            <a:r>
              <a:rPr lang="sr-Latn-CS" sz="2400" dirty="0"/>
              <a:t>2011</a:t>
            </a:r>
            <a:r>
              <a:rPr lang="en-US" sz="2400" dirty="0"/>
              <a:t> </a:t>
            </a:r>
            <a:r>
              <a:rPr lang="en-US" sz="2400" dirty="0" err="1"/>
              <a:t>Bice</a:t>
            </a:r>
            <a:r>
              <a:rPr lang="en-US" sz="2400" dirty="0"/>
              <a:t> </a:t>
            </a:r>
            <a:r>
              <a:rPr lang="en-US" sz="2400" dirty="0" err="1"/>
              <a:t>Cruger</a:t>
            </a:r>
            <a:r>
              <a:rPr lang="en-US" sz="2400" dirty="0"/>
              <a:t> </a:t>
            </a:r>
            <a:r>
              <a:rPr lang="sr-Latn-CS" sz="2400" dirty="0"/>
              <a:t>je bila imenovana za umetničku </a:t>
            </a:r>
            <a:r>
              <a:rPr lang="sr-Latn-CS" sz="2400" dirty="0" smtClean="0"/>
              <a:t>direktorku</a:t>
            </a:r>
            <a:endParaRPr lang="sr-Latn-CS" sz="2400" dirty="0"/>
          </a:p>
          <a:p>
            <a:pPr>
              <a:lnSpc>
                <a:spcPct val="80000"/>
              </a:lnSpc>
            </a:pPr>
            <a:r>
              <a:rPr lang="sr-Latn-CS" sz="2400" dirty="0"/>
              <a:t>Na Bijenalu 2005 bilo je dosta ženske umetnosti i feminističke umetnosti (i umetnika i feminističke neorijentisane umetnosti)</a:t>
            </a:r>
            <a:r>
              <a:rPr lang="en-US" sz="2400" dirty="0"/>
              <a:t> </a:t>
            </a:r>
            <a:r>
              <a:rPr lang="sr-Latn-CS" sz="2400" dirty="0"/>
              <a:t>– sama izložba nije počivala na nekom jasnom feminističkom polazištu, više je to bio pregled, neka vrsta mapiranja i onih umetnica koje se bave feminističkim pitanjima a ne zaista izložba koja istražuje, postavlja nezgodna pitanja ili na bilo koji drugi način preuzima na sebe feminističku </a:t>
            </a:r>
            <a:r>
              <a:rPr lang="sr-Latn-CS" sz="2400" dirty="0" smtClean="0"/>
              <a:t>odgovornost i najvažnije iz jasne feminističke perspektive zauzima kritički odnos i kritički preispituje samu manifestaciju</a:t>
            </a:r>
            <a:endParaRPr lang="en-US" sz="24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228600"/>
            <a:ext cx="8229600" cy="487362"/>
          </a:xfrm>
        </p:spPr>
        <p:txBody>
          <a:bodyPr>
            <a:normAutofit fontScale="90000"/>
          </a:bodyPr>
          <a:lstStyle/>
          <a:p>
            <a:r>
              <a:rPr lang="sr-Latn-CS" sz="3600" dirty="0"/>
              <a:t>zaključak</a:t>
            </a:r>
            <a:endParaRPr lang="en-US" sz="3600" dirty="0"/>
          </a:p>
        </p:txBody>
      </p:sp>
      <p:sp>
        <p:nvSpPr>
          <p:cNvPr id="78851" name="Rectangle 3"/>
          <p:cNvSpPr>
            <a:spLocks noGrp="1" noChangeArrowheads="1"/>
          </p:cNvSpPr>
          <p:nvPr>
            <p:ph type="body" idx="1"/>
          </p:nvPr>
        </p:nvSpPr>
        <p:spPr>
          <a:xfrm>
            <a:off x="457200" y="762000"/>
            <a:ext cx="8382000" cy="6096000"/>
          </a:xfrm>
        </p:spPr>
        <p:txBody>
          <a:bodyPr>
            <a:noAutofit/>
          </a:bodyPr>
          <a:lstStyle/>
          <a:p>
            <a:pPr>
              <a:lnSpc>
                <a:spcPct val="160000"/>
              </a:lnSpc>
            </a:pPr>
            <a:r>
              <a:rPr lang="sr-Latn-CS" sz="1700" dirty="0">
                <a:latin typeface="Calibri" pitchFamily="34" charset="0"/>
              </a:rPr>
              <a:t>Bijenale nastaje u epohi transformacije nacionalnih građanskih modernističkih kultura u internacionalni jezik visokog evropskog i nešto kasnije anglo-američkog Modernizma, i ovaj istorijski momenat upisan je u prostornu organizaciju vrta Đardini, na obodu Venecije, gde se ritualno, svake druge godine, uz nekoliko pauza tokom prethodnih 120 godina, okuplja umetnički </a:t>
            </a:r>
            <a:r>
              <a:rPr lang="sr-Latn-CS" sz="1700" i="1" dirty="0">
                <a:latin typeface="Calibri" pitchFamily="34" charset="0"/>
              </a:rPr>
              <a:t>le </a:t>
            </a:r>
            <a:r>
              <a:rPr lang="sr-Latn-CS" sz="1700" i="1" dirty="0" smtClean="0">
                <a:latin typeface="Calibri" pitchFamily="34" charset="0"/>
              </a:rPr>
              <a:t>Mond</a:t>
            </a:r>
            <a:endParaRPr lang="sr-Latn-CS" sz="1700" i="1" dirty="0">
              <a:latin typeface="Calibri" pitchFamily="34" charset="0"/>
            </a:endParaRPr>
          </a:p>
          <a:p>
            <a:pPr>
              <a:lnSpc>
                <a:spcPct val="160000"/>
              </a:lnSpc>
            </a:pPr>
            <a:r>
              <a:rPr lang="sr-Latn-CS" sz="1700" dirty="0">
                <a:latin typeface="Calibri" pitchFamily="34" charset="0"/>
              </a:rPr>
              <a:t>Sam koncept i struktura venecijanskog Bijenala koji se do danas održao, ma kako anahrono na prvi pogled izgledao, temelji se na kombinaciji anacionalne problemsko-tematske izložbe, s jedne i nacionalnih selekcija, s druge strane, odnosno specifičnom asamblažu različitih konteksta, kultura, umentičkih praksi i produkcija. Moglo bi se reći da struktura </a:t>
            </a:r>
            <a:r>
              <a:rPr lang="sr-Latn-CS" sz="1700" dirty="0" smtClean="0">
                <a:latin typeface="Calibri" pitchFamily="34" charset="0"/>
              </a:rPr>
              <a:t>Bijenala </a:t>
            </a:r>
            <a:r>
              <a:rPr lang="sr-Latn-CS" sz="1700" dirty="0">
                <a:latin typeface="Calibri" pitchFamily="34" charset="0"/>
              </a:rPr>
              <a:t>problematizuje u najširem smislu tri aspekta: lično kao političko, političko kao ekonomsko, i političko kao političko.</a:t>
            </a:r>
            <a:r>
              <a:rPr lang="en-US" sz="1700" dirty="0">
                <a:latin typeface="Calibri" pitchFamily="34" charset="0"/>
              </a:rPr>
              <a:t> </a:t>
            </a:r>
            <a:endParaRPr lang="sr-Latn-CS" sz="1700" dirty="0">
              <a:latin typeface="Calibri" pitchFamily="34" charset="0"/>
            </a:endParaRPr>
          </a:p>
          <a:p>
            <a:pPr>
              <a:lnSpc>
                <a:spcPct val="160000"/>
              </a:lnSpc>
            </a:pPr>
            <a:r>
              <a:rPr lang="en-US" sz="1700" dirty="0" err="1">
                <a:latin typeface="Calibri" pitchFamily="34" charset="0"/>
              </a:rPr>
              <a:t>Ven</a:t>
            </a:r>
            <a:r>
              <a:rPr lang="sr-Latn-CS" sz="1700" dirty="0">
                <a:latin typeface="Calibri" pitchFamily="34" charset="0"/>
              </a:rPr>
              <a:t>e</a:t>
            </a:r>
            <a:r>
              <a:rPr lang="en-US" sz="1700" dirty="0">
                <a:latin typeface="Calibri" pitchFamily="34" charset="0"/>
              </a:rPr>
              <a:t>c</a:t>
            </a:r>
            <a:r>
              <a:rPr lang="sr-Latn-CS" sz="1700" dirty="0">
                <a:latin typeface="Calibri" pitchFamily="34" charset="0"/>
              </a:rPr>
              <a:t>ijansko</a:t>
            </a:r>
            <a:r>
              <a:rPr lang="en-US" sz="1700" dirty="0">
                <a:latin typeface="Calibri" pitchFamily="34" charset="0"/>
              </a:rPr>
              <a:t> Bi</a:t>
            </a:r>
            <a:r>
              <a:rPr lang="sr-Latn-CS" sz="1700" dirty="0">
                <a:latin typeface="Calibri" pitchFamily="34" charset="0"/>
              </a:rPr>
              <a:t>j</a:t>
            </a:r>
            <a:r>
              <a:rPr lang="en-US" sz="1700" dirty="0">
                <a:latin typeface="Calibri" pitchFamily="34" charset="0"/>
              </a:rPr>
              <a:t>en</a:t>
            </a:r>
            <a:r>
              <a:rPr lang="sr-Latn-CS" sz="1700" dirty="0">
                <a:latin typeface="Calibri" pitchFamily="34" charset="0"/>
              </a:rPr>
              <a:t>ale</a:t>
            </a:r>
            <a:r>
              <a:rPr lang="en-US" sz="1700" dirty="0">
                <a:latin typeface="Calibri" pitchFamily="34" charset="0"/>
              </a:rPr>
              <a:t> </a:t>
            </a:r>
            <a:r>
              <a:rPr lang="sr-Latn-CS" sz="1700" dirty="0">
                <a:latin typeface="Calibri" pitchFamily="34" charset="0"/>
              </a:rPr>
              <a:t>je retka savremena internacionalna izložba koja nacionalni identitet tako otvoreno i nerazmrsivo vezuje za umetnost (bez obzira na sada već dve decenije duge procese globalizacije)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274638"/>
            <a:ext cx="8229600" cy="715962"/>
          </a:xfrm>
        </p:spPr>
        <p:txBody>
          <a:bodyPr/>
          <a:lstStyle/>
          <a:p>
            <a:r>
              <a:rPr lang="sr-Latn-CS" sz="3600"/>
              <a:t>zaključak</a:t>
            </a:r>
            <a:endParaRPr lang="en-US" sz="3600"/>
          </a:p>
        </p:txBody>
      </p:sp>
      <p:sp>
        <p:nvSpPr>
          <p:cNvPr id="79875" name="Rectangle 3"/>
          <p:cNvSpPr>
            <a:spLocks noGrp="1" noChangeArrowheads="1"/>
          </p:cNvSpPr>
          <p:nvPr>
            <p:ph type="body" idx="1"/>
          </p:nvPr>
        </p:nvSpPr>
        <p:spPr>
          <a:xfrm>
            <a:off x="457200" y="1371600"/>
            <a:ext cx="8229600" cy="4754563"/>
          </a:xfrm>
        </p:spPr>
        <p:txBody>
          <a:bodyPr/>
          <a:lstStyle/>
          <a:p>
            <a:pPr>
              <a:lnSpc>
                <a:spcPct val="80000"/>
              </a:lnSpc>
            </a:pPr>
            <a:r>
              <a:rPr lang="sr-Latn-CS" sz="2400" dirty="0"/>
              <a:t>Kada je Venecijansko bijenale pokrenuto jedan od glavnih ciljeva bilo je ustanovljavanje novog tržišta za umetnost.</a:t>
            </a:r>
          </a:p>
          <a:p>
            <a:pPr>
              <a:lnSpc>
                <a:spcPct val="80000"/>
              </a:lnSpc>
            </a:pPr>
            <a:r>
              <a:rPr lang="sr-Latn-CS" sz="2400" dirty="0"/>
              <a:t>U periodu između 1942 i 1968  bijenalska prodajna služba pomagala je umetnicima u pronalaženju kupaca i prodaji radova, usluga koju je naplaćivala 10% provizije</a:t>
            </a:r>
          </a:p>
          <a:p>
            <a:pPr>
              <a:lnSpc>
                <a:spcPct val="80000"/>
              </a:lnSpc>
            </a:pPr>
            <a:r>
              <a:rPr lang="sr-Latn-CS" sz="2400" dirty="0"/>
              <a:t>Prodaja je bila najintrigantniji deo Bijenala sve do 1968 kada je zabranjena </a:t>
            </a:r>
          </a:p>
          <a:p>
            <a:pPr>
              <a:lnSpc>
                <a:spcPct val="80000"/>
              </a:lnSpc>
            </a:pPr>
            <a:r>
              <a:rPr lang="sr-Latn-CS" sz="2400" dirty="0"/>
              <a:t>Važan praktični razlog zašto napori da se Bijenale usmeri ka umetnosti kao ne-robi nije uspeo i Bijenale razdvoji od tržišta jeste činjenica da samom Bijenalu nedostaju izvori da producira, preveze i postavi velika </a:t>
            </a:r>
            <a:r>
              <a:rPr lang="sr-Latn-CS" sz="2400" dirty="0" smtClean="0"/>
              <a:t>dela stoga je </a:t>
            </a:r>
            <a:r>
              <a:rPr lang="sr-Latn-CS" sz="2400" dirty="0"/>
              <a:t>finansijsko uključivanje galerija, prodavaca ili državnih fondova je neminovno</a:t>
            </a:r>
            <a:endParaRPr lang="en-US" sz="24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274638"/>
            <a:ext cx="8229600" cy="1020762"/>
          </a:xfrm>
        </p:spPr>
        <p:txBody>
          <a:bodyPr/>
          <a:lstStyle/>
          <a:p>
            <a:r>
              <a:rPr lang="sr-Latn-CS" sz="3200" dirty="0" smtClean="0"/>
              <a:t>i još...</a:t>
            </a:r>
            <a:endParaRPr lang="en-US" sz="3200" dirty="0"/>
          </a:p>
        </p:txBody>
      </p:sp>
      <p:sp>
        <p:nvSpPr>
          <p:cNvPr id="80899" name="Rectangle 3"/>
          <p:cNvSpPr>
            <a:spLocks noGrp="1" noChangeArrowheads="1"/>
          </p:cNvSpPr>
          <p:nvPr>
            <p:ph type="body" idx="1"/>
          </p:nvPr>
        </p:nvSpPr>
        <p:spPr>
          <a:xfrm>
            <a:off x="381000" y="1371600"/>
            <a:ext cx="8229600" cy="4876800"/>
          </a:xfrm>
        </p:spPr>
        <p:txBody>
          <a:bodyPr/>
          <a:lstStyle/>
          <a:p>
            <a:pPr>
              <a:lnSpc>
                <a:spcPct val="80000"/>
              </a:lnSpc>
            </a:pPr>
            <a:r>
              <a:rPr lang="sr-Latn-CS" sz="2400" dirty="0">
                <a:latin typeface="Calibri" pitchFamily="34" charset="0"/>
              </a:rPr>
              <a:t>Veza između umetnosti, turizma i industrijskog razvoja grada je veoma jasna u slučaju Venecije, od momenta osnivanja Bijenala</a:t>
            </a:r>
          </a:p>
          <a:p>
            <a:pPr>
              <a:lnSpc>
                <a:spcPct val="80000"/>
              </a:lnSpc>
            </a:pPr>
            <a:endParaRPr lang="sr-Latn-CS" sz="2400" dirty="0">
              <a:latin typeface="Calibri" pitchFamily="34" charset="0"/>
            </a:endParaRPr>
          </a:p>
          <a:p>
            <a:pPr>
              <a:lnSpc>
                <a:spcPct val="80000"/>
              </a:lnSpc>
            </a:pPr>
            <a:r>
              <a:rPr lang="sr-Latn-CS" sz="2400" dirty="0">
                <a:latin typeface="Calibri" pitchFamily="34" charset="0"/>
              </a:rPr>
              <a:t>Pokretanje prve internacionalne umetničke izložbe podstaklo je urbani razvoj</a:t>
            </a:r>
          </a:p>
          <a:p>
            <a:pPr>
              <a:lnSpc>
                <a:spcPct val="80000"/>
              </a:lnSpc>
            </a:pPr>
            <a:endParaRPr lang="sr-Latn-CS" sz="2400" dirty="0">
              <a:latin typeface="Calibri" pitchFamily="34" charset="0"/>
            </a:endParaRPr>
          </a:p>
          <a:p>
            <a:pPr>
              <a:lnSpc>
                <a:spcPct val="80000"/>
              </a:lnSpc>
            </a:pPr>
            <a:r>
              <a:rPr lang="en-US" sz="2400" dirty="0">
                <a:latin typeface="Calibri" pitchFamily="34" charset="0"/>
              </a:rPr>
              <a:t>1906 Giuseppe </a:t>
            </a:r>
            <a:r>
              <a:rPr lang="en-US" sz="2400" dirty="0" err="1">
                <a:latin typeface="Calibri" pitchFamily="34" charset="0"/>
              </a:rPr>
              <a:t>Volpi</a:t>
            </a:r>
            <a:r>
              <a:rPr lang="en-US" sz="2400" dirty="0">
                <a:latin typeface="Calibri" pitchFamily="34" charset="0"/>
              </a:rPr>
              <a:t>, </a:t>
            </a:r>
            <a:r>
              <a:rPr lang="sr-Latn-CS" sz="2400" dirty="0">
                <a:latin typeface="Calibri" pitchFamily="34" charset="0"/>
              </a:rPr>
              <a:t>osnovao je italijansku Kompaniju velikih hotela</a:t>
            </a:r>
            <a:r>
              <a:rPr lang="en-US" sz="2400" dirty="0">
                <a:latin typeface="Calibri" pitchFamily="34" charset="0"/>
              </a:rPr>
              <a:t> (</a:t>
            </a:r>
            <a:r>
              <a:rPr lang="en-US" sz="2400" dirty="0" err="1">
                <a:latin typeface="Calibri" pitchFamily="34" charset="0"/>
              </a:rPr>
              <a:t>Compagnia</a:t>
            </a:r>
            <a:r>
              <a:rPr lang="en-US" sz="2400" dirty="0">
                <a:latin typeface="Calibri" pitchFamily="34" charset="0"/>
              </a:rPr>
              <a:t> </a:t>
            </a:r>
            <a:r>
              <a:rPr lang="en-US" sz="2400" dirty="0" err="1">
                <a:latin typeface="Calibri" pitchFamily="34" charset="0"/>
              </a:rPr>
              <a:t>Italiana</a:t>
            </a:r>
            <a:r>
              <a:rPr lang="en-US" sz="2400" dirty="0">
                <a:latin typeface="Calibri" pitchFamily="34" charset="0"/>
              </a:rPr>
              <a:t> </a:t>
            </a:r>
            <a:r>
              <a:rPr lang="en-US" sz="2400" dirty="0" err="1">
                <a:latin typeface="Calibri" pitchFamily="34" charset="0"/>
              </a:rPr>
              <a:t>Grandi</a:t>
            </a:r>
            <a:r>
              <a:rPr lang="en-US" sz="2400" dirty="0">
                <a:latin typeface="Calibri" pitchFamily="34" charset="0"/>
              </a:rPr>
              <a:t> </a:t>
            </a:r>
            <a:r>
              <a:rPr lang="en-US" sz="2400" dirty="0" err="1">
                <a:latin typeface="Calibri" pitchFamily="34" charset="0"/>
              </a:rPr>
              <a:t>Alberghi</a:t>
            </a:r>
            <a:r>
              <a:rPr lang="en-US" sz="2400" dirty="0">
                <a:latin typeface="Calibri" pitchFamily="34" charset="0"/>
              </a:rPr>
              <a:t>) </a:t>
            </a:r>
            <a:r>
              <a:rPr lang="sr-Latn-CS" sz="2400" dirty="0">
                <a:latin typeface="Calibri" pitchFamily="34" charset="0"/>
              </a:rPr>
              <a:t>stapajući nekoliko kompanija koje je posedovao uključujući i kupališta na venecijanskom Lidu</a:t>
            </a:r>
          </a:p>
          <a:p>
            <a:pPr>
              <a:lnSpc>
                <a:spcPct val="80000"/>
              </a:lnSpc>
            </a:pPr>
            <a:endParaRPr lang="sr-Latn-CS" sz="2400" dirty="0">
              <a:latin typeface="Calibri" pitchFamily="34" charset="0"/>
            </a:endParaRPr>
          </a:p>
          <a:p>
            <a:pPr>
              <a:lnSpc>
                <a:spcPct val="80000"/>
              </a:lnSpc>
            </a:pPr>
            <a:r>
              <a:rPr lang="sr-Latn-CS" sz="2400" dirty="0">
                <a:latin typeface="Calibri" pitchFamily="34" charset="0"/>
              </a:rPr>
              <a:t>Prvi hotel u lancu</a:t>
            </a:r>
            <a:r>
              <a:rPr lang="en-US" sz="2400" dirty="0">
                <a:latin typeface="Calibri" pitchFamily="34" charset="0"/>
              </a:rPr>
              <a:t> Excelsior </a:t>
            </a:r>
            <a:r>
              <a:rPr lang="sr-Latn-CS" sz="2400" dirty="0">
                <a:latin typeface="Calibri" pitchFamily="34" charset="0"/>
              </a:rPr>
              <a:t>pretvorio je Lido u najelegantniju plažu u Evropi koju su tako Tomas Man i Niče obožavali</a:t>
            </a:r>
            <a:endParaRPr lang="en-US" sz="2400" dirty="0">
              <a:latin typeface="Calibri"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sr-Latn-CS" sz="3200" dirty="0" smtClean="0"/>
              <a:t>i još...</a:t>
            </a:r>
            <a:endParaRPr lang="en-US" sz="3200" dirty="0"/>
          </a:p>
        </p:txBody>
      </p:sp>
      <p:sp>
        <p:nvSpPr>
          <p:cNvPr id="81923" name="Rectangle 3"/>
          <p:cNvSpPr>
            <a:spLocks noGrp="1" noChangeArrowheads="1"/>
          </p:cNvSpPr>
          <p:nvPr>
            <p:ph type="body" idx="1"/>
          </p:nvPr>
        </p:nvSpPr>
        <p:spPr>
          <a:xfrm>
            <a:off x="457200" y="1447800"/>
            <a:ext cx="8229600" cy="4678363"/>
          </a:xfrm>
        </p:spPr>
        <p:txBody>
          <a:bodyPr>
            <a:normAutofit lnSpcReduction="10000"/>
          </a:bodyPr>
          <a:lstStyle/>
          <a:p>
            <a:pPr>
              <a:lnSpc>
                <a:spcPct val="90000"/>
              </a:lnSpc>
            </a:pPr>
            <a:r>
              <a:rPr lang="en-US" sz="2800" dirty="0" err="1">
                <a:latin typeface="Calibri" pitchFamily="34" charset="0"/>
              </a:rPr>
              <a:t>Volpi</a:t>
            </a:r>
            <a:r>
              <a:rPr lang="en-US" sz="2800" dirty="0">
                <a:latin typeface="Calibri" pitchFamily="34" charset="0"/>
              </a:rPr>
              <a:t> </a:t>
            </a:r>
            <a:r>
              <a:rPr lang="sr-Latn-CS" sz="2800" dirty="0">
                <a:latin typeface="Calibri" pitchFamily="34" charset="0"/>
              </a:rPr>
              <a:t>je zatim osnovao industrijskog kolosa u Magheri 1922 i </a:t>
            </a:r>
            <a:r>
              <a:rPr lang="en-US" sz="2800" dirty="0">
                <a:latin typeface="Calibri" pitchFamily="34" charset="0"/>
              </a:rPr>
              <a:t>1932</a:t>
            </a:r>
            <a:r>
              <a:rPr lang="sr-Latn-CS" sz="2800" dirty="0">
                <a:latin typeface="Calibri" pitchFamily="34" charset="0"/>
              </a:rPr>
              <a:t> pokrenuo je Venecijanski filmski </a:t>
            </a:r>
            <a:r>
              <a:rPr lang="sr-Latn-CS" sz="2800" dirty="0" smtClean="0">
                <a:latin typeface="Calibri" pitchFamily="34" charset="0"/>
              </a:rPr>
              <a:t>festival koji </a:t>
            </a:r>
            <a:r>
              <a:rPr lang="sr-Latn-CS" sz="2800" dirty="0">
                <a:latin typeface="Calibri" pitchFamily="34" charset="0"/>
              </a:rPr>
              <a:t>je bio inaugurisan upravo na terasi hotela</a:t>
            </a:r>
            <a:r>
              <a:rPr lang="en-US" sz="2800" dirty="0">
                <a:latin typeface="Calibri" pitchFamily="34" charset="0"/>
              </a:rPr>
              <a:t> Excelsior </a:t>
            </a:r>
            <a:r>
              <a:rPr lang="sr-Latn-CS" sz="2800" dirty="0">
                <a:latin typeface="Calibri" pitchFamily="34" charset="0"/>
              </a:rPr>
              <a:t>na</a:t>
            </a:r>
            <a:r>
              <a:rPr lang="en-US" sz="2800" dirty="0">
                <a:latin typeface="Calibri" pitchFamily="34" charset="0"/>
              </a:rPr>
              <a:t> Lid</a:t>
            </a:r>
            <a:r>
              <a:rPr lang="sr-Latn-CS" sz="2800" dirty="0">
                <a:latin typeface="Calibri" pitchFamily="34" charset="0"/>
              </a:rPr>
              <a:t>u</a:t>
            </a:r>
            <a:endParaRPr lang="en-US" sz="2800" dirty="0">
              <a:latin typeface="Calibri" pitchFamily="34" charset="0"/>
            </a:endParaRPr>
          </a:p>
          <a:p>
            <a:pPr>
              <a:lnSpc>
                <a:spcPct val="90000"/>
              </a:lnSpc>
            </a:pPr>
            <a:r>
              <a:rPr lang="sr-Latn-CS" sz="2800" dirty="0">
                <a:latin typeface="Calibri" pitchFamily="34" charset="0"/>
              </a:rPr>
              <a:t>Moglo bi se reći da je Venecija izmislila ‘bijenalsku kulturu’, novu i sigurno moderniju verziju efemerne kulture koja je prethodno bila povezana sa </a:t>
            </a:r>
            <a:r>
              <a:rPr lang="sr-Latn-CS" sz="2800" dirty="0" smtClean="0">
                <a:latin typeface="Calibri" pitchFamily="34" charset="0"/>
              </a:rPr>
              <a:t>velikim Svetskim </a:t>
            </a:r>
            <a:r>
              <a:rPr lang="sr-Latn-CS" sz="2800" dirty="0">
                <a:latin typeface="Calibri" pitchFamily="34" charset="0"/>
              </a:rPr>
              <a:t>izložbama </a:t>
            </a:r>
          </a:p>
          <a:p>
            <a:pPr>
              <a:lnSpc>
                <a:spcPct val="90000"/>
              </a:lnSpc>
            </a:pPr>
            <a:r>
              <a:rPr lang="en-US" sz="2800" dirty="0">
                <a:latin typeface="Calibri" pitchFamily="34" charset="0"/>
              </a:rPr>
              <a:t>VEN</a:t>
            </a:r>
            <a:r>
              <a:rPr lang="sr-Latn-CS" sz="2800" dirty="0">
                <a:latin typeface="Calibri" pitchFamily="34" charset="0"/>
              </a:rPr>
              <a:t>ECIJA JE</a:t>
            </a:r>
            <a:r>
              <a:rPr lang="en-US" sz="2800" dirty="0">
                <a:latin typeface="Calibri" pitchFamily="34" charset="0"/>
              </a:rPr>
              <a:t> </a:t>
            </a:r>
            <a:r>
              <a:rPr lang="sr-Latn-RS" sz="2800" dirty="0" smtClean="0">
                <a:latin typeface="Calibri" pitchFamily="34" charset="0"/>
              </a:rPr>
              <a:t>vezu</a:t>
            </a:r>
            <a:r>
              <a:rPr lang="en-US" sz="2800" dirty="0" smtClean="0">
                <a:latin typeface="Calibri" pitchFamily="34" charset="0"/>
              </a:rPr>
              <a:t> </a:t>
            </a:r>
            <a:r>
              <a:rPr lang="sr-Latn-CS" sz="2800" dirty="0">
                <a:latin typeface="Calibri" pitchFamily="34" charset="0"/>
              </a:rPr>
              <a:t>UMETNOST</a:t>
            </a:r>
            <a:r>
              <a:rPr lang="en-US" sz="2800" dirty="0">
                <a:latin typeface="Calibri" pitchFamily="34" charset="0"/>
              </a:rPr>
              <a:t>-TURI</a:t>
            </a:r>
            <a:r>
              <a:rPr lang="sr-Latn-CS" sz="2800" dirty="0" smtClean="0">
                <a:latin typeface="Calibri" pitchFamily="34" charset="0"/>
              </a:rPr>
              <a:t>ZAM (u nekom smislu je kopirajter ovog povezivanja)</a:t>
            </a:r>
            <a:r>
              <a:rPr lang="en-US" sz="2800" dirty="0" smtClean="0">
                <a:latin typeface="Calibri" pitchFamily="34" charset="0"/>
              </a:rPr>
              <a:t>,</a:t>
            </a:r>
            <a:r>
              <a:rPr lang="sr-Latn-CS" sz="2800" dirty="0" smtClean="0">
                <a:latin typeface="Calibri" pitchFamily="34" charset="0"/>
              </a:rPr>
              <a:t> eksploatisala ustanovljavajući </a:t>
            </a:r>
            <a:r>
              <a:rPr lang="sr-Latn-CS" sz="2800" dirty="0">
                <a:latin typeface="Calibri" pitchFamily="34" charset="0"/>
              </a:rPr>
              <a:t>je kao role-model za sve druge velike </a:t>
            </a:r>
            <a:r>
              <a:rPr lang="sr-Latn-CS" sz="2800" dirty="0" smtClean="0">
                <a:latin typeface="Calibri" pitchFamily="34" charset="0"/>
              </a:rPr>
              <a:t>umetničke </a:t>
            </a:r>
            <a:r>
              <a:rPr lang="sr-Latn-CS" sz="2800" dirty="0">
                <a:latin typeface="Calibri" pitchFamily="34" charset="0"/>
              </a:rPr>
              <a:t>manifestacije</a:t>
            </a:r>
            <a:r>
              <a:rPr lang="sr-Latn-CS" sz="2800" dirty="0"/>
              <a:t> </a:t>
            </a:r>
          </a:p>
          <a:p>
            <a:pPr>
              <a:lnSpc>
                <a:spcPct val="90000"/>
              </a:lnSpc>
            </a:pPr>
            <a:endParaRPr lang="en-US" sz="2800" dirty="0"/>
          </a:p>
          <a:p>
            <a:pPr>
              <a:lnSpc>
                <a:spcPct val="90000"/>
              </a:lnSpc>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909_pavillion-Great_Britain_resize"/>
          <p:cNvPicPr>
            <a:picLocks noChangeAspect="1" noChangeArrowheads="1"/>
          </p:cNvPicPr>
          <p:nvPr/>
        </p:nvPicPr>
        <p:blipFill>
          <a:blip r:embed="rId2"/>
          <a:srcRect/>
          <a:stretch>
            <a:fillRect/>
          </a:stretch>
        </p:blipFill>
        <p:spPr bwMode="auto">
          <a:xfrm>
            <a:off x="228600" y="152400"/>
            <a:ext cx="8610600" cy="5638800"/>
          </a:xfrm>
          <a:prstGeom prst="rect">
            <a:avLst/>
          </a:prstGeom>
          <a:noFill/>
        </p:spPr>
      </p:pic>
      <p:sp>
        <p:nvSpPr>
          <p:cNvPr id="9219" name="Rectangle 3"/>
          <p:cNvSpPr>
            <a:spLocks noChangeArrowheads="1"/>
          </p:cNvSpPr>
          <p:nvPr/>
        </p:nvSpPr>
        <p:spPr bwMode="auto">
          <a:xfrm>
            <a:off x="381000" y="5983069"/>
            <a:ext cx="8305800" cy="646331"/>
          </a:xfrm>
          <a:prstGeom prst="rect">
            <a:avLst/>
          </a:prstGeom>
          <a:noFill/>
          <a:ln w="9525">
            <a:noFill/>
            <a:miter lim="800000"/>
            <a:headEnd/>
            <a:tailEnd/>
          </a:ln>
          <a:effectLst/>
        </p:spPr>
        <p:txBody>
          <a:bodyPr>
            <a:spAutoFit/>
          </a:bodyPr>
          <a:lstStyle/>
          <a:p>
            <a:pPr algn="ctr"/>
            <a:r>
              <a:rPr lang="en-US" dirty="0">
                <a:latin typeface="Calibri" pitchFamily="34" charset="0"/>
              </a:rPr>
              <a:t>1909</a:t>
            </a:r>
            <a:r>
              <a:rPr lang="sr-Latn-CS" dirty="0">
                <a:latin typeface="Calibri" pitchFamily="34" charset="0"/>
              </a:rPr>
              <a:t>, </a:t>
            </a:r>
            <a:r>
              <a:rPr lang="sr-Latn-RS" dirty="0" smtClean="0">
                <a:latin typeface="Calibri" pitchFamily="34" charset="0"/>
              </a:rPr>
              <a:t>Paviljon velike Britanije</a:t>
            </a:r>
            <a:r>
              <a:rPr lang="sr-Latn-CS" dirty="0" smtClean="0">
                <a:latin typeface="Calibri" pitchFamily="34" charset="0"/>
              </a:rPr>
              <a:t> (arhitekta</a:t>
            </a:r>
            <a:r>
              <a:rPr lang="en-US" dirty="0" smtClean="0">
                <a:latin typeface="Calibri" pitchFamily="34" charset="0"/>
              </a:rPr>
              <a:t> </a:t>
            </a:r>
            <a:r>
              <a:rPr lang="en-US" dirty="0">
                <a:latin typeface="Calibri" pitchFamily="34" charset="0"/>
              </a:rPr>
              <a:t>Edwin Alfred </a:t>
            </a:r>
            <a:r>
              <a:rPr lang="en-US" dirty="0" err="1">
                <a:latin typeface="Calibri" pitchFamily="34" charset="0"/>
              </a:rPr>
              <a:t>Rickards</a:t>
            </a:r>
            <a:r>
              <a:rPr lang="sr-Latn-CS" dirty="0">
                <a:latin typeface="Calibri" pitchFamily="34" charset="0"/>
              </a:rPr>
              <a:t> modernizovao već postojeću </a:t>
            </a:r>
            <a:r>
              <a:rPr lang="sr-Latn-CS" dirty="0" smtClean="0">
                <a:latin typeface="Calibri" pitchFamily="34" charset="0"/>
              </a:rPr>
              <a:t>zgradu</a:t>
            </a:r>
            <a:r>
              <a:rPr lang="sr-Latn-CS" dirty="0">
                <a:latin typeface="Calibri" pitchFamily="34" charset="0"/>
              </a:rPr>
              <a:t>)</a:t>
            </a:r>
            <a:endParaRPr lang="en-US" dirty="0">
              <a:latin typeface="Calibri"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909_hungarian_a290810_1"/>
          <p:cNvPicPr>
            <a:picLocks noChangeAspect="1" noChangeArrowheads="1"/>
          </p:cNvPicPr>
          <p:nvPr/>
        </p:nvPicPr>
        <p:blipFill>
          <a:blip r:embed="rId2"/>
          <a:srcRect/>
          <a:stretch>
            <a:fillRect/>
          </a:stretch>
        </p:blipFill>
        <p:spPr bwMode="auto">
          <a:xfrm>
            <a:off x="914400" y="685800"/>
            <a:ext cx="7086600" cy="4595813"/>
          </a:xfrm>
          <a:prstGeom prst="rect">
            <a:avLst/>
          </a:prstGeom>
          <a:noFill/>
        </p:spPr>
      </p:pic>
      <p:sp>
        <p:nvSpPr>
          <p:cNvPr id="10243" name="Rectangle 3"/>
          <p:cNvSpPr>
            <a:spLocks noChangeArrowheads="1"/>
          </p:cNvSpPr>
          <p:nvPr/>
        </p:nvSpPr>
        <p:spPr bwMode="auto">
          <a:xfrm>
            <a:off x="838200" y="5791200"/>
            <a:ext cx="7162800" cy="457200"/>
          </a:xfrm>
          <a:prstGeom prst="rect">
            <a:avLst/>
          </a:prstGeom>
          <a:noFill/>
          <a:ln w="9525">
            <a:noFill/>
            <a:miter lim="800000"/>
            <a:headEnd/>
            <a:tailEnd/>
          </a:ln>
          <a:effectLst/>
        </p:spPr>
        <p:txBody>
          <a:bodyPr>
            <a:spAutoFit/>
          </a:bodyPr>
          <a:lstStyle/>
          <a:p>
            <a:pPr algn="ctr"/>
            <a:r>
              <a:rPr lang="en-US" sz="2400" dirty="0"/>
              <a:t>1909</a:t>
            </a:r>
            <a:r>
              <a:rPr lang="sr-Latn-CS" sz="2400" dirty="0"/>
              <a:t> </a:t>
            </a:r>
            <a:r>
              <a:rPr lang="sr-Latn-RS" sz="2400" dirty="0" smtClean="0"/>
              <a:t>Paviljon Mađarske</a:t>
            </a:r>
            <a:endParaRPr lang="en-US" sz="2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3324</Words>
  <Application>Microsoft Office PowerPoint</Application>
  <PresentationFormat>On-screen Show (4:3)</PresentationFormat>
  <Paragraphs>222</Paragraphs>
  <Slides>79</Slides>
  <Notes>0</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Office Theme</vt:lpstr>
      <vt:lpstr>“To biennial or not to biennial?” https://zh.b-ok2.org/book/2146780/9da349  Caroline A. Jones, The Global Work of Art World’s Fairs, Biennials, and the Aesthetics of Experience (2017, University Of Chicago Press)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Primer 2: On Translation, Antonio Muntadas Španski paviljon, 2005.</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neki momenti iz istorije Bijenala u Veneciji – do Drugog svetskog rata</vt:lpstr>
      <vt:lpstr>neki momenti iz istorije Bijenala u Veneciji – nakon Drugog svetskog rata</vt:lpstr>
      <vt:lpstr>35. izdanje Bijenala, 1968</vt:lpstr>
      <vt:lpstr>1968</vt:lpstr>
      <vt:lpstr>Bijenale tokom sedadesetih godina 20. veka</vt:lpstr>
      <vt:lpstr>početak osamdesetih i nove inicijative</vt:lpstr>
      <vt:lpstr>osamdesete i nove inicijative</vt:lpstr>
      <vt:lpstr>osamdesete i nove inicijative: Aperto 1980-1993</vt:lpstr>
      <vt:lpstr>od Aperta do novih kustoskih praksi</vt:lpstr>
      <vt:lpstr>Bijenale 1995</vt:lpstr>
      <vt:lpstr>Bijenale 1997</vt:lpstr>
      <vt:lpstr>Bijenale 1999</vt:lpstr>
      <vt:lpstr>Bijenale 2001</vt:lpstr>
      <vt:lpstr>Slide 71</vt:lpstr>
      <vt:lpstr>Slide 72</vt:lpstr>
      <vt:lpstr>Primer Pet: Tanja Ostojić, ‘I’ll Be Your Angel, 2001 </vt:lpstr>
      <vt:lpstr>Bijenale 2003</vt:lpstr>
      <vt:lpstr>Bijenale i ženske/feminističke teme</vt:lpstr>
      <vt:lpstr>zaključak</vt:lpstr>
      <vt:lpstr>zaključak</vt:lpstr>
      <vt:lpstr>i još...</vt:lpstr>
      <vt:lpstr>i još...</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biennial or not to biennial?” https://zh.b-ok2.org/book/2146780/9da349  Caroline A. Jones, The Global Work of Art World’s Fairs, Biennials, and the Aesthetics of Experience (2017, University Of Chicago Press)</dc:title>
  <dc:creator>User</dc:creator>
  <cp:lastModifiedBy>User</cp:lastModifiedBy>
  <cp:revision>1</cp:revision>
  <dcterms:created xsi:type="dcterms:W3CDTF">2020-04-13T21:13:24Z</dcterms:created>
  <dcterms:modified xsi:type="dcterms:W3CDTF">2020-04-13T21:14:30Z</dcterms:modified>
</cp:coreProperties>
</file>