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57" r:id="rId5"/>
    <p:sldId id="276" r:id="rId6"/>
    <p:sldId id="279" r:id="rId7"/>
    <p:sldId id="277" r:id="rId8"/>
    <p:sldId id="259" r:id="rId9"/>
    <p:sldId id="268" r:id="rId10"/>
    <p:sldId id="269" r:id="rId11"/>
    <p:sldId id="274" r:id="rId12"/>
    <p:sldId id="267" r:id="rId13"/>
    <p:sldId id="260" r:id="rId14"/>
    <p:sldId id="266" r:id="rId15"/>
    <p:sldId id="275" r:id="rId16"/>
    <p:sldId id="278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336" y="-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5A3A0-A752-4FB9-8757-BB96B636E77D}" type="datetimeFigureOut">
              <a:rPr lang="en-US" smtClean="0"/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63053-8CE3-482E-87AC-6D7BB7044A83}" type="slidenum">
              <a:rPr lang="en-US" smtClean="0"/>
            </a:fld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8890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  <a:endParaRPr lang="en-US" smtClean="0"/>
          </a:p>
          <a:p>
            <a:pPr lvl="1" eaLnBrk="1" latinLnBrk="0" hangingPunct="1"/>
            <a:r>
              <a:rPr lang="en-US" smtClean="0"/>
              <a:t>Second level</a:t>
            </a:r>
            <a:endParaRPr lang="en-US" smtClean="0"/>
          </a:p>
          <a:p>
            <a:pPr lvl="2" eaLnBrk="1" latinLnBrk="0" hangingPunct="1"/>
            <a:r>
              <a:rPr lang="en-US" smtClean="0"/>
              <a:t>Third level</a:t>
            </a:r>
            <a:endParaRPr lang="en-US" smtClean="0"/>
          </a:p>
          <a:p>
            <a:pPr lvl="3" eaLnBrk="1" latinLnBrk="0" hangingPunct="1"/>
            <a:r>
              <a:rPr lang="en-US" smtClean="0"/>
              <a:t>Fourth level</a:t>
            </a:r>
            <a:endParaRPr lang="en-US" smtClean="0"/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5A3A0-A752-4FB9-8757-BB96B636E77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63053-8CE3-482E-87AC-6D7BB7044A8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  <a:endParaRPr lang="en-US" smtClean="0"/>
          </a:p>
          <a:p>
            <a:pPr lvl="1" eaLnBrk="1" latinLnBrk="0" hangingPunct="1"/>
            <a:r>
              <a:rPr lang="en-US" smtClean="0"/>
              <a:t>Second level</a:t>
            </a:r>
            <a:endParaRPr lang="en-US" smtClean="0"/>
          </a:p>
          <a:p>
            <a:pPr lvl="2" eaLnBrk="1" latinLnBrk="0" hangingPunct="1"/>
            <a:r>
              <a:rPr lang="en-US" smtClean="0"/>
              <a:t>Third level</a:t>
            </a:r>
            <a:endParaRPr lang="en-US" smtClean="0"/>
          </a:p>
          <a:p>
            <a:pPr lvl="3" eaLnBrk="1" latinLnBrk="0" hangingPunct="1"/>
            <a:r>
              <a:rPr lang="en-US" smtClean="0"/>
              <a:t>Fourth level</a:t>
            </a:r>
            <a:endParaRPr lang="en-US" smtClean="0"/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5A3A0-A752-4FB9-8757-BB96B636E77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63053-8CE3-482E-87AC-6D7BB7044A8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  <a:endParaRPr lang="en-US" smtClean="0"/>
          </a:p>
          <a:p>
            <a:pPr lvl="1" eaLnBrk="1" latinLnBrk="0" hangingPunct="1"/>
            <a:r>
              <a:rPr lang="en-US" smtClean="0"/>
              <a:t>Second level</a:t>
            </a:r>
            <a:endParaRPr lang="en-US" smtClean="0"/>
          </a:p>
          <a:p>
            <a:pPr lvl="2" eaLnBrk="1" latinLnBrk="0" hangingPunct="1"/>
            <a:r>
              <a:rPr lang="en-US" smtClean="0"/>
              <a:t>Third level</a:t>
            </a:r>
            <a:endParaRPr lang="en-US" smtClean="0"/>
          </a:p>
          <a:p>
            <a:pPr lvl="3" eaLnBrk="1" latinLnBrk="0" hangingPunct="1"/>
            <a:r>
              <a:rPr lang="en-US" smtClean="0"/>
              <a:t>Fourth level</a:t>
            </a:r>
            <a:endParaRPr lang="en-US" smtClean="0"/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5A3A0-A752-4FB9-8757-BB96B636E77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63053-8CE3-482E-87AC-6D7BB7044A8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/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Freeform 14"/>
          <p:cNvSpPr/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Freeform 12"/>
          <p:cNvSpPr/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/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Freeform 16"/>
          <p:cNvSpPr/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Freeform 17"/>
          <p:cNvSpPr/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Freeform 18"/>
          <p:cNvSpPr/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Freeform 19"/>
          <p:cNvSpPr/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1" name="Freeform 20"/>
          <p:cNvSpPr/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Freeform 21"/>
          <p:cNvSpPr/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3" name="Freeform 22"/>
          <p:cNvSpPr/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4" name="Freeform 23"/>
          <p:cNvSpPr/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5" name="Freeform 24"/>
          <p:cNvSpPr/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6" name="Freeform 25"/>
          <p:cNvSpPr/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Freeform 26"/>
          <p:cNvSpPr/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61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  <a:endParaRPr kumimoji="0"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5A3A0-A752-4FB9-8757-BB96B636E77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63053-8CE3-482E-87AC-6D7BB7044A83}" type="slidenum">
              <a:rPr lang="en-US" smtClean="0"/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 showMasterSp="0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  <a:endParaRPr lang="en-US" smtClean="0"/>
          </a:p>
          <a:p>
            <a:pPr lvl="1" eaLnBrk="1" latinLnBrk="0" hangingPunct="1"/>
            <a:r>
              <a:rPr lang="en-US" smtClean="0"/>
              <a:t>Second level</a:t>
            </a:r>
            <a:endParaRPr lang="en-US" smtClean="0"/>
          </a:p>
          <a:p>
            <a:pPr lvl="2" eaLnBrk="1" latinLnBrk="0" hangingPunct="1"/>
            <a:r>
              <a:rPr lang="en-US" smtClean="0"/>
              <a:t>Third level</a:t>
            </a:r>
            <a:endParaRPr lang="en-US" smtClean="0"/>
          </a:p>
          <a:p>
            <a:pPr lvl="3" eaLnBrk="1" latinLnBrk="0" hangingPunct="1"/>
            <a:r>
              <a:rPr lang="en-US" smtClean="0"/>
              <a:t>Fourth level</a:t>
            </a:r>
            <a:endParaRPr lang="en-US" smtClean="0"/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  <a:endParaRPr lang="en-US" smtClean="0"/>
          </a:p>
          <a:p>
            <a:pPr lvl="1" eaLnBrk="1" latinLnBrk="0" hangingPunct="1"/>
            <a:r>
              <a:rPr lang="en-US" smtClean="0"/>
              <a:t>Second level</a:t>
            </a:r>
            <a:endParaRPr lang="en-US" smtClean="0"/>
          </a:p>
          <a:p>
            <a:pPr lvl="2" eaLnBrk="1" latinLnBrk="0" hangingPunct="1"/>
            <a:r>
              <a:rPr lang="en-US" smtClean="0"/>
              <a:t>Third level</a:t>
            </a:r>
            <a:endParaRPr lang="en-US" smtClean="0"/>
          </a:p>
          <a:p>
            <a:pPr lvl="3" eaLnBrk="1" latinLnBrk="0" hangingPunct="1"/>
            <a:r>
              <a:rPr lang="en-US" smtClean="0"/>
              <a:t>Fourth level</a:t>
            </a:r>
            <a:endParaRPr lang="en-US" smtClean="0"/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5A3A0-A752-4FB9-8757-BB96B636E77D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63053-8CE3-482E-87AC-6D7BB7044A8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Sp="0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025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  <a:endParaRPr kumimoji="0" lang="en-US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025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  <a:endParaRPr kumimoji="0" lang="en-US" smtClean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  <a:endParaRPr lang="en-US" smtClean="0"/>
          </a:p>
          <a:p>
            <a:pPr lvl="1" eaLnBrk="1" latinLnBrk="0" hangingPunct="1"/>
            <a:r>
              <a:rPr lang="en-US" smtClean="0"/>
              <a:t>Second level</a:t>
            </a:r>
            <a:endParaRPr lang="en-US" smtClean="0"/>
          </a:p>
          <a:p>
            <a:pPr lvl="2" eaLnBrk="1" latinLnBrk="0" hangingPunct="1"/>
            <a:r>
              <a:rPr lang="en-US" smtClean="0"/>
              <a:t>Third level</a:t>
            </a:r>
            <a:endParaRPr lang="en-US" smtClean="0"/>
          </a:p>
          <a:p>
            <a:pPr lvl="3" eaLnBrk="1" latinLnBrk="0" hangingPunct="1"/>
            <a:r>
              <a:rPr lang="en-US" smtClean="0"/>
              <a:t>Fourth level</a:t>
            </a:r>
            <a:endParaRPr lang="en-US" smtClean="0"/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  <a:endParaRPr lang="en-US" smtClean="0"/>
          </a:p>
          <a:p>
            <a:pPr lvl="1" eaLnBrk="1" latinLnBrk="0" hangingPunct="1"/>
            <a:r>
              <a:rPr lang="en-US" smtClean="0"/>
              <a:t>Second level</a:t>
            </a:r>
            <a:endParaRPr lang="en-US" smtClean="0"/>
          </a:p>
          <a:p>
            <a:pPr lvl="2" eaLnBrk="1" latinLnBrk="0" hangingPunct="1"/>
            <a:r>
              <a:rPr lang="en-US" smtClean="0"/>
              <a:t>Third level</a:t>
            </a:r>
            <a:endParaRPr lang="en-US" smtClean="0"/>
          </a:p>
          <a:p>
            <a:pPr lvl="3" eaLnBrk="1" latinLnBrk="0" hangingPunct="1"/>
            <a:r>
              <a:rPr lang="en-US" smtClean="0"/>
              <a:t>Fourth level</a:t>
            </a:r>
            <a:endParaRPr lang="en-US" smtClean="0"/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5A3A0-A752-4FB9-8757-BB96B636E77D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63053-8CE3-482E-87AC-6D7BB7044A83}" type="slidenum">
              <a:rPr lang="en-US" smtClean="0"/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5A3A0-A752-4FB9-8757-BB96B636E77D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63053-8CE3-482E-87AC-6D7BB7044A8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5A3A0-A752-4FB9-8757-BB96B636E77D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63053-8CE3-482E-87AC-6D7BB7044A8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61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  <a:endParaRPr kumimoji="0"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  <a:endParaRPr lang="en-US" smtClean="0"/>
          </a:p>
          <a:p>
            <a:pPr lvl="1" eaLnBrk="1" latinLnBrk="0" hangingPunct="1"/>
            <a:r>
              <a:rPr lang="en-US" smtClean="0"/>
              <a:t>Second level</a:t>
            </a:r>
            <a:endParaRPr lang="en-US" smtClean="0"/>
          </a:p>
          <a:p>
            <a:pPr lvl="2" eaLnBrk="1" latinLnBrk="0" hangingPunct="1"/>
            <a:r>
              <a:rPr lang="en-US" smtClean="0"/>
              <a:t>Third level</a:t>
            </a:r>
            <a:endParaRPr lang="en-US" smtClean="0"/>
          </a:p>
          <a:p>
            <a:pPr lvl="3" eaLnBrk="1" latinLnBrk="0" hangingPunct="1"/>
            <a:r>
              <a:rPr lang="en-US" smtClean="0"/>
              <a:t>Fourth level</a:t>
            </a:r>
            <a:endParaRPr lang="en-US" smtClean="0"/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5A3A0-A752-4FB9-8757-BB96B636E77D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63053-8CE3-482E-87AC-6D7BB7044A8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305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  <a:endParaRPr kumimoji="0" lang="en-US" smtClean="0"/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/>
          <a:p>
            <a:fld id="{F075A3A0-A752-4FB9-8757-BB96B636E77D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/>
          <a:p>
            <a:fld id="{D2263053-8CE3-482E-87AC-6D7BB7044A8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  <a:endParaRPr kumimoji="0" lang="en-US" smtClean="0"/>
          </a:p>
          <a:p>
            <a:pPr lvl="1" eaLnBrk="1" latinLnBrk="0" hangingPunct="1"/>
            <a:r>
              <a:rPr kumimoji="0" lang="en-US" smtClean="0"/>
              <a:t>Second level</a:t>
            </a:r>
            <a:endParaRPr kumimoji="0" lang="en-US" smtClean="0"/>
          </a:p>
          <a:p>
            <a:pPr lvl="2" eaLnBrk="1" latinLnBrk="0" hangingPunct="1"/>
            <a:r>
              <a:rPr kumimoji="0" lang="en-US" smtClean="0"/>
              <a:t>Third level</a:t>
            </a:r>
            <a:endParaRPr kumimoji="0" lang="en-US" smtClean="0"/>
          </a:p>
          <a:p>
            <a:pPr lvl="3" eaLnBrk="1" latinLnBrk="0" hangingPunct="1"/>
            <a:r>
              <a:rPr kumimoji="0" lang="en-US" smtClean="0"/>
              <a:t>Fourth level</a:t>
            </a:r>
            <a:endParaRPr kumimoji="0" lang="en-US" smtClean="0"/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</a:lstStyle>
          <a:p>
            <a:fld id="{F075A3A0-A752-4FB9-8757-BB96B636E77D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D2263053-8CE3-482E-87AC-6D7BB7044A83}" type="slidenum">
              <a:rPr lang="en-US" smtClean="0"/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 panose="05000000000000000000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410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 panose="05000000000000000000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950" indent="-228600" algn="l" rtl="0" eaLnBrk="1" latinLnBrk="0" hangingPunct="1">
        <a:spcBef>
          <a:spcPct val="20000"/>
        </a:spcBef>
        <a:buClr>
          <a:schemeClr val="accent2"/>
        </a:buClr>
        <a:buFont typeface="Wingdings 2" panose="05020102010507070707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745" indent="-228600" algn="l" rtl="0" eaLnBrk="1" latinLnBrk="0" hangingPunct="1">
        <a:spcBef>
          <a:spcPct val="20000"/>
        </a:spcBef>
        <a:buClr>
          <a:schemeClr val="accent3"/>
        </a:buClr>
        <a:buFont typeface="Wingdings 3" panose="05040102010807070707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455" indent="-210185" algn="l" rtl="0" eaLnBrk="1" latinLnBrk="0" hangingPunct="1">
        <a:spcBef>
          <a:spcPct val="20000"/>
        </a:spcBef>
        <a:buClr>
          <a:schemeClr val="accent3"/>
        </a:buClr>
        <a:buFont typeface="Wingdings 2" panose="05020102010507070707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10055" indent="-210185" algn="l" rtl="0" eaLnBrk="1" latinLnBrk="0" hangingPunct="1">
        <a:spcBef>
          <a:spcPct val="20000"/>
        </a:spcBef>
        <a:buClr>
          <a:schemeClr val="accent3"/>
        </a:buClr>
        <a:buFont typeface="Wingdings 2" panose="05020102010507070707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825" indent="-182880" algn="l" rtl="0" eaLnBrk="1" latinLnBrk="0" hangingPunct="1">
        <a:spcBef>
          <a:spcPct val="20000"/>
        </a:spcBef>
        <a:buClr>
          <a:schemeClr val="accent4"/>
        </a:buClr>
        <a:buFont typeface="Wingdings 2" panose="05020102010507070707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4230" indent="-182880" algn="l" rtl="0" eaLnBrk="1" latinLnBrk="0" hangingPunct="1">
        <a:spcBef>
          <a:spcPct val="20000"/>
        </a:spcBef>
        <a:buClr>
          <a:schemeClr val="accent4"/>
        </a:buClr>
        <a:buFont typeface="Wingdings 2" panose="05020102010507070707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 panose="05020102010507070707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hyperlink" Target="https://www.youtube.com/watch?v=LseIxjxd5M8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772816"/>
            <a:ext cx="7772400" cy="1470025"/>
          </a:xfrm>
        </p:spPr>
        <p:txBody>
          <a:bodyPr>
            <a:normAutofit/>
          </a:bodyPr>
          <a:lstStyle/>
          <a:p>
            <a:r>
              <a:rPr lang="sr-Latn-RS" dirty="0" smtClean="0"/>
              <a:t>RODNI ODNOSI MEĐU DECOM:</a:t>
            </a:r>
            <a:br>
              <a:rPr lang="sr-Latn-RS" dirty="0" smtClean="0"/>
            </a:br>
            <a:r>
              <a:rPr lang="sr-Latn-RS" sz="2400" dirty="0" smtClean="0"/>
              <a:t>NA RASKRŠĆU FEMINIZMA I SOCIOLOGIJE DETINJSTVA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1640" y="4437112"/>
            <a:ext cx="6400800" cy="1752600"/>
          </a:xfrm>
        </p:spPr>
        <p:txBody>
          <a:bodyPr>
            <a:normAutofit/>
          </a:bodyPr>
          <a:lstStyle/>
          <a:p>
            <a:r>
              <a:rPr lang="sr-Latn-RS" sz="2800" dirty="0" smtClean="0"/>
              <a:t>Andrija Golubović</a:t>
            </a:r>
            <a:endParaRPr lang="sr-Latn-RS" sz="2800" dirty="0" smtClean="0"/>
          </a:p>
          <a:p>
            <a:r>
              <a:rPr lang="sr-Latn-RS" b="1" dirty="0" smtClean="0">
                <a:effectLst/>
              </a:rPr>
              <a:t>Institute for Sociological Research, Faculty of Philosophy – University of Belgrade</a:t>
            </a:r>
            <a:endParaRPr lang="en-US" dirty="0" smtClean="0">
              <a:effectLst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1673424"/>
            <a:ext cx="7772400" cy="4851920"/>
          </a:xfrm>
        </p:spPr>
        <p:txBody>
          <a:bodyPr>
            <a:normAutofit/>
          </a:bodyPr>
          <a:lstStyle/>
          <a:p>
            <a:pPr marL="525780" indent="-457200" algn="just">
              <a:spcAft>
                <a:spcPts val="1200"/>
              </a:spcAft>
              <a:buFont typeface="+mj-lt"/>
              <a:buAutoNum type="arabicPeriod"/>
            </a:pPr>
            <a:r>
              <a:rPr lang="sr-Latn-R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Arapeši </a:t>
            </a:r>
            <a:r>
              <a:rPr lang="sr-Latn-R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koji žive uz planinu: deca se odgajaju na relativno rodno-neutralni način, razvijajući temperament koji je nežan, predusretljiv i kooperativan;</a:t>
            </a:r>
            <a:endParaRPr lang="sr-Latn-R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25780" indent="-457200" algn="just">
              <a:spcAft>
                <a:spcPts val="1200"/>
              </a:spcAft>
              <a:buFont typeface="+mj-lt"/>
              <a:buAutoNum type="arabicPeriod"/>
            </a:pPr>
            <a:r>
              <a:rPr lang="sr-Latn-R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Mundugumori </a:t>
            </a:r>
            <a:r>
              <a:rPr lang="sr-Latn-R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(divlji ljudožderi) koji žive uz reku: takođe, deca se odgajaju na rodno-neutralni način, samo što se temperament kod dečaka/devojčica usmerava ka agresivnosti, potrazi sa moći i poziciji;</a:t>
            </a:r>
            <a:endParaRPr lang="sr-Latn-R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25780" indent="-457200" algn="just">
              <a:spcAft>
                <a:spcPts val="1200"/>
              </a:spcAft>
              <a:buFont typeface="+mj-lt"/>
              <a:buAutoNum type="arabicPeriod"/>
            </a:pPr>
            <a:r>
              <a:rPr lang="sr-Latn-R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Čambuli </a:t>
            </a:r>
            <a:r>
              <a:rPr lang="sr-Latn-R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(otmeni lovci na ljudske glave) koji žive uz jezero: jedini razvijaju distintivne temperamente dečacima i devojčicama, ali u potpunoj suprotnosti u odnosu na SAD – dečaci se uče da budu blagi i emocionalno zavisni od drugih, a devojčice dominantne, preduzimljive i nezavisne. 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2453" y="282352"/>
            <a:ext cx="7772400" cy="914400"/>
          </a:xfrm>
        </p:spPr>
        <p:txBody>
          <a:bodyPr/>
          <a:lstStyle/>
          <a:p>
            <a:r>
              <a:rPr lang="sr-Latn-RS" sz="3200" dirty="0" smtClean="0"/>
              <a:t>Tri plemena na Novoj Gvineji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6894" y="836712"/>
            <a:ext cx="6408712" cy="5126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150506"/>
            <a:ext cx="7772400" cy="914400"/>
          </a:xfrm>
        </p:spPr>
        <p:txBody>
          <a:bodyPr/>
          <a:lstStyle/>
          <a:p>
            <a:r>
              <a:rPr lang="sr-Latn-RS" sz="2800" dirty="0" smtClean="0"/>
              <a:t>Nastanak sociologije detinjstva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4355976" y="1052736"/>
            <a:ext cx="4788024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800" dirty="0" smtClean="0"/>
              <a:t>Barrie Thorne </a:t>
            </a:r>
            <a:r>
              <a:rPr lang="sr-Latn-RS" sz="2800" i="1" dirty="0" smtClean="0"/>
              <a:t>Gender Play </a:t>
            </a:r>
            <a:r>
              <a:rPr lang="sr-Latn-RS" sz="2800" dirty="0" smtClean="0"/>
              <a:t>(1993)</a:t>
            </a:r>
            <a:endParaRPr lang="sr-Latn-RS" sz="2800" dirty="0" smtClean="0"/>
          </a:p>
          <a:p>
            <a:pPr algn="ctr"/>
            <a:endParaRPr lang="sr-Latn-RS" sz="2800" dirty="0" smtClean="0"/>
          </a:p>
          <a:p>
            <a:pPr marL="457200" indent="-457200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sr-Latn-RS" sz="2400" dirty="0" smtClean="0"/>
              <a:t>Pionirsko istraživanje u sociologiji detinjstva;</a:t>
            </a:r>
            <a:endParaRPr lang="sr-Latn-RS" sz="2400" dirty="0" smtClean="0"/>
          </a:p>
          <a:p>
            <a:pPr marL="457200" indent="-457200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sr-Latn-RS" sz="2400" dirty="0" smtClean="0"/>
              <a:t>Dve osnovne škole u Kaliforniji (1976/7) i Mičiganu (1980).</a:t>
            </a:r>
            <a:endParaRPr lang="sr-Latn-RS" sz="2400" dirty="0" smtClean="0"/>
          </a:p>
          <a:p>
            <a:pPr marL="457200" indent="-457200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sr-Latn-RS" sz="2400" dirty="0" smtClean="0"/>
              <a:t>Dotadašnja shvatanja roda u detinjstvu: </a:t>
            </a:r>
            <a:r>
              <a:rPr lang="sr-Latn-RS" sz="2400" b="1" dirty="0" smtClean="0"/>
              <a:t>developmentalizam </a:t>
            </a:r>
            <a:r>
              <a:rPr lang="sr-Latn-RS" sz="2400" dirty="0" smtClean="0"/>
              <a:t>(naturalizacija) i </a:t>
            </a:r>
            <a:r>
              <a:rPr lang="sr-Latn-RS" sz="2400" b="1" dirty="0" smtClean="0"/>
              <a:t>socijalizacija</a:t>
            </a:r>
            <a:r>
              <a:rPr lang="sr-Latn-RS" sz="2400" dirty="0" smtClean="0"/>
              <a:t> (pasivizacija);</a:t>
            </a:r>
            <a:endParaRPr lang="sr-Latn-RS" sz="24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345" y="1061458"/>
            <a:ext cx="3572290" cy="474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150506"/>
            <a:ext cx="7772400" cy="914400"/>
          </a:xfrm>
        </p:spPr>
        <p:txBody>
          <a:bodyPr/>
          <a:lstStyle/>
          <a:p>
            <a:r>
              <a:rPr lang="sr-Latn-RS" i="1" dirty="0" smtClean="0"/>
              <a:t>Gender Play (1993)</a:t>
            </a:r>
            <a:endParaRPr lang="en-US" i="1" dirty="0"/>
          </a:p>
        </p:txBody>
      </p:sp>
      <p:sp>
        <p:nvSpPr>
          <p:cNvPr id="4" name="TextBox 3"/>
          <p:cNvSpPr txBox="1"/>
          <p:nvPr/>
        </p:nvSpPr>
        <p:spPr>
          <a:xfrm>
            <a:off x="611560" y="1528977"/>
            <a:ext cx="8424936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sr-Latn-RS" sz="2400" dirty="0" smtClean="0"/>
              <a:t>Beri Torn razvija pristup na raskršću feminizma i novonastajuće sociologije detinjstva:</a:t>
            </a:r>
            <a:endParaRPr lang="sr-Latn-RS" sz="2400" dirty="0" smtClean="0"/>
          </a:p>
          <a:p>
            <a:pPr marL="457200" indent="-457200">
              <a:spcBef>
                <a:spcPts val="6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sr-Latn-RS" sz="2400" dirty="0" smtClean="0"/>
              <a:t>Rod kao kolektivno postignuće  (šta deca rade u međusobnim interakcijama;</a:t>
            </a:r>
            <a:endParaRPr lang="sr-Latn-RS" sz="2400" dirty="0" smtClean="0"/>
          </a:p>
          <a:p>
            <a:pPr marL="457200" indent="-457200">
              <a:spcBef>
                <a:spcPts val="6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sr-Latn-RS" sz="2400" dirty="0" smtClean="0"/>
              <a:t>Istraživanje dečje perspektive + posmatranje dece kao relevantnih socijalnih aktera koji aktivno stvaraju društveni svet (rodne odnose).</a:t>
            </a:r>
            <a:endParaRPr lang="sr-Latn-RS" sz="2400" dirty="0" smtClean="0"/>
          </a:p>
          <a:p>
            <a:pPr marL="457200" indent="-457200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sr-Latn-RS" sz="2400" dirty="0" smtClean="0"/>
              <a:t>Koncept detinjstva/dece je odraslocentričan: deca ga ne upotrebljavaju.</a:t>
            </a:r>
            <a:endParaRPr lang="sr-Latn-RS" sz="2400" dirty="0" smtClean="0"/>
          </a:p>
          <a:p>
            <a:pPr marL="457200" indent="-457200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sr-Latn-RS" sz="2400" dirty="0" smtClean="0"/>
              <a:t>Rod se ukršta sa klasom, rasom, etnicitetom, seksualnošću (iako su obe škole bile radničke i većinom bela deca).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150506"/>
            <a:ext cx="7772400" cy="914400"/>
          </a:xfrm>
        </p:spPr>
        <p:txBody>
          <a:bodyPr/>
          <a:lstStyle/>
          <a:p>
            <a:r>
              <a:rPr lang="sr-Latn-RS" i="1" dirty="0" smtClean="0"/>
              <a:t>Gender Play (1993)</a:t>
            </a:r>
            <a:endParaRPr lang="en-US" i="1" dirty="0"/>
          </a:p>
        </p:txBody>
      </p:sp>
      <p:sp>
        <p:nvSpPr>
          <p:cNvPr id="4" name="TextBox 3"/>
          <p:cNvSpPr txBox="1"/>
          <p:nvPr/>
        </p:nvSpPr>
        <p:spPr>
          <a:xfrm>
            <a:off x="611560" y="1528977"/>
            <a:ext cx="842493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r-Latn-RS" sz="2400" dirty="0" smtClean="0"/>
              <a:t>Beri Torn dovodi u pitanje ono što se u drugim naukama uzimalo zdravo za gotovo: „rodna segregacija u školi“</a:t>
            </a:r>
            <a:endParaRPr lang="sr-Latn-RS" sz="2400" dirty="0" smtClean="0"/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r-Latn-RS" sz="2400" dirty="0" smtClean="0"/>
              <a:t>„Prirodno je da se dečaci druže sa dečacima, a devojčice sa devojčicama“</a:t>
            </a:r>
            <a:endParaRPr lang="sr-Latn-RS" sz="2400" dirty="0" smtClean="0"/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r-Latn-RS" sz="2400" dirty="0" smtClean="0"/>
              <a:t>Nasuprot škole, deca se u komšiluku uglavnom igraju u rodno i uzrasno mešovitim grupama (</a:t>
            </a:r>
            <a:r>
              <a:rPr lang="sr-Latn-RS" sz="2400" i="1" dirty="0" smtClean="0"/>
              <a:t>zašto je to tako?)</a:t>
            </a:r>
            <a:endParaRPr lang="sr-Latn-RS" sz="2400" i="1" dirty="0" smtClean="0"/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r-Latn-RS" sz="2400" dirty="0" smtClean="0"/>
              <a:t>Škola kao institucija ima dvostruko dejstvo:</a:t>
            </a:r>
            <a:endParaRPr lang="sr-Latn-RS" sz="2400" dirty="0" smtClean="0"/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sr-Latn-RS" sz="2400" dirty="0" smtClean="0"/>
              <a:t>Istorijski dolazi do spajanja dečaka i devojčica</a:t>
            </a:r>
            <a:endParaRPr lang="sr-Latn-RS" sz="2400" dirty="0" smtClean="0"/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sr-Latn-RS" sz="2400" dirty="0" smtClean="0"/>
              <a:t>Skriveni kurikulum održava rodne razlike</a:t>
            </a:r>
            <a:endParaRPr lang="sr-Latn-RS" sz="2400" dirty="0" smtClean="0"/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r-Latn-RS" sz="2400" dirty="0" smtClean="0"/>
              <a:t>Dovodi u pitanje stav o dečijoj seksualnoj nevinosti.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15616" y="119675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hlinkClick r:id="rId1"/>
              </a:rPr>
              <a:t>https://www.youtube.com/watch?v=LseIxjxd5M8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692374"/>
            <a:ext cx="3052217" cy="4605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92586" y="5298943"/>
            <a:ext cx="45542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Boy, age four or five, in a dress with pleated skirt (ca. 1870).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200" b="1" i="1" dirty="0">
                <a:latin typeface="Arial" panose="020B0604020202020204" pitchFamily="34" charset="0"/>
                <a:cs typeface="Arial" panose="020B0604020202020204" pitchFamily="34" charset="0"/>
              </a:rPr>
              <a:t>University of Maryland Costume and Textile </a:t>
            </a:r>
            <a:r>
              <a:rPr lang="en-US" sz="1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Collection</a:t>
            </a:r>
            <a:endParaRPr lang="en-US" sz="12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628800"/>
            <a:ext cx="3537083" cy="4540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866134" y="6169764"/>
            <a:ext cx="35248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Franklin D. Roosevelt as a toddler, circa 1884</a:t>
            </a:r>
            <a:r>
              <a:rPr lang="en-US" sz="1200" dirty="0" smtClean="0"/>
              <a:t>.</a:t>
            </a:r>
            <a:endParaRPr lang="sr-Latn-RS" sz="1200" dirty="0" smtClean="0"/>
          </a:p>
          <a:p>
            <a:pPr algn="ctr"/>
            <a:r>
              <a:rPr lang="sr-Latn-RS" sz="1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Smithsonian Magazine</a:t>
            </a:r>
            <a:endParaRPr lang="en-US" sz="12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0417" y="260648"/>
            <a:ext cx="4829613" cy="50300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83568" y="5445224"/>
            <a:ext cx="558165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 smtClean="0"/>
              <a:t>Jo B. Paoletti </a:t>
            </a:r>
            <a:r>
              <a:rPr lang="sr-Latn-RS" i="1" dirty="0" smtClean="0"/>
              <a:t>Pink &amp; Blue </a:t>
            </a:r>
            <a:r>
              <a:rPr lang="sr-Latn-RS" dirty="0" smtClean="0"/>
              <a:t>(2012)</a:t>
            </a:r>
            <a:endParaRPr lang="sr-Latn-RS" dirty="0" smtClean="0"/>
          </a:p>
          <a:p>
            <a:r>
              <a:rPr lang="sr-Latn-RS" dirty="0" smtClean="0"/>
              <a:t>Profesorka američkih studija na Univerzitetu u Merilendu</a:t>
            </a:r>
            <a:endParaRPr lang="sr-Latn-RS" dirty="0" smtClean="0"/>
          </a:p>
          <a:p>
            <a:r>
              <a:rPr lang="sr-Latn-RS" dirty="0" smtClean="0"/>
              <a:t>Istorija tekstila i oblačenja kod dece u SAD-u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4896544" cy="3907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5609" y="908720"/>
            <a:ext cx="3495675" cy="483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67544" y="4221088"/>
            <a:ext cx="4824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The children of King Charles I of England in 1637 by Van </a:t>
            </a:r>
            <a:r>
              <a:rPr lang="en-US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Dyck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. From left: Mary, James—</a:t>
            </a:r>
            <a:r>
              <a:rPr lang="en-US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unbreeched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 at four, Charles, Elizabeth and Anne</a:t>
            </a:r>
            <a:endParaRPr lang="en-US" sz="12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15609" y="5877272"/>
            <a:ext cx="3620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Prince </a:t>
            </a:r>
            <a:r>
              <a:rPr lang="en-US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Ulrik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 of Denmark, 1615. The hair (and active dog) show the gender.</a:t>
            </a:r>
            <a:endParaRPr lang="en-US" sz="12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781337"/>
            <a:ext cx="7547107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245" y="692696"/>
            <a:ext cx="7793037" cy="540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58417"/>
            <a:ext cx="3240360" cy="3999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3642" y="1312806"/>
            <a:ext cx="3528392" cy="5275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95536" y="4581128"/>
            <a:ext cx="4902304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Margaret Mid, američka antropološkinja</a:t>
            </a:r>
            <a:endParaRPr lang="sr-Latn-RS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r-Latn-RS" sz="1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Pol i temperament u tri primitivna društva</a:t>
            </a:r>
            <a:r>
              <a:rPr lang="sr-Latn-R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(1935)</a:t>
            </a:r>
            <a:endParaRPr lang="sr-Latn-RS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r-Latn-R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Istraživanje na Novoj Gvineji 1931-1933.</a:t>
            </a:r>
            <a:endParaRPr lang="sr-Latn-RS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r-Latn-R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Tri plemena:</a:t>
            </a:r>
            <a:endParaRPr lang="sr-Latn-RS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sr-Latn-R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Planinski Arapeši</a:t>
            </a:r>
            <a:endParaRPr lang="sr-Latn-RS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sr-Latn-R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Rečni Mundugumori</a:t>
            </a:r>
            <a:endParaRPr lang="sr-Latn-RS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sr-Latn-R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Jezerski Čambuli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8640"/>
            <a:ext cx="4032448" cy="371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817003"/>
            <a:ext cx="5010993" cy="4625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1673424"/>
            <a:ext cx="7772400" cy="4851920"/>
          </a:xfrm>
        </p:spPr>
        <p:txBody>
          <a:bodyPr>
            <a:normAutofit/>
          </a:bodyPr>
          <a:lstStyle/>
          <a:p>
            <a:pPr marL="68580" indent="0" algn="just">
              <a:spcAft>
                <a:spcPts val="1200"/>
              </a:spcAft>
              <a:buNone/>
            </a:pPr>
            <a:r>
              <a:rPr lang="sr-Latn-R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Kako kultura oblikuje polne razlike u temperamentu?</a:t>
            </a:r>
            <a:endParaRPr lang="sr-Latn-R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" indent="0" algn="just">
              <a:spcAft>
                <a:spcPts val="1200"/>
              </a:spcAft>
              <a:buNone/>
            </a:pPr>
            <a:r>
              <a:rPr lang="sr-Latn-R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Uvreženo (naturalističko) shvatanje: </a:t>
            </a:r>
            <a:endParaRPr lang="sr-Latn-R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1200"/>
              </a:spcAft>
            </a:pPr>
            <a:r>
              <a:rPr lang="sr-Latn-R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muškarci = agresivni, preduzimljivi, racionalni, jaki, samodovoljni;</a:t>
            </a:r>
            <a:endParaRPr lang="sr-Latn-R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1200"/>
              </a:spcAft>
            </a:pPr>
            <a:r>
              <a:rPr lang="sr-Latn-RS" sz="2000" dirty="0">
                <a:latin typeface="Arial" panose="020B0604020202020204" pitchFamily="34" charset="0"/>
                <a:cs typeface="Arial" panose="020B0604020202020204" pitchFamily="34" charset="0"/>
              </a:rPr>
              <a:t>ž</a:t>
            </a:r>
            <a:r>
              <a:rPr lang="sr-Latn-R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ene = pasivne, emotivne, nežne, slabe, treba im zaštita itd.</a:t>
            </a:r>
            <a:endParaRPr lang="sr-Latn-R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1200"/>
              </a:spcAft>
            </a:pPr>
            <a:r>
              <a:rPr lang="sr-Latn-R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M. Mid na Novoj Gvineji otkriva nešto što je kontraintuitivno ljudima sa Zapada kada su u pitanju polne razlike.</a:t>
            </a:r>
            <a:endParaRPr lang="sr-Latn-R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1200"/>
              </a:spcAft>
            </a:pPr>
            <a:r>
              <a:rPr lang="sr-Latn-R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Sva tri izučavana plemena na međusobno potpuno različite načine odgajaju dečake/devojčice, iako su geografski smeštena vrlo blizu.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2453" y="282352"/>
            <a:ext cx="7772400" cy="914400"/>
          </a:xfrm>
        </p:spPr>
        <p:txBody>
          <a:bodyPr/>
          <a:lstStyle/>
          <a:p>
            <a:r>
              <a:rPr lang="sr-Latn-RS" sz="3200" dirty="0" smtClean="0"/>
              <a:t>Pol i temperament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0</TotalTime>
  <Words>3331</Words>
  <Application>WPS Presentation</Application>
  <PresentationFormat>On-screen Show (4:3)</PresentationFormat>
  <Paragraphs>72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7" baseType="lpstr">
      <vt:lpstr>Arial</vt:lpstr>
      <vt:lpstr>SimSun</vt:lpstr>
      <vt:lpstr>Wingdings</vt:lpstr>
      <vt:lpstr>Wingdings</vt:lpstr>
      <vt:lpstr>Wingdings 2</vt:lpstr>
      <vt:lpstr>Wingdings 3</vt:lpstr>
      <vt:lpstr>Corbel</vt:lpstr>
      <vt:lpstr>Consolas</vt:lpstr>
      <vt:lpstr>Microsoft YaHei</vt:lpstr>
      <vt:lpstr>Arial Unicode MS</vt:lpstr>
      <vt:lpstr>Calibri</vt:lpstr>
      <vt:lpstr>Metro</vt:lpstr>
      <vt:lpstr>RODNI ODNOSI MEĐU DECOM: NA RASKRŠĆU FEMINIZMA I SOCIOLOGIJE DETINJSTVA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Pol i temperament</vt:lpstr>
      <vt:lpstr>Tri plemena na Novoj Gvineji</vt:lpstr>
      <vt:lpstr>PowerPoint 演示文稿</vt:lpstr>
      <vt:lpstr>Nastanak sociologije detinjstva</vt:lpstr>
      <vt:lpstr>Gender Play (1993)</vt:lpstr>
      <vt:lpstr>Gender Play (1993)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Korisnik</dc:creator>
  <cp:lastModifiedBy>Dell</cp:lastModifiedBy>
  <cp:revision>39</cp:revision>
  <dcterms:created xsi:type="dcterms:W3CDTF">2025-09-29T22:13:00Z</dcterms:created>
  <dcterms:modified xsi:type="dcterms:W3CDTF">2026-04-01T16:07:53Z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544F5EE8629C49CFB40BC42D15874AD7_13</vt:lpwstr>
  </property>
  <property fmtid="{D5CDD505-2E9C-101B-9397-08002B2CF9AE}" pid="3" name="KSOProductBuildVer">
    <vt:lpwstr>1033-12.2.0.23196</vt:lpwstr>
  </property>
</Properties>
</file>