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4" r:id="rId5"/>
    <p:sldId id="275" r:id="rId6"/>
    <p:sldId id="276" r:id="rId7"/>
    <p:sldId id="277" r:id="rId8"/>
    <p:sldId id="291" r:id="rId9"/>
    <p:sldId id="278" r:id="rId10"/>
    <p:sldId id="280" r:id="rId11"/>
    <p:sldId id="292" r:id="rId12"/>
    <p:sldId id="281" r:id="rId13"/>
    <p:sldId id="282" r:id="rId14"/>
    <p:sldId id="285" r:id="rId15"/>
    <p:sldId id="287" r:id="rId16"/>
    <p:sldId id="283" r:id="rId17"/>
    <p:sldId id="293" r:id="rId18"/>
    <p:sldId id="306" r:id="rId19"/>
    <p:sldId id="308" r:id="rId20"/>
    <p:sldId id="304" r:id="rId21"/>
    <p:sldId id="309" r:id="rId22"/>
    <p:sldId id="310" r:id="rId23"/>
    <p:sldId id="311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31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r-Latn-R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KULT SVETOG SPIRIDONA NA BALKANU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3080" y="4037330"/>
            <a:ext cx="6085205" cy="1459865"/>
          </a:xfrm>
        </p:spPr>
        <p:txBody>
          <a:bodyPr/>
          <a:lstStyle/>
          <a:p>
            <a:r>
              <a:rPr lang="sr-Latn-RS" altLang="en-US" sz="2800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Od Justinijana do Sulejmana Veličanstvenog: vizuelna kultura srednjovekovnog i </a:t>
            </a:r>
            <a:r>
              <a:rPr lang="en-GB" altLang="en-US" sz="2800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ranog</a:t>
            </a:r>
            <a:r>
              <a:rPr lang="en-GB" altLang="en-US" sz="2800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sr-Latn-RS" altLang="en-US" sz="2800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modernog </a:t>
            </a:r>
            <a:r>
              <a:rPr lang="en-GB" altLang="en-US" sz="2800" dirty="0" err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doba</a:t>
            </a:r>
            <a:endParaRPr lang="en-GB" altLang="en-US" sz="280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Latn-RS" altLang="en-US" sz="2800" dirty="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ubtitle 2"/>
          <p:cNvSpPr txBox="1"/>
          <p:nvPr/>
        </p:nvSpPr>
        <p:spPr>
          <a:xfrm>
            <a:off x="6724996" y="6384175"/>
            <a:ext cx="5467004" cy="38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r-Latn-RS" altLang="en-US" sz="2000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Ognjen Vuković IU16/61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-19685" y="5750560"/>
            <a:ext cx="30727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0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Profesori:</a:t>
            </a:r>
            <a:endParaRPr lang="en-US" sz="200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sr-Latn-RS" altLang="en-US" sz="20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dr </a:t>
            </a:r>
            <a:r>
              <a:rPr lang="en-US" sz="20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Jelena Erdeljan</a:t>
            </a:r>
          </a:p>
          <a:p>
            <a:r>
              <a:rPr lang="sr-Latn-RS" altLang="en-US" sz="20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dr </a:t>
            </a:r>
            <a:r>
              <a:rPr lang="en-US" sz="20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Ivan Stevovi</a:t>
            </a:r>
            <a:r>
              <a:rPr lang="sr-Latn-RS" altLang="en-US" sz="20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špiro gro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" y="635"/>
            <a:ext cx="9662795" cy="684212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9904095" y="1342390"/>
            <a:ext cx="21685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4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Prvi grob Svetog Spiridona u Trimituntu na Kipru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7305"/>
            <a:ext cx="10515600" cy="918845"/>
          </a:xfrm>
        </p:spPr>
        <p:txBody>
          <a:bodyPr/>
          <a:lstStyle/>
          <a:p>
            <a:pPr algn="ctr"/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Sveti Spiridon u Carigradu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" y="1110615"/>
            <a:ext cx="12155170" cy="5739130"/>
          </a:xfrm>
        </p:spPr>
        <p:txBody>
          <a:bodyPr>
            <a:normAutofit fontScale="70000"/>
          </a:bodyPr>
          <a:lstStyle/>
          <a:p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U VII veku se pred arabljanskim osvajanjima mošti svetitelja prenose u Carigrad.</a:t>
            </a:r>
          </a:p>
          <a:p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Ovaj potez je izuzetno doprineo širenju kulta Svetog Spiridona posebno u istočnohrišćanskim krajevima.</a:t>
            </a:r>
          </a:p>
          <a:p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Različiti izvori navode različite lokacije moštiju svetitelja unutar carske prestonice, gde su Sinaksaru Velike crkve navodi da su mošti čuvane u ženskom manastiru koji bi mogao da bude manastir Bogorodice Keharitomeni zadužbina carice Irine Duke, dok Antonije Novgorodski u svojim spisima govori o crkvi Svetih Apostola kao mestu u kojem je obitavala glava Svetog Spiridona, a da su telo i ruka pohranjeni u manastiru Bogorodice Odigitrije. </a:t>
            </a:r>
            <a:endParaRPr lang="sr-Latn-R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sr-Latn-RS" altLang="en-U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Najstarije vizuelne predstave svetitelja se datuju u X vek i mogu se naći u Kapadokiji, dok se na centralnom Balkanu spominje u prvim pisanim tekstovima (</a:t>
            </a:r>
            <a:r>
              <a:rPr lang="sr-Latn-RS" altLang="en-US" i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Codex Vaticanus Slavicus 3 glagoliticus), </a:t>
            </a:r>
            <a:r>
              <a:rPr lang="sr-Latn-RS" altLang="en-U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 menolozima cara Vasilija II i Teodora Metafrasta već uveliko ima svoje mesto, a ubrzo isto pronalazi na sinajskim ikonama i u crkvama Svete Sofije i Bogorodice Perivlepte u Ohridu.</a:t>
            </a:r>
          </a:p>
          <a:p>
            <a:r>
              <a:rPr lang="sr-Latn-RS" altLang="en-U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Spiridonov povratak je praznovan kod Rusa i vezivan je za paganski kult sunca i zimske solsticije, a na ikoni iz Novgoroda zajedno sa Svetim Vlasijem predstavlja plodnost.</a:t>
            </a:r>
          </a:p>
          <a:p>
            <a:r>
              <a:rPr lang="sr-Latn-RS" altLang="en-U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Prikazivan je i kao jedan od episkopa u povorci arhijereja što možemo videti u crkvi Hrista Pantokratora u Dečanima.</a:t>
            </a:r>
          </a:p>
          <a:p>
            <a:r>
              <a:rPr lang="sr-Latn-RS" altLang="en-U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Pored pravoslavnog sveta Sveti Spiridon je našao mesto i u katoličkom svetu što možemo videti na osnovu programa dekoracije kapije Nafpliona na Peloponezu gde je najverovatnije bio u ulozi zaštitnika moreplovaca.</a:t>
            </a:r>
            <a:endParaRPr lang="sr-Latn-RS" altLang="en-US" dirty="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Latn-RS" altLang="en-US" dirty="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sr-Latn-R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Latn-RS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SILIJ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238885"/>
            <a:ext cx="7009765" cy="484759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459480" y="465455"/>
            <a:ext cx="52724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en-US" sz="24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Sveti Spiridon iz menologa Vasilija II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de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455" y="13335"/>
            <a:ext cx="5293360" cy="683069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365365" y="1223645"/>
            <a:ext cx="4677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4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Codex Vaticanus Slavicus 3 Glagoliticus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hri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5715"/>
            <a:ext cx="9352915" cy="683641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9502775" y="554990"/>
            <a:ext cx="26733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400">
                <a:solidFill>
                  <a:schemeClr val="accent4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Crkva Svete Sofije u Ohridu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 sta je sad ovo lo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05"/>
            <a:ext cx="10243185" cy="682879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0438765" y="2099945"/>
            <a:ext cx="16186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4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Crkva Bogorodice Perivlepte u Ohridu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7037991_2348406768792941_7602149314294448128_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10" y="2540"/>
            <a:ext cx="5033010" cy="685292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859905" y="1431290"/>
            <a:ext cx="52127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4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Sveti Spiridon iz povorke arhijereja u crkvi Hrista Pantokratora u manastiru Dečani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5"/>
            <a:ext cx="10515600" cy="975360"/>
          </a:xfrm>
        </p:spPr>
        <p:txBody>
          <a:bodyPr/>
          <a:lstStyle/>
          <a:p>
            <a:pPr algn="ctr"/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Sveti Spiridon na Krfu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" y="975995"/>
            <a:ext cx="12212955" cy="5880100"/>
          </a:xfrm>
        </p:spPr>
        <p:txBody>
          <a:bodyPr>
            <a:normAutofit fontScale="70000"/>
          </a:bodyPr>
          <a:lstStyle/>
          <a:p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Nakon pada Carigrada 1453. godine, mošti svetitelja prelaze more i dolaze na Krf gde se i danas nalaze.</a:t>
            </a:r>
          </a:p>
          <a:p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Sam čin prenosa moštiju je najverovatnije bio </a:t>
            </a:r>
            <a:r>
              <a:rPr lang="sr-Latn-RS" altLang="en-US" i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furtum sacrum</a:t>
            </a:r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, što se može pretpostaviti na osnovu činjenice da je na zapadu Evrope porasla potreba za relikvijama svetitelja.</a:t>
            </a:r>
          </a:p>
          <a:p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Nakon XIII veka i dolaska napuljskih Anžuvinaca na vlast na ostrvu, kao i Venecije od 1386/87. godine, na ostrvu su postajle dve konfesijske grupe.</a:t>
            </a:r>
          </a:p>
          <a:p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Na Saboru Firenca - Ferara (1438.-1445.) je i zvanično potvrđena unija dve crkve.</a:t>
            </a:r>
          </a:p>
          <a:p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Ova ideja je zaživela na Krfu i kult Svetog Spiridona postaje zajednička tačka katoličke i pravoslavne crkve.</a:t>
            </a:r>
          </a:p>
          <a:p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1489. godine, Georgios Kalohertis, po narodnom predanju, penosi mošti Svetog Spiridona i Svete Teodore na Krf.</a:t>
            </a:r>
          </a:p>
          <a:p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Mošti su menjale mesto obitavanja na ostrvu, ali su na kraju položene u novu crkvu, 1589. godine, gde su ostale do danas.</a:t>
            </a:r>
          </a:p>
          <a:p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Sveti Spiridon se na Krfu kao kultni svetitelj proslavljao od XVI veka, gde se postavlja kao spasitelj ostrva prvo od epidemije kuge 1524. godine, a potom i osmanskog osvajanja 1537. godine.</a:t>
            </a:r>
          </a:p>
          <a:p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Od XVII veka je kult i definitivno uspostavljen na ostrvu, te se Sveti Spiridon našao ne samo u ulozi spasitelja i čuvara već i u ulozi identitetskog markera jonskog arhipelaga.</a:t>
            </a:r>
            <a:endParaRPr lang="sr-Latn-R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Latn-R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Latn-R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Latn-R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Latn-RS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RF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05" y="5080"/>
            <a:ext cx="5962650" cy="4473575"/>
          </a:xfrm>
          <a:prstGeom prst="rect">
            <a:avLst/>
          </a:prstGeom>
        </p:spPr>
      </p:pic>
      <p:pic>
        <p:nvPicPr>
          <p:cNvPr id="4" name="Picture 3" descr="KRF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865" y="2543810"/>
            <a:ext cx="8572500" cy="42862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466840" y="426085"/>
            <a:ext cx="42792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Crkva Svetog Spiridona na Krfu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RF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" y="-10795"/>
            <a:ext cx="8839200" cy="687832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9118600" y="930910"/>
            <a:ext cx="25812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4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Spoljni kivot Svetog Spiridona, Krf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385"/>
            <a:ext cx="10515600" cy="1325563"/>
          </a:xfrm>
        </p:spPr>
        <p:txBody>
          <a:bodyPr/>
          <a:lstStyle/>
          <a:p>
            <a:pPr algn="ctr"/>
            <a:r>
              <a:rPr lang="sr-Latn-RS" altLang="en-U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Značaj kulta svetitelja za zajednicu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" y="1358265"/>
            <a:ext cx="12179935" cy="5474335"/>
          </a:xfrm>
        </p:spPr>
        <p:txBody>
          <a:bodyPr>
            <a:normAutofit/>
          </a:bodyPr>
          <a:lstStyle/>
          <a:p>
            <a:r>
              <a:rPr lang="sr-Latn-RS" altLang="sr-Latn-R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Svetitelji su bili fokalna tačka identiteta zajednice</a:t>
            </a:r>
            <a:r>
              <a:rPr lang="en-US" altLang="sr-Latn-R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sr-Latn-RS" altLang="sr-Latn-RS" dirty="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sr-Latn-R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Sveti Spiridon, kao svetac koji je stekao veliki zna</a:t>
            </a:r>
            <a:r>
              <a:rPr lang="sr-Latn-RS" altLang="sr-Latn-R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čaj za različite zajednice i konfesije u Evropi i samim tim povezivao najšire mase sa najvažnijim svetim mestima na prostoru Jadrana i centralnog Balkana postaje izuzetno zastupljen.</a:t>
            </a:r>
          </a:p>
          <a:p>
            <a:r>
              <a:rPr lang="sr-Latn-RS" altLang="sr-Latn-R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Tako se u Zemunu u Crkvi Svetog Nikole može naći monumentalna predstava Svetog Spiridona koji je bio vezan za kolektivni identitet cehova i zanatskih udruženja čime se izražava duboka povezanost zajednice i svetitelja.	</a:t>
            </a:r>
          </a:p>
          <a:p>
            <a:r>
              <a:rPr lang="sr-Latn-RS" altLang="sr-Latn-R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Sa druge strane u Boka Kotorsku su od vremena uspostavljanja kulta Svetog Spiridona na Krfu, tokom narednih vekova dolazile čestice moštiju svetitelja, zaštitnika moreplovaca.</a:t>
            </a:r>
          </a:p>
          <a:p>
            <a:endParaRPr lang="sr-Latn-RS" altLang="sr-Latn-RS" dirty="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Latn-R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Latn-R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Latn-RS" alt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Latn-RS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700"/>
            <a:ext cx="10515600" cy="975360"/>
          </a:xfrm>
        </p:spPr>
        <p:txBody>
          <a:bodyPr/>
          <a:lstStyle/>
          <a:p>
            <a:pPr algn="ctr"/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Trst, Boka Kotorska i Zemun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" y="962660"/>
            <a:ext cx="12212955" cy="5895340"/>
          </a:xfrm>
        </p:spPr>
        <p:txBody>
          <a:bodyPr>
            <a:normAutofit fontScale="90000"/>
          </a:bodyPr>
          <a:lstStyle/>
          <a:p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Kroz vizuelne primere, naročito ikone, ali i druge radove, kult svetitelja se širio sa Krfa.</a:t>
            </a:r>
          </a:p>
          <a:p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U Trstu, najvažnijoj luci severnog Jadrana, nalazi se crkva posvećena Svetom Spiridonu, inicijalno podignuta pod grčkim patronatom, a kojom se služila i srpska zajednica.</a:t>
            </a:r>
          </a:p>
          <a:p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Devedesetih godina XVIII veka ovo zdanje dolazi u posed srpske crkve, gde se uviđa značaj ovog svetitelja za srpsku zajednicu i kreiranje identiteta oko kulta svetitelja u multikulturlanom centru kao što je bio Trst.</a:t>
            </a:r>
          </a:p>
          <a:p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Sa druge strane u Boka Kotorskoj, Svetom Spiridonu je podignuto nekoliko svetilišta (Kotor, Đenovići, manastir Ograđenci) koji su služili proslavljanju krfskog čudotvorca.</a:t>
            </a:r>
          </a:p>
          <a:p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Interesantna je i činjenica da su se votivne srebrne pločice sa predstavama moštiju Svetog Spiridona čuvale i u ključnim katoličkim centrima Boke kao što su crkva Gospe od Škrpjela i manastir Antonija Padovanskog u Perastu.</a:t>
            </a:r>
          </a:p>
          <a:p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Zajedno sa već pomenutom crkvom Svetog Nikole u Zemunu iz navedenih primera možemo videti oblikovanje kulta Svetog Spiridona prema potrebama zajednice, ali i dalje zadržavajući identitet čudotvorca i zaštitnika kojim se povezuje sa izvorištem kulta na Krfu.</a:t>
            </a:r>
          </a:p>
          <a:p>
            <a:endParaRPr lang="sr-Latn-RS" altLang="en-US"/>
          </a:p>
          <a:p>
            <a:endParaRPr lang="sr-Latn-R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ST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145" y="18415"/>
            <a:ext cx="8115300" cy="5328920"/>
          </a:xfrm>
          <a:prstGeom prst="rect">
            <a:avLst/>
          </a:prstGeom>
        </p:spPr>
      </p:pic>
      <p:pic>
        <p:nvPicPr>
          <p:cNvPr id="6" name="Picture 5" descr="TRST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4175"/>
            <a:ext cx="5905500" cy="39243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223520" y="454025"/>
            <a:ext cx="31991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4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Crkva Svetog Spiridona u Trstu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ŠKRPJEL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05" y="-1905"/>
            <a:ext cx="9147810" cy="686117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9286240" y="930910"/>
            <a:ext cx="24834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4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Crkva Gospa od Škrpjela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EMU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80" y="-8890"/>
            <a:ext cx="7587615" cy="5062855"/>
          </a:xfrm>
          <a:prstGeom prst="rect">
            <a:avLst/>
          </a:prstGeom>
        </p:spPr>
      </p:pic>
      <p:pic>
        <p:nvPicPr>
          <p:cNvPr id="4" name="Picture 3" descr="ZEMU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" y="2796540"/>
            <a:ext cx="6053455" cy="405066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02920" y="744220"/>
            <a:ext cx="35496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4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Crkva Svetog Nikole u Zemunu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Literatura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E. Bakalova, E. Lazarova, </a:t>
            </a:r>
            <a:r>
              <a:rPr lang="sr-Latn-RS" altLang="en-US" i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The Relics of St. Spyridon and the Making of Sacred Space on Corfu: Between Constantinopole and Venice</a:t>
            </a:r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, 434-454</a:t>
            </a:r>
          </a:p>
          <a:p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Jelena Erdeljan</a:t>
            </a:r>
            <a:r>
              <a:rPr lang="sr-Latn-RS" altLang="en-US" i="1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, Balkan i Mediteran</a:t>
            </a:r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, Beograd, 2019, 29-115</a:t>
            </a:r>
          </a:p>
          <a:p>
            <a:endParaRPr lang="sr-Latn-RS" altLang="en-US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Latn-RS" altLang="en-US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altLang="en-U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Putevi i kretanja kultova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" y="1691005"/>
            <a:ext cx="12193905" cy="5170170"/>
          </a:xfrm>
        </p:spPr>
        <p:txBody>
          <a:bodyPr>
            <a:normAutofit lnSpcReduction="10000"/>
          </a:bodyPr>
          <a:lstStyle/>
          <a:p>
            <a:r>
              <a:rPr lang="sr-Latn-RS" altLang="en-U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Ekonomskim i kulturnim migracijama omogućeno je širenje kultova svetitelja na tlo Balkana iz centralne i zapadne Evrope, ali i sa istoka i Bosfora.</a:t>
            </a:r>
          </a:p>
          <a:p>
            <a:r>
              <a:rPr lang="sr-Latn-RS" altLang="en-U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Dva najvažnija puta su bila </a:t>
            </a:r>
            <a:r>
              <a:rPr lang="sr-Latn-RS" altLang="en-US" i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via militaris </a:t>
            </a:r>
            <a:r>
              <a:rPr lang="sr-Latn-RS" altLang="en-U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sr-Latn-RS" altLang="en-US" i="1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via Egnatia.</a:t>
            </a:r>
            <a:endParaRPr lang="sr-Latn-RS" altLang="en-US" dirty="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sr-Latn-RS" altLang="en-U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Istočni Apenini su se pokazali kao krucijalno mesto spajanja Istoka i Zapada.</a:t>
            </a:r>
          </a:p>
          <a:p>
            <a:r>
              <a:rPr lang="sr-Latn-RS" altLang="en-U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Kroz ekonomska, vojna i kulturna kretanja zagarantovan je trajni uticaj Apulije na formiranje kultnih aktivnosti na području Balkana.</a:t>
            </a:r>
          </a:p>
          <a:p>
            <a:r>
              <a:rPr lang="sr-Latn-RS" altLang="en-U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Glavni centri su bili Bari, Brindizi, Otranto, Trani, Siponto, Monopoli. </a:t>
            </a:r>
          </a:p>
          <a:p>
            <a:r>
              <a:rPr lang="sr-Latn-RS" altLang="en-U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Jedan od najuticajnijih kultova koji dolazi iz Apulije je kult Arhanđela Mihajla koji svoje uporište nalazi i na balkanskom primorju.</a:t>
            </a:r>
          </a:p>
          <a:p>
            <a:r>
              <a:rPr lang="sr-Latn-RS" altLang="en-U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Crkva Svetog Nikole u Bariju bila je od izuzetnog značaja za srpske vladare.</a:t>
            </a:r>
          </a:p>
          <a:p>
            <a:r>
              <a:rPr lang="sr-Latn-RS" altLang="en-US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Sveti Nikola kao jedan od zaštitnika dinastije Nemanjića omogućio je ostvarivanje viševekovne komunikacije između članova dinastije i bazilike u Bariju.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litari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680" y="5715"/>
            <a:ext cx="6371590" cy="4305935"/>
          </a:xfrm>
          <a:prstGeom prst="rect">
            <a:avLst/>
          </a:prstGeom>
        </p:spPr>
      </p:pic>
      <p:pic>
        <p:nvPicPr>
          <p:cNvPr id="4" name="Picture 3" descr="ignjatij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" y="2886710"/>
            <a:ext cx="8598535" cy="39719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271395" y="184150"/>
            <a:ext cx="35344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en-US" sz="24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Via Militaris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612505" y="6398260"/>
            <a:ext cx="33413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en-US" sz="24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Via Egnatia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hajlo gargano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955" y="2471420"/>
            <a:ext cx="5838190" cy="4378960"/>
          </a:xfrm>
          <a:prstGeom prst="rect">
            <a:avLst/>
          </a:prstGeom>
        </p:spPr>
      </p:pic>
      <p:pic>
        <p:nvPicPr>
          <p:cNvPr id="5" name="Picture 4" descr="mihajlo gargan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2466975"/>
            <a:ext cx="5844540" cy="438340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947035" y="450850"/>
            <a:ext cx="6043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4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Svetilište Arhanđela Mihajla na Monte Garganu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kolic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3670"/>
            <a:ext cx="6257925" cy="4168140"/>
          </a:xfrm>
          <a:prstGeom prst="rect">
            <a:avLst/>
          </a:prstGeom>
        </p:spPr>
      </p:pic>
      <p:pic>
        <p:nvPicPr>
          <p:cNvPr id="5" name="Picture 4" descr="nikolic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5" y="2693670"/>
            <a:ext cx="5935345" cy="416750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295650" y="319405"/>
            <a:ext cx="5539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altLang="en-US" sz="24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Bazilika Svetog Nikole u Bariju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kolic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4271645" cy="68713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5064125" y="744855"/>
            <a:ext cx="6191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altLang="en-US" sz="24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Ikona Svetog Nikole iz Barija sa likovima kralja Stefana Dečanskog i kraljevića Stefana Dušana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080"/>
            <a:ext cx="10515600" cy="1325563"/>
          </a:xfrm>
        </p:spPr>
        <p:txBody>
          <a:bodyPr/>
          <a:lstStyle/>
          <a:p>
            <a:pPr algn="ctr"/>
            <a:r>
              <a:rPr lang="sr-Latn-RS" altLang="en-US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Sveti Spiridon na Kipru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" y="941705"/>
            <a:ext cx="12170410" cy="5923280"/>
          </a:xfrm>
        </p:spPr>
        <p:txBody>
          <a:bodyPr>
            <a:normAutofit/>
          </a:bodyPr>
          <a:lstStyle/>
          <a:p>
            <a:r>
              <a:rPr lang="sr-Latn-RS" altLang="en-US" sz="1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Sveti Spiridon je bio episkop grada Trimitunta na Kipru gde se i rodio.</a:t>
            </a:r>
          </a:p>
          <a:p>
            <a:r>
              <a:rPr lang="sr-Latn-RS" altLang="en-US" sz="1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Bio je veliki protivnik arijanske jeresi i shodno sa tim je učestvovao na Prvom vaseljenskom saboru 325. godine u Nikeji.</a:t>
            </a:r>
          </a:p>
          <a:p>
            <a:r>
              <a:rPr lang="sr-Latn-RS" altLang="en-US" sz="1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Upravo zbog svog opredeljenja za trijadološka učenja, Sveti Spiridon se spominje u crkvenim spisima IV i V veka kod Rufina, Izokrata i Sozomena.</a:t>
            </a:r>
          </a:p>
          <a:p>
            <a:r>
              <a:rPr lang="sr-Latn-RS" altLang="en-US" sz="1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Sveti Atanasije Veliki spominje Svetog Spiridona na saboru u Serdiki 343. - 344. kao jednog od dva kiparska episkopa i time nam daje na uvid koliko je Sveti Spiridon za života bio uvažen od strane visoke crkvene jerarhije.</a:t>
            </a:r>
          </a:p>
          <a:p>
            <a:r>
              <a:rPr lang="sr-Latn-RS" altLang="en-US" sz="1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Kiparska crkva je time postavila kao zagovornik nikejskog učenja uz egipatsku, zapadnu i palestinsku crkvu.</a:t>
            </a:r>
          </a:p>
          <a:p>
            <a:r>
              <a:rPr lang="sr-Latn-RS" altLang="en-US" sz="1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Iako je u ovom vremenskom periodu Sveti Spiridon izuzetno važan za crkvu, njegov svetiteljski lik se kreira u V veku u spisima velikih istoričara crkve poput Rufina, Gelazija Kizikijskog, Sokrata Sholastika, Sozomena, Gelazija Kesarijskog koji su se oslanjali na kiparska usmena predanja kao i na prvo žitije svetitelja koje je sastavio Trifilije iz Ledre, njegov učenik i saborac. </a:t>
            </a:r>
          </a:p>
          <a:p>
            <a:r>
              <a:rPr lang="sr-Latn-RS" altLang="en-US" sz="1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Sveti Spiridon se upokojio 346. godine i sahranjen je u Trimituntu odakle njegov kult kreće da se širi, a prvo svetilište njemu posvećeno je bazilika u Trimituntu.</a:t>
            </a:r>
          </a:p>
          <a:p>
            <a:r>
              <a:rPr lang="sr-Latn-RS" altLang="en-US" sz="1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Unutrašnjost bazilike je nosila scene iz života svetielja i njegovih čuda.</a:t>
            </a:r>
          </a:p>
          <a:p>
            <a:r>
              <a:rPr lang="sr-Latn-RS" altLang="en-US" sz="1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Najupečatljivije čudo Svetog Spiridona je čudo sa crepom koje je izveo na saboru u Nikeji gde je, da bi dokazao istinitost dogme o trojedinom Bogu, Sveti Spiridon razložio crep na tri dela od kojih je napravljen, vatru, vodu i zemljani prah.</a:t>
            </a:r>
          </a:p>
          <a:p>
            <a:r>
              <a:rPr lang="sr-Latn-RS" altLang="en-US" sz="180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Iako se ovo čudo pominje prvi put u žitijima iz XVI veka, ono će postati ikonografski predložak za kreiranje lika Svetog Spiridona</a:t>
            </a:r>
            <a:endParaRPr lang="sr-Latn-RS" altLang="en-US" sz="190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Latn-R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Latn-RS" alt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Latn-RS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sr-Latn-RS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špir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" y="20320"/>
            <a:ext cx="5086350" cy="6832600"/>
          </a:xfrm>
          <a:prstGeom prst="rect">
            <a:avLst/>
          </a:prstGeom>
        </p:spPr>
      </p:pic>
      <p:pic>
        <p:nvPicPr>
          <p:cNvPr id="5" name="Picture 4" descr="špiro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395" y="20320"/>
            <a:ext cx="4831080" cy="68268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1398</Words>
  <Application>Microsoft Office PowerPoint</Application>
  <PresentationFormat>Widescreen</PresentationFormat>
  <Paragraphs>83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KULT SVETOG SPIRIDONA NA BALKANU</vt:lpstr>
      <vt:lpstr>Značaj kulta svetitelja za zajednicu</vt:lpstr>
      <vt:lpstr>Putevi i kretanja kultova</vt:lpstr>
      <vt:lpstr>PowerPoint Presentation</vt:lpstr>
      <vt:lpstr>PowerPoint Presentation</vt:lpstr>
      <vt:lpstr>PowerPoint Presentation</vt:lpstr>
      <vt:lpstr>PowerPoint Presentation</vt:lpstr>
      <vt:lpstr>Sveti Spiridon na Kipru</vt:lpstr>
      <vt:lpstr>PowerPoint Presentation</vt:lpstr>
      <vt:lpstr>PowerPoint Presentation</vt:lpstr>
      <vt:lpstr>Sveti Spiridon u Carigradu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Sveti Spiridon na Krfu</vt:lpstr>
      <vt:lpstr>PowerPoint Presentation</vt:lpstr>
      <vt:lpstr>PowerPoint Presentation</vt:lpstr>
      <vt:lpstr>Trst, Boka Kotorska i Zemun</vt:lpstr>
      <vt:lpstr>PowerPoint Presentation</vt:lpstr>
      <vt:lpstr>PowerPoint Presentation</vt:lpstr>
      <vt:lpstr>PowerPoint Presentation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 SVETOG SPIRIDONA</dc:title>
  <dc:creator>User</dc:creator>
  <cp:lastModifiedBy>Tijosav</cp:lastModifiedBy>
  <cp:revision>23</cp:revision>
  <dcterms:created xsi:type="dcterms:W3CDTF">2020-05-03T15:53:00Z</dcterms:created>
  <dcterms:modified xsi:type="dcterms:W3CDTF">2020-06-01T07:28:18Z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1033-11.2.0.9363</vt:lpwstr>
  </property>
</Properties>
</file>