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Cyrl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F9FF2-697F-486C-8C84-60F3F78560B0}" v="16" dt="2024-03-27T19:00:33.683"/>
    <p1510:client id="{0958A49D-5BCA-476A-BE55-4AAE89A461C6}" v="4345" dt="2024-03-28T19:11:09.062"/>
    <p1510:client id="{152425B4-CACE-4DE3-A596-C62E2B0D76A6}" v="1263" dt="2024-03-27T22:10:55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6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2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5405209-5179-4359-91ED-1B1A46619A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ACE66A86-8455-497B-9CA4-F460A19E5F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2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69DB7AC-F7D7-430A-A2A7-CD3EBBF1D3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6741F519-22CF-4C01-B140-5480DBAB30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1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5BED274-5EB4-4EF4-B353-E55BD50265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="" xmlns:a16="http://schemas.microsoft.com/office/drawing/2014/main" id="{C4853C57-22BC-4465-8B37-DC06FE5A00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550D594-9D00-4E12-9A7B-8B78EC1994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0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DDA6865-0A03-48FA-AD6E-D5BF8FDE92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="" xmlns:a16="http://schemas.microsoft.com/office/drawing/2014/main" id="{205CDEB9-8DED-4711-8140-4C943FC2CD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2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BDF0D99C-5D42-41C6-A50C-C4E2D6B2A3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=""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="" xmlns:a16="http://schemas.microsoft.com/office/drawing/2014/main" id="{63BAC6E0-ADAC-40FB-AF53-88FA5F837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5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roup 227">
            <a:extLst>
              <a:ext uri="{FF2B5EF4-FFF2-40B4-BE49-F238E27FC236}">
                <a16:creationId xmlns="" xmlns:a16="http://schemas.microsoft.com/office/drawing/2014/main" id="{BDF0D99C-5D42-41C6-A50C-C4E2D6B2A3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29" name="Straight Connector 228">
              <a:extLst>
                <a:ext uri="{FF2B5EF4-FFF2-40B4-BE49-F238E27FC236}">
                  <a16:creationId xmlns="" xmlns:a16="http://schemas.microsoft.com/office/drawing/2014/main" id="{5F28962D-50BA-43F8-8863-28ECE711D3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="" xmlns:a16="http://schemas.microsoft.com/office/drawing/2014/main" id="{780F5939-D4E0-46FD-9A5A-5D648E3810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="" xmlns:a16="http://schemas.microsoft.com/office/drawing/2014/main" id="{8633D331-78CB-40A1-B167-8185EC5D70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="" xmlns:a16="http://schemas.microsoft.com/office/drawing/2014/main" id="{C512E4B1-E78E-49E7-AA36-374CC1B084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="" xmlns:a16="http://schemas.microsoft.com/office/drawing/2014/main" id="{A7D46340-CBFC-490F-B44E-7AA8FBF58B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="" xmlns:a16="http://schemas.microsoft.com/office/drawing/2014/main" id="{3575C26C-3EBD-4AA9-BA4D-2561E295D6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="" xmlns:a16="http://schemas.microsoft.com/office/drawing/2014/main" id="{235DB6BE-E065-4559-BF5C-36B56B3790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="" xmlns:a16="http://schemas.microsoft.com/office/drawing/2014/main" id="{3DA54272-CD9D-4F68-BBAB-4F0C0C3EC6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="" xmlns:a16="http://schemas.microsoft.com/office/drawing/2014/main" id="{A002CE8F-9256-4F2C-B474-588737171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="" xmlns:a16="http://schemas.microsoft.com/office/drawing/2014/main" id="{59C9DE9F-4252-401D-913E-B74C9E326F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="" xmlns:a16="http://schemas.microsoft.com/office/drawing/2014/main" id="{8FE4E69B-534F-4A80-9E1C-798BEE1B07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="" xmlns:a16="http://schemas.microsoft.com/office/drawing/2014/main" id="{27564E1C-009C-4832-AE8D-E98286693F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="" xmlns:a16="http://schemas.microsoft.com/office/drawing/2014/main" id="{4305DF1C-5801-43F2-A8B9-5351369418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="" xmlns:a16="http://schemas.microsoft.com/office/drawing/2014/main" id="{806E71C8-0783-4E17-9B34-F51231DD29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="" xmlns:a16="http://schemas.microsoft.com/office/drawing/2014/main" id="{FD908F17-2A89-4B0A-A2EA-692390969F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="" xmlns:a16="http://schemas.microsoft.com/office/drawing/2014/main" id="{FBE22751-380F-44F9-BEED-0A553CF87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="" xmlns:a16="http://schemas.microsoft.com/office/drawing/2014/main" id="{77B27910-846F-4E4E-B588-F5B2E026FE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="" xmlns:a16="http://schemas.microsoft.com/office/drawing/2014/main" id="{E6E0501E-134E-46D7-984F-3A382B0BB2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="" xmlns:a16="http://schemas.microsoft.com/office/drawing/2014/main" id="{90A83974-CBD7-4A69-9D84-2D3BBDE027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="" xmlns:a16="http://schemas.microsoft.com/office/drawing/2014/main" id="{A503E931-00D4-4B0C-BC69-49FE5C7665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="" xmlns:a16="http://schemas.microsoft.com/office/drawing/2014/main" id="{97732A30-BE2F-4D71-BC37-60F7B44591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="" xmlns:a16="http://schemas.microsoft.com/office/drawing/2014/main" id="{0C8EB840-DE7D-4E67-989C-F4D8F50E15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="" xmlns:a16="http://schemas.microsoft.com/office/drawing/2014/main" id="{F05D2CC2-53CC-487E-A72E-42B1E9B184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="" xmlns:a16="http://schemas.microsoft.com/office/drawing/2014/main" id="{03A12D6B-1D60-4F26-8FB9-74AD5B070B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="" xmlns:a16="http://schemas.microsoft.com/office/drawing/2014/main" id="{41895D00-2D63-443C-95A8-5EB6E5EECB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="" xmlns:a16="http://schemas.microsoft.com/office/drawing/2014/main" id="{6AC50652-2A56-4382-95D0-971644EE0F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="" xmlns:a16="http://schemas.microsoft.com/office/drawing/2014/main" id="{DA50A374-8880-482D-B54F-F74E0D7BE1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="" xmlns:a16="http://schemas.microsoft.com/office/drawing/2014/main" id="{C66364D8-CCC7-4AAF-94BC-766EC160D9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="" xmlns:a16="http://schemas.microsoft.com/office/drawing/2014/main" id="{4A0DC409-26E2-4453-89FD-745EA849BE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="" xmlns:a16="http://schemas.microsoft.com/office/drawing/2014/main" id="{239ED039-D66C-4A5E-AA35-E7A5FA2E64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="" xmlns:a16="http://schemas.microsoft.com/office/drawing/2014/main" id="{C72C13DC-161E-49CF-96B5-5383AA052A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1" name="Right Triangle 260">
            <a:extLst>
              <a:ext uri="{FF2B5EF4-FFF2-40B4-BE49-F238E27FC236}">
                <a16:creationId xmlns="" xmlns:a16="http://schemas.microsoft.com/office/drawing/2014/main" id="{63BAC6E0-ADAC-40FB-AF53-88FA5F837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="" xmlns:a16="http://schemas.microsoft.com/office/drawing/2014/main" id="{107134A1-6E23-4417-8A0E-6B7013EE74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65" name="Group 264">
            <a:extLst>
              <a:ext uri="{FF2B5EF4-FFF2-40B4-BE49-F238E27FC236}">
                <a16:creationId xmlns="" xmlns:a16="http://schemas.microsoft.com/office/drawing/2014/main" id="{48A25454-0DC9-46B6-B384-D91E12BADD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66" name="Straight Connector 265">
              <a:extLst>
                <a:ext uri="{FF2B5EF4-FFF2-40B4-BE49-F238E27FC236}">
                  <a16:creationId xmlns="" xmlns:a16="http://schemas.microsoft.com/office/drawing/2014/main" id="{4F414637-7E01-4526-8150-3CD7567A76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="" xmlns:a16="http://schemas.microsoft.com/office/drawing/2014/main" id="{D50218B2-D57E-446B-989C-1762F2F29A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="" xmlns:a16="http://schemas.microsoft.com/office/drawing/2014/main" id="{C699E4D3-348D-4104-9BEB-8DEDBB2471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="" xmlns:a16="http://schemas.microsoft.com/office/drawing/2014/main" id="{1BC8F865-086C-4425-BE52-3809C31218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="" xmlns:a16="http://schemas.microsoft.com/office/drawing/2014/main" id="{C90F2888-14CA-416E-8FEC-95DE5491CF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="" xmlns:a16="http://schemas.microsoft.com/office/drawing/2014/main" id="{81C00D1C-7471-42E1-9EFD-B98A7833BC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="" xmlns:a16="http://schemas.microsoft.com/office/drawing/2014/main" id="{1282C300-D058-460C-9163-5591008757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="" xmlns:a16="http://schemas.microsoft.com/office/drawing/2014/main" id="{E3344294-474A-4890-A2FF-4BCA2D9C03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="" xmlns:a16="http://schemas.microsoft.com/office/drawing/2014/main" id="{04666E3F-61F1-4C4A-9039-B5595C1E34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="" xmlns:a16="http://schemas.microsoft.com/office/drawing/2014/main" id="{9F2DE1DA-0012-4917-955B-64079390C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="" xmlns:a16="http://schemas.microsoft.com/office/drawing/2014/main" id="{1CDA7450-77F1-4AA0-B4E8-AAF677E682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="" xmlns:a16="http://schemas.microsoft.com/office/drawing/2014/main" id="{B3E4AECA-460E-4B7B-8F4D-81144A1532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="" xmlns:a16="http://schemas.microsoft.com/office/drawing/2014/main" id="{E14A404F-84D0-4665-9006-25D2977B36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="" xmlns:a16="http://schemas.microsoft.com/office/drawing/2014/main" id="{17C8B78C-183B-4E78-8C61-4A5E69ABD2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="" xmlns:a16="http://schemas.microsoft.com/office/drawing/2014/main" id="{88B739F6-7B26-4C60-97BB-589CDD78BC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="" xmlns:a16="http://schemas.microsoft.com/office/drawing/2014/main" id="{875D0C90-6AF4-4D07-83BD-AFFB6932F5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="" xmlns:a16="http://schemas.microsoft.com/office/drawing/2014/main" id="{EF428431-B9C8-4C3B-813D-0E699E07CF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="" xmlns:a16="http://schemas.microsoft.com/office/drawing/2014/main" id="{1425A4C9-444C-465B-9A62-D2C3397C61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="" xmlns:a16="http://schemas.microsoft.com/office/drawing/2014/main" id="{FE3FFD67-A463-42E0-A7EB-8592FB78A0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="" xmlns:a16="http://schemas.microsoft.com/office/drawing/2014/main" id="{D445C4B0-FF3F-41BC-8B4A-3941687E8A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="" xmlns:a16="http://schemas.microsoft.com/office/drawing/2014/main" id="{F8FF16FB-F344-403A-BD66-3BFFAEC8D9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="" xmlns:a16="http://schemas.microsoft.com/office/drawing/2014/main" id="{D274B9A6-4845-4552-8A5E-293C01D592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="" xmlns:a16="http://schemas.microsoft.com/office/drawing/2014/main" id="{BB17A3E2-0561-4C5B-897B-B57DE7CEB9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="" xmlns:a16="http://schemas.microsoft.com/office/drawing/2014/main" id="{EAD6CFA0-2BC8-4D6B-834C-FED765DB59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="" xmlns:a16="http://schemas.microsoft.com/office/drawing/2014/main" id="{8DAB0D9F-0B59-4CC4-8691-093234E462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="" xmlns:a16="http://schemas.microsoft.com/office/drawing/2014/main" id="{5E3A5D38-D8B2-4BA5-8182-0F4F18CC53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="" xmlns:a16="http://schemas.microsoft.com/office/drawing/2014/main" id="{CEF29FE6-30F8-41BA-95AF-F7AB418469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="" xmlns:a16="http://schemas.microsoft.com/office/drawing/2014/main" id="{DDCE1658-0A2F-4B34-B153-0173D1E759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="" xmlns:a16="http://schemas.microsoft.com/office/drawing/2014/main" id="{3EDDFEB6-C41E-4F92-B21F-15FE0CDB6E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="" xmlns:a16="http://schemas.microsoft.com/office/drawing/2014/main" id="{D32C260E-1203-483F-ADA6-D36C101C0F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="" xmlns:a16="http://schemas.microsoft.com/office/drawing/2014/main" id="{0696FB77-0CE6-4C13-B9FB-1518F19209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8" name="Flowchart: Document 297">
            <a:extLst>
              <a:ext uri="{FF2B5EF4-FFF2-40B4-BE49-F238E27FC236}">
                <a16:creationId xmlns="" xmlns:a16="http://schemas.microsoft.com/office/drawing/2014/main" id="{485F3864-E416-439F-893D-ADD4B8E84C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"/>
            <a:ext cx="12192000" cy="6491298"/>
          </a:xfrm>
          <a:prstGeom prst="flowChartDocumen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Слика 9" descr="Rizična ponašanja u adolescenciji – II deo - Vaš psiholog">
            <a:extLst>
              <a:ext uri="{FF2B5EF4-FFF2-40B4-BE49-F238E27FC236}">
                <a16:creationId xmlns="" xmlns:a16="http://schemas.microsoft.com/office/drawing/2014/main" id="{32FF613D-58BB-5D72-CA87-D23BA96540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2512" r="-1" b="8520"/>
          <a:stretch/>
        </p:blipFill>
        <p:spPr>
          <a:xfrm>
            <a:off x="-6331" y="-10603"/>
            <a:ext cx="12188952" cy="6424896"/>
          </a:xfrm>
          <a:custGeom>
            <a:avLst/>
            <a:gdLst/>
            <a:ahLst/>
            <a:cxnLst/>
            <a:rect l="l" t="t" r="r" b="b"/>
            <a:pathLst>
              <a:path w="12205236" h="6424896">
                <a:moveTo>
                  <a:pt x="0" y="0"/>
                </a:moveTo>
                <a:lnTo>
                  <a:pt x="12205236" y="0"/>
                </a:lnTo>
                <a:lnTo>
                  <a:pt x="12205236" y="5218929"/>
                </a:lnTo>
                <a:cubicBezTo>
                  <a:pt x="6290213" y="5218929"/>
                  <a:pt x="6105369" y="7085096"/>
                  <a:pt x="548482" y="6174545"/>
                </a:cubicBezTo>
                <a:lnTo>
                  <a:pt x="0" y="6078725"/>
                </a:lnTo>
                <a:close/>
              </a:path>
            </a:pathLst>
          </a:custGeom>
        </p:spPr>
      </p:pic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415183" y="725951"/>
            <a:ext cx="6173011" cy="43380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cap="none" err="1">
                <a:solidFill>
                  <a:srgbClr val="FFFFFF"/>
                </a:solidFill>
                <a:latin typeface="Times New Roman"/>
                <a:cs typeface="Times New Roman"/>
              </a:rPr>
              <a:t>Rizična</a:t>
            </a:r>
            <a:r>
              <a:rPr lang="en-US" sz="4800" cap="none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4800" cap="none" err="1">
                <a:solidFill>
                  <a:srgbClr val="FFFFFF"/>
                </a:solidFill>
                <a:latin typeface="Times New Roman"/>
                <a:cs typeface="Times New Roman"/>
              </a:rPr>
              <a:t>ponašanja</a:t>
            </a:r>
            <a:r>
              <a:rPr lang="en-US" sz="4800" cap="none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4800" cap="none" err="1">
                <a:solidFill>
                  <a:srgbClr val="FFFFFF"/>
                </a:solidFill>
                <a:latin typeface="Times New Roman"/>
                <a:cs typeface="Times New Roman"/>
              </a:rPr>
              <a:t>mladih</a:t>
            </a:r>
            <a:r>
              <a:rPr lang="en-US" sz="4800" cap="none" dirty="0">
                <a:solidFill>
                  <a:srgbClr val="FFFFFF"/>
                </a:solidFill>
                <a:latin typeface="Times New Roman"/>
                <a:cs typeface="Times New Roman"/>
              </a:rPr>
              <a:t> u </a:t>
            </a:r>
            <a:r>
              <a:rPr lang="en-US" sz="4800" cap="none" err="1">
                <a:solidFill>
                  <a:srgbClr val="FFFFFF"/>
                </a:solidFill>
                <a:latin typeface="Times New Roman"/>
                <a:cs typeface="Times New Roman"/>
              </a:rPr>
              <a:t>Srbiji</a:t>
            </a:r>
            <a:endParaRPr lang="en-US" sz="4800" cap="none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926052" y="2205533"/>
            <a:ext cx="3159791" cy="4658358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Milana Ljubičić </a:t>
            </a:r>
            <a:r>
              <a:rPr lang="en-US" sz="2800" err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Dragan </a:t>
            </a:r>
            <a:r>
              <a:rPr lang="en-US" sz="2800" err="1">
                <a:solidFill>
                  <a:srgbClr val="FFFFFF"/>
                </a:solidFill>
                <a:latin typeface="Times New Roman"/>
                <a:cs typeface="Times New Roman"/>
              </a:rPr>
              <a:t>Stanojević</a:t>
            </a:r>
            <a:endParaRPr lang="en-US" sz="280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 sz="2800" err="1">
                <a:solidFill>
                  <a:schemeClr val="bg1"/>
                </a:solidFill>
                <a:latin typeface="Times New Roman"/>
                <a:cs typeface="Times New Roman"/>
              </a:rPr>
              <a:t>Pripremila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: Viktorija </a:t>
            </a:r>
            <a:r>
              <a:rPr lang="en-US" sz="2800" err="1">
                <a:solidFill>
                  <a:schemeClr val="bg1"/>
                </a:solidFill>
                <a:latin typeface="Times New Roman"/>
                <a:cs typeface="Times New Roman"/>
              </a:rPr>
              <a:t>Gorgioski</a:t>
            </a:r>
            <a:endParaRPr lang="en-US"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68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57337E52-0FA8-178B-0239-D10E4230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0699" y="3365"/>
            <a:ext cx="6265380" cy="759291"/>
          </a:xfrm>
        </p:spPr>
        <p:txBody>
          <a:bodyPr>
            <a:normAutofit fontScale="90000"/>
          </a:bodyPr>
          <a:lstStyle/>
          <a:p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Zaključak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2A482D11-C472-432B-86B2-BE3B4CEF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83" y="947512"/>
            <a:ext cx="11625654" cy="55088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Rizično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povezano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karakteristikama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pojedinca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porodice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šireg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društvenog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konteksta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Društveni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kontekst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objašnjava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uključenost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fizičko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nasilje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čime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prva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hipoteza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delimično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potvrđena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8D87A6"/>
              </a:buClr>
            </a:pP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slučaju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postoji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veza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intezitetom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društvenosti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porodičnih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konflikata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što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delimično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potvrđuje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drugu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hipotezu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8D87A6"/>
              </a:buClr>
            </a:pPr>
            <a:r>
              <a:rPr lang="sr-Cyrl-R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Koncept</a:t>
            </a:r>
            <a:r>
              <a:rPr lang="sr-Cyrl-R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pritiska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predstavlja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povezanost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između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sklonosti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rizičnim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ponašanjima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: </a:t>
            </a:r>
          </a:p>
          <a:p>
            <a:pPr>
              <a:buClr>
                <a:srgbClr val="8D87A6"/>
              </a:buClr>
            </a:pP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a)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ličnom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frustracijom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mlade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zbog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nemogućnosti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dosezanja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poželjnih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ciljeva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8D87A6"/>
              </a:buClr>
            </a:pP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b)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negativnog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tretmana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mlade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osobe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porodici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dezorganizovane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socijalne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sredine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8D87A6"/>
              </a:buClr>
            </a:pPr>
            <a:r>
              <a:rPr lang="sr-Cyrl-R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Ograničenja</a:t>
            </a:r>
            <a:r>
              <a:rPr lang="sr-Cyrl-R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dobijenih</a:t>
            </a:r>
            <a:r>
              <a:rPr lang="sr-Cyrl-R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nalaza</a:t>
            </a:r>
            <a:r>
              <a:rPr lang="sr-Cyrl-RS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</a:p>
          <a:p>
            <a:pPr>
              <a:buClr>
                <a:srgbClr val="8D87A6"/>
              </a:buClr>
            </a:pP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1.Opštost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upotrebljenog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pristupa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8D87A6"/>
              </a:buClr>
            </a:pP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2.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Upotreba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podataka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iz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postojećeg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istraživanja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(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post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hoc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882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2" name="Rectangle 131">
            <a:extLst>
              <a:ext uri="{FF2B5EF4-FFF2-40B4-BE49-F238E27FC236}">
                <a16:creationId xmlns="" xmlns:a16="http://schemas.microsoft.com/office/drawing/2014/main" id="{1C582B07-D0F0-4B6B-A5D9-D2F192CB3A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4" name="Group 133">
            <a:extLst>
              <a:ext uri="{FF2B5EF4-FFF2-40B4-BE49-F238E27FC236}">
                <a16:creationId xmlns="" xmlns:a16="http://schemas.microsoft.com/office/drawing/2014/main" id="{3A663D04-C5D3-4468-AA3B-9880527ABD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="" xmlns:a16="http://schemas.microsoft.com/office/drawing/2014/main" id="{58A29A46-413C-4484-946F-6D28C5B463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="" xmlns:a16="http://schemas.microsoft.com/office/drawing/2014/main" id="{7DD8C4B2-C285-4890-8150-9B63D33D24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="" xmlns:a16="http://schemas.microsoft.com/office/drawing/2014/main" id="{5E44EC85-AC03-4F75-8D51-DFA985766B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="" xmlns:a16="http://schemas.microsoft.com/office/drawing/2014/main" id="{E05D371D-12A6-4F6A-BB1F-1815AC4FB4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912961FA-2CA7-4EE9-BFA0-8C41C53CD6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415E0838-B886-41AB-97D4-0ACF66072C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9A8D7727-9653-4887-9C76-9B534CCE67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592FF4DB-48CC-4501-8D22-8748B52028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AD400061-8886-404B-84F8-19929305B0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="" xmlns:a16="http://schemas.microsoft.com/office/drawing/2014/main" id="{DD50BF5C-2633-4ECD-B354-586F7C1407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="" xmlns:a16="http://schemas.microsoft.com/office/drawing/2014/main" id="{560B17F7-C0E3-4251-ACB3-0096A8962E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="" xmlns:a16="http://schemas.microsoft.com/office/drawing/2014/main" id="{2135212F-25D9-4473-84A7-E2F4B07C26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="" xmlns:a16="http://schemas.microsoft.com/office/drawing/2014/main" id="{FD76190E-1564-40B1-AF46-BA42ED9178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="" xmlns:a16="http://schemas.microsoft.com/office/drawing/2014/main" id="{55B9E8FC-5C3E-4E93-9A5E-449F5F2C8F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="" xmlns:a16="http://schemas.microsoft.com/office/drawing/2014/main" id="{C893E675-0723-45A7-96F0-D4DE609C1C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="" xmlns:a16="http://schemas.microsoft.com/office/drawing/2014/main" id="{16FB0384-C6DB-4AFD-8DBF-B5951D7C7D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="" xmlns:a16="http://schemas.microsoft.com/office/drawing/2014/main" id="{ACD21961-E94F-432F-B004-9F092642E6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="" xmlns:a16="http://schemas.microsoft.com/office/drawing/2014/main" id="{4F8BF6A3-80BF-4B2D-B9FC-C6EF85553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="" xmlns:a16="http://schemas.microsoft.com/office/drawing/2014/main" id="{EC46CB5E-AF87-4509-AC6D-73A360DC0C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="" xmlns:a16="http://schemas.microsoft.com/office/drawing/2014/main" id="{56792C7F-390F-4474-94B3-49469A470A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="" xmlns:a16="http://schemas.microsoft.com/office/drawing/2014/main" id="{C004ACA1-0E4A-4880-BEC3-16C02F97D3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="" xmlns:a16="http://schemas.microsoft.com/office/drawing/2014/main" id="{CC02A338-E10C-436C-9C6D-8343C692E8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="" xmlns:a16="http://schemas.microsoft.com/office/drawing/2014/main" id="{C9EFB8EA-327B-40E3-B9FF-C7A72CB940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="" xmlns:a16="http://schemas.microsoft.com/office/drawing/2014/main" id="{F534B69F-E3F6-473A-AC3E-7938EA063D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="" xmlns:a16="http://schemas.microsoft.com/office/drawing/2014/main" id="{5BE75730-09B8-4EC9-A84B-66CC1BDB20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="" xmlns:a16="http://schemas.microsoft.com/office/drawing/2014/main" id="{D6DFA29A-FEDC-4A11-9040-901FEFE314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="" xmlns:a16="http://schemas.microsoft.com/office/drawing/2014/main" id="{E6D7D224-08A0-4584-AAA5-502EEC4B3D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="" xmlns:a16="http://schemas.microsoft.com/office/drawing/2014/main" id="{9EC2FBE2-7186-4609-8C51-BF456B539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="" xmlns:a16="http://schemas.microsoft.com/office/drawing/2014/main" id="{1B9A9517-E690-4E72-9360-7C0C56EBB7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="" xmlns:a16="http://schemas.microsoft.com/office/drawing/2014/main" id="{E2CA3F09-DCA2-44CD-85BC-4C49CEC3F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="" xmlns:a16="http://schemas.microsoft.com/office/drawing/2014/main" id="{FA6887AB-1B22-4147-9642-C13B9AE1A8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966DBFD7-1445-C35C-BD1A-ED26DCE9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75" y="279496"/>
            <a:ext cx="9807426" cy="819864"/>
          </a:xfrm>
        </p:spPr>
        <p:txBody>
          <a:bodyPr>
            <a:normAutofit/>
          </a:bodyPr>
          <a:lstStyle/>
          <a:p>
            <a:pPr algn="ctr"/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Uvodna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razmatranja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7" name="Right Triangle 166">
            <a:extLst>
              <a:ext uri="{FF2B5EF4-FFF2-40B4-BE49-F238E27FC236}">
                <a16:creationId xmlns="" xmlns:a16="http://schemas.microsoft.com/office/drawing/2014/main" id="{80DB3690-454E-4196-AD7B-31F96F2B3E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810332" y="-2897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C47CDD26-6747-5878-E331-3775C5B86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7" y="1274378"/>
            <a:ext cx="12025261" cy="54841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Rizično ponašanje predstavlja različite oblike odstupanja od društveno </a:t>
            </a:r>
            <a:r>
              <a:rPr lang="sr-Latn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prihvaćenog </a:t>
            </a:r>
            <a:r>
              <a:rPr lang="sr-Cyrl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ponašanja</a:t>
            </a:r>
            <a:endParaRPr lang="sr-Cyrl-R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Pojam je istorijski i društveno-kulturološki definisan 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Ciljevi istraživanja: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1.Testiranje uticaja individualnih i kontekstualnih faktora na shvatanje rizičnog ponašanja mladih sa osloncem na kriminološke teorije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2.Doprinos savremenim sociološkim debatama o značaju sredinskih i individualnih faktora u objašnjenju rizičnog ponašanja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Analiza dva oblika rizičnih </a:t>
            </a:r>
            <a:r>
              <a:rPr lang="sr-Cyrl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ponašanja</a:t>
            </a:r>
            <a:r>
              <a:rPr lang="sr-Latn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endParaRPr lang="sr-Cyrl-R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1.Zdravstveni rizici (konzumacija cigareta, alkohola, marihuane)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2.Nasilno ponašanje (učestalost ulaska u fizičke obračune)</a:t>
            </a:r>
          </a:p>
        </p:txBody>
      </p:sp>
    </p:spTree>
    <p:extLst>
      <p:ext uri="{BB962C8B-B14F-4D97-AF65-F5344CB8AC3E}">
        <p14:creationId xmlns:p14="http://schemas.microsoft.com/office/powerpoint/2010/main" val="28968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="" xmlns:a16="http://schemas.microsoft.com/office/drawing/2014/main" id="{D7C3C2D0-A48F-4A6F-9C7D-888E9DFE64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="" xmlns:a16="http://schemas.microsoft.com/office/drawing/2014/main" id="{7921D173-6284-4FAE-A99F-43ECD7FF27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DA9BF565-BBEE-48F0-A1FA-F4E6BB2589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792AA7AD-BC24-422C-941E-17CA67C9EA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A5DE6859-3F3B-4967-BE7C-4A9E51DAE6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C15A87A1-CACC-4A2A-B78D-D40C6B33B3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AF779A3D-92DA-4F31-8FB7-B1C987E90E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AD9AF05A-8ABD-47E9-BDF0-8FE84C30CA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4C9C4168-16CE-49DB-9A25-7046068DC7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E89829A5-43FD-42B2-ACDC-656339BF9E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9A5CDD6A-F295-4FA4-9A8E-84EF71D4BD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C3D87361-C476-4621-86D8-7A4AAB077D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FB28A1C1-067C-40F1-9DBD-7A29C86813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832EEEDA-3682-432F-8AF6-64C9861C43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C55A0942-89D9-4008-B705-D394677DB8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EF9F9EC0-3407-45D7-8140-44300FDEC7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680E820B-BF53-4C96-8E7F-0E84A2D0B6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2F916B3F-A54C-42D7-9755-BC4C334645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2839EE86-1E58-4F25-A36E-6F8A0C1B40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BCF943B8-9541-4EDB-BF3A-AC968A03B9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9382AA5E-EAE7-4589-BD66-0D5C0CA9C1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038B4626-DFE3-4915-854F-62EFAA5BED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2D99BF45-4212-4A91-9D80-990C7971E1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3B36D20A-9010-4C1A-9123-EBDEEB5131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46DACB13-D4A4-40CD-B5C2-1668B5A8FB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C576C03C-90B5-4F21-869F-538C6C3FB6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D2F950BD-388F-4F2D-9896-D94F81CD0A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9BC3A6AC-920A-4DBD-A46A-E9ACB03BB1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E8C2C64E-EFB0-4336-B5D5-4646040FD3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B0760DFA-8273-42B4-BA9C-71A5B32719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DBA07601-6746-4097-8AAC-604ADB0509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F22D8CD4-DCE3-42A2-85C2-2B5068B3C6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BD853C3B-C174-4ACE-99E6-3A948EE04A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020A06F8-CBFF-3918-DF34-281CE7DB3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665" y="283719"/>
            <a:ext cx="7921674" cy="1116890"/>
          </a:xfrm>
        </p:spPr>
        <p:txBody>
          <a:bodyPr anchor="t">
            <a:normAutofit/>
          </a:bodyPr>
          <a:lstStyle/>
          <a:p>
            <a:r>
              <a:rPr lang="sr-Cyrl-RS" sz="4100" err="1">
                <a:solidFill>
                  <a:schemeClr val="tx1"/>
                </a:solidFill>
                <a:latin typeface="Times New Roman"/>
                <a:cs typeface="Times New Roman"/>
              </a:rPr>
              <a:t>Teorijske</a:t>
            </a:r>
            <a:r>
              <a:rPr lang="sr-Cyrl-RS" sz="41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4100" err="1">
                <a:solidFill>
                  <a:schemeClr val="tx1"/>
                </a:solidFill>
                <a:latin typeface="Times New Roman"/>
                <a:cs typeface="Times New Roman"/>
              </a:rPr>
              <a:t>pretpostavke</a:t>
            </a:r>
            <a:r>
              <a:rPr lang="sr-Cyrl-RS" sz="41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4100" err="1">
                <a:solidFill>
                  <a:schemeClr val="tx1"/>
                </a:solidFill>
                <a:latin typeface="Times New Roman"/>
                <a:cs typeface="Times New Roman"/>
              </a:rPr>
              <a:t>hipoteze</a:t>
            </a:r>
            <a:endParaRPr lang="sr-Cyrl-RS" sz="41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7" name="Right Triangle 86">
            <a:extLst>
              <a:ext uri="{FF2B5EF4-FFF2-40B4-BE49-F238E27FC236}">
                <a16:creationId xmlns="" xmlns:a16="http://schemas.microsoft.com/office/drawing/2014/main" id="{69F0804E-F8DE-40E7-90F4-68B638136E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71B83E7E-314E-D3D8-31E0-4FD520915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5" y="1295341"/>
            <a:ext cx="11350947" cy="53664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Rizik podrazumeva uzročno-posledičnu dinamiku koja povećava verovatnoću da će osoba u budućnosti iskusiti negativne zdravstvene, odnosno posledice životnog statusa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Istraživanje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se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oslanja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na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teoriju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pritiska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Egnjua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koji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ističe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značaj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društvenog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konteksta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za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razvoj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kulture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rizika</a:t>
            </a:r>
            <a:endParaRPr lang="sr-Cyrl-R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Latn-RS" sz="2400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lang="sr-Cyrl-R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ipoteze:</a:t>
            </a:r>
            <a:endParaRPr lang="sr-Cyrl-R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H1: Postoji veza između rizičnih ponašanja mladih i osobina društvenog konteksta u kome žive (stepena dezorganizovanosti sredine i ekonomske nerazvijenosti opština)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H2: Postoji veza između rizičnih ponašanja mladih i njihovih porodičnih odnosa i odnosa sa vršnjacima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Specifičnost istraživanja sastoji se u oslanjanju na</a:t>
            </a:r>
            <a:r>
              <a:rPr lang="sr-Cyrl-RS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 multilevel </a:t>
            </a:r>
            <a:r>
              <a:rPr lang="sr-Cyrl-RS" sz="2400" dirty="0">
                <a:solidFill>
                  <a:srgbClr val="000000"/>
                </a:solidFill>
                <a:latin typeface="Times New Roman"/>
                <a:cs typeface="Times New Roman"/>
              </a:rPr>
              <a:t>analizu koja odvaja efekte individualnih i kontekstualnih varijabli</a:t>
            </a:r>
          </a:p>
        </p:txBody>
      </p:sp>
    </p:spTree>
    <p:extLst>
      <p:ext uri="{BB962C8B-B14F-4D97-AF65-F5344CB8AC3E}">
        <p14:creationId xmlns:p14="http://schemas.microsoft.com/office/powerpoint/2010/main" val="133710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8">
            <a:extLst>
              <a:ext uri="{FF2B5EF4-FFF2-40B4-BE49-F238E27FC236}">
                <a16:creationId xmlns="" xmlns:a16="http://schemas.microsoft.com/office/drawing/2014/main" id="{1C582B07-D0F0-4B6B-A5D9-D2F192CB3A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5" name="Group 10">
            <a:extLst>
              <a:ext uri="{FF2B5EF4-FFF2-40B4-BE49-F238E27FC236}">
                <a16:creationId xmlns="" xmlns:a16="http://schemas.microsoft.com/office/drawing/2014/main" id="{614A5768-EA51-48A2-8E17-AE20B9FE02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ED70F1A8-626B-430B-AACC-E280EB946B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1D9D2887-DD9B-48D0-9844-B5D2024C7E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90C04EA-C56F-4932-AB66-F426CACB40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7CF894E2-AF43-4E3B-94A7-890F7AD25A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51C292B8-EA04-4F65-8D17-4954B29EE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0126744D-59AC-407B-977F-9F7B798903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6BFD4FA3-B553-4776-83CC-43156375A0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145C5FE-691A-4620-9B50-AFE8DBB10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04E186B6-4496-412B-993D-EBA54ACED1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67CCFC45-B62F-4FB2-8A1C-24299AB6A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03E987B3-0DB8-4E10-8F2F-939C9975E9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50CF3A0F-1366-43D4-B9ED-39506390F9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A3370E57-5DAF-4AD1-A44A-32A93556E91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5438A8C5-7279-4DA9-B1BA-5A76E020CE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4119694A-5560-4890-99CF-E4B89F5F1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3A41929D-D2D8-4211-8E30-449C7F67EA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6346B496-7BD4-408E-9387-4B2DBD88DB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FF4954B0-8891-4B5C-B5C2-2B098DA9D6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FE2F714F-4C40-46D7-A9B0-5A41FCE1CC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B45C2AB-7F9E-4A2B-845D-39DA52F785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F7540879-E48F-44C9-8978-75F20ECA84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E99A807C-71D8-48EB-B90A-18ABEC581F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77DBB3B2-0577-449E-822F-EC7F39931A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1E9C75EC-55AD-4526-81DC-A716FD7381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0EC495AC-53AC-46EB-AF18-9F9B724541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5476CB3D-FE8C-4CAF-B287-0576A80CCD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D34B38EE-AF53-4E0C-A55A-A17CC17EF7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D7DE7212-9D6E-4F4E-A073-5B5B858AFF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A7C6AD08-49F6-4369-9405-2E06CED9FE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04E501EB-B771-494E-8AF3-5350560EBA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FEA122D9-8BE6-498E-AB20-311EBD5EF8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ight Triangle 43">
            <a:extLst>
              <a:ext uri="{FF2B5EF4-FFF2-40B4-BE49-F238E27FC236}">
                <a16:creationId xmlns="" xmlns:a16="http://schemas.microsoft.com/office/drawing/2014/main" id="{5FB205E9-694A-469E-97E7-7339DE0BC2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6293591" y="-2841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A2E4F36A-AC7A-1B9D-C179-9FE83B0A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7" y="699675"/>
            <a:ext cx="4049867" cy="1560705"/>
          </a:xfrm>
        </p:spPr>
        <p:txBody>
          <a:bodyPr>
            <a:normAutofit/>
          </a:bodyPr>
          <a:lstStyle/>
          <a:p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Podaci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o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uzorku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04BAE629-F5B8-B3ED-AF57-31932A2E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786" y="886307"/>
            <a:ext cx="7715352" cy="59008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Podaci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preuzeti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iz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istraživanja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,,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Mladi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Srbiji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2015'' 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profesorke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Tomanović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profesora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Stanojevića</a:t>
            </a:r>
            <a:endParaRPr lang="sr-Cyrl-R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Uzorak 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je činilo 1186 mladih uzrasta od 15 do 29 godina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Upotrebljen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višeetapni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stratifikovani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uzorak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principu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slučajnog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odabira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ispitanika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iz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statističkih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regiona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Srbije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u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selekciji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od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četiri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faze</a:t>
            </a:r>
            <a:endParaRPr lang="sr-Cyrl-R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Instrument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bio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konstruisan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nezavisno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od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teorijskih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pretpostavki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(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post-hoc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Tri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kategorija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faktora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.Individualne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karakteristike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2.Primarne i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sekundarne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veze</a:t>
            </a:r>
            <a:endParaRPr lang="sr-Cyrl-RS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3.Kontekstualni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faktori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ili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činioci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socijalne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kontrole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Dva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indeksa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za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multilevel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analizu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indeks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zdravstvenih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rizika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indeks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fizičkog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nasilja</a:t>
            </a:r>
            <a:endParaRPr lang="sr-Cyrl-RS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Слика 3" descr="U Srbiji najsrećniji mladi, u Svetskom izveštaju o sreći zauzeli treće mesto">
            <a:extLst>
              <a:ext uri="{FF2B5EF4-FFF2-40B4-BE49-F238E27FC236}">
                <a16:creationId xmlns="" xmlns:a16="http://schemas.microsoft.com/office/drawing/2014/main" id="{CA9D016E-F90B-95DE-B1C4-AB8C73029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3" y="2492669"/>
            <a:ext cx="4346517" cy="43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4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D7C3C2D0-A48F-4A6F-9C7D-888E9DFE64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7921D173-6284-4FAE-A99F-43ECD7FF27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DA9BF565-BBEE-48F0-A1FA-F4E6BB2589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792AA7AD-BC24-422C-941E-17CA67C9EA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A5DE6859-3F3B-4967-BE7C-4A9E51DAE6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C15A87A1-CACC-4A2A-B78D-D40C6B33B3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AF779A3D-92DA-4F31-8FB7-B1C987E90E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AD9AF05A-8ABD-47E9-BDF0-8FE84C30CA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4C9C4168-16CE-49DB-9A25-7046068DC7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E89829A5-43FD-42B2-ACDC-656339BF9E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9A5CDD6A-F295-4FA4-9A8E-84EF71D4BD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C3D87361-C476-4621-86D8-7A4AAB077D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FB28A1C1-067C-40F1-9DBD-7A29C86813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32EEEDA-3682-432F-8AF6-64C9861C43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C55A0942-89D9-4008-B705-D394677DB8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F9F9EC0-3407-45D7-8140-44300FDEC7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680E820B-BF53-4C96-8E7F-0E84A2D0B6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2F916B3F-A54C-42D7-9755-BC4C334645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2839EE86-1E58-4F25-A36E-6F8A0C1B40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CF943B8-9541-4EDB-BF3A-AC968A03B9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9382AA5E-EAE7-4589-BD66-0D5C0CA9C1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038B4626-DFE3-4915-854F-62EFAA5BED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2D99BF45-4212-4A91-9D80-990C7971E1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3B36D20A-9010-4C1A-9123-EBDEEB5131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46DACB13-D4A4-40CD-B5C2-1668B5A8FB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C576C03C-90B5-4F21-869F-538C6C3FB6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D2F950BD-388F-4F2D-9896-D94F81CD0A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9BC3A6AC-920A-4DBD-A46A-E9ACB03BB1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E8C2C64E-EFB0-4336-B5D5-4646040FD3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B0760DFA-8273-42B4-BA9C-71A5B32719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DBA07601-6746-4097-8AAC-604ADB0509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F22D8CD4-DCE3-42A2-85C2-2B5068B3C6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BD853C3B-C174-4ACE-99E6-3A948EE04A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72A2A9C1-999A-B347-22FC-D1120E5E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217" y="152341"/>
            <a:ext cx="5057605" cy="1248266"/>
          </a:xfrm>
        </p:spPr>
        <p:txBody>
          <a:bodyPr anchor="t">
            <a:normAutofit/>
          </a:bodyPr>
          <a:lstStyle/>
          <a:p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Metod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istraživanja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69F0804E-F8DE-40E7-90F4-68B638136E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454E2311-CD01-E74D-2405-56578EABA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5" y="1518682"/>
            <a:ext cx="11731946" cy="518255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Upotrebljen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statistički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multilevel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pristup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koji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odvaja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kontekstualne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i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individualne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faktore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Kao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zavisne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varijable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bili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su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upotrebljeni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indeks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rizičnih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zdravstvenih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navika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indeks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fizičkog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 err="1">
                <a:solidFill>
                  <a:schemeClr val="tx1"/>
                </a:solidFill>
                <a:latin typeface="Times New Roman"/>
                <a:cs typeface="Times New Roman"/>
              </a:rPr>
              <a:t>nasilja</a:t>
            </a:r>
            <a:endParaRPr lang="sr-Cyrl-RS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Karakteristike I nivoa pripadaju pojedincima, </a:t>
            </a:r>
            <a:r>
              <a:rPr lang="sr-Cyrl-R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dok</a:t>
            </a:r>
            <a:r>
              <a:rPr lang="sr-Latn-R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se</a:t>
            </a:r>
            <a:r>
              <a:rPr lang="sr-Cyrl-R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karakteristike </a:t>
            </a:r>
            <a:r>
              <a:rPr lang="sr-Cyrl-R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II</a:t>
            </a:r>
            <a:r>
              <a:rPr lang="sr-Latn-R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nivoa</a:t>
            </a:r>
            <a:r>
              <a:rPr lang="sr-Cyrl-R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odnose 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na društveni kontekst, odnosno opština (ukupno 33 opštine)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Broj slučajeva na II nivou je izbalansiran jer broj ispitanika iznosi 21-45, osim u slučaju Beograda, Novog Sada i Niša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Obe varijable imaju po četiri regresiona modela: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1.model: ispituje asocijacije između opština i zavisnih varijabli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2.model: uvodi sociodemografske osobine ispitanika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3.model: dodaje indikatore primarne i sekundarne veze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4.model: dodaje varijable društvenog konteksta</a:t>
            </a:r>
          </a:p>
        </p:txBody>
      </p:sp>
    </p:spTree>
    <p:extLst>
      <p:ext uri="{BB962C8B-B14F-4D97-AF65-F5344CB8AC3E}">
        <p14:creationId xmlns:p14="http://schemas.microsoft.com/office/powerpoint/2010/main" val="358308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="" xmlns:a16="http://schemas.microsoft.com/office/drawing/2014/main" id="{92B0CFF1-78D7-4A83-A95E-71F9E38316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4B74A58D-C788-4F75-B5D1-921E78FF29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2" name="Straight Connector 91">
              <a:extLst>
                <a:ext uri="{FF2B5EF4-FFF2-40B4-BE49-F238E27FC236}">
                  <a16:creationId xmlns="" xmlns:a16="http://schemas.microsoft.com/office/drawing/2014/main" id="{C27BC05A-659D-4294-B1DB-0412C6A1E3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32A8233F-A451-46B4-BED4-27DD64582D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="" xmlns:a16="http://schemas.microsoft.com/office/drawing/2014/main" id="{78A4F6C4-FDB0-4115-ABAE-9A5A8CED03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D1C99737-F794-494E-8C0C-76B75CC9D8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98F02DA6-DBA7-462E-82AD-42EEDC280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="" xmlns:a16="http://schemas.microsoft.com/office/drawing/2014/main" id="{4DE71D6B-949D-4D9E-9EEA-56A8D498A5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="" xmlns:a16="http://schemas.microsoft.com/office/drawing/2014/main" id="{24EFD95D-F204-41B7-9C56-DBF1155EC8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="" xmlns:a16="http://schemas.microsoft.com/office/drawing/2014/main" id="{A53D25B4-D3D4-4B6C-A740-E8FD4409B9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="" xmlns:a16="http://schemas.microsoft.com/office/drawing/2014/main" id="{43FB8D2F-FC2D-463E-A588-218B5ED1F9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="" xmlns:a16="http://schemas.microsoft.com/office/drawing/2014/main" id="{F21BB6B9-EAEA-43A1-9449-A10294E4F9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90C62509-6F9A-4A66-AE78-EF71FE7D45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="" xmlns:a16="http://schemas.microsoft.com/office/drawing/2014/main" id="{DF0D677E-8866-4D5C-91F9-90001EBE87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="" xmlns:a16="http://schemas.microsoft.com/office/drawing/2014/main" id="{A6C1C222-FB70-4063-9BF6-25E5394546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348C3B78-3424-4DF2-AE25-BC08956E2B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="" xmlns:a16="http://schemas.microsoft.com/office/drawing/2014/main" id="{189169EC-7A8F-439B-BDD2-669CDE6D91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="" xmlns:a16="http://schemas.microsoft.com/office/drawing/2014/main" id="{E625A96E-5FA1-467F-8929-E9F3A4D423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="" xmlns:a16="http://schemas.microsoft.com/office/drawing/2014/main" id="{A4167E38-35D8-4680-8EF9-67045C8AA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="" xmlns:a16="http://schemas.microsoft.com/office/drawing/2014/main" id="{B9E9F9CA-B0D2-4D5B-BA3E-D9F5817AF6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="" xmlns:a16="http://schemas.microsoft.com/office/drawing/2014/main" id="{41909765-556E-4AA4-8CA8-34ABA30EB6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="" xmlns:a16="http://schemas.microsoft.com/office/drawing/2014/main" id="{3D9E7D9C-D2A0-4C04-AC8C-CC796A5757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="" xmlns:a16="http://schemas.microsoft.com/office/drawing/2014/main" id="{1513C351-6AD8-4CC8-85E6-1382AA235C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="" xmlns:a16="http://schemas.microsoft.com/office/drawing/2014/main" id="{2190FC97-7BCE-42C2-9768-14559A44A0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="" xmlns:a16="http://schemas.microsoft.com/office/drawing/2014/main" id="{932B857D-BE14-48CD-8F4D-0E882D328E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="" xmlns:a16="http://schemas.microsoft.com/office/drawing/2014/main" id="{7F2E92CD-7175-484E-B557-CF29951C29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="" xmlns:a16="http://schemas.microsoft.com/office/drawing/2014/main" id="{3B179EA7-0CFA-4FE9-BEF1-462C0ED396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="" xmlns:a16="http://schemas.microsoft.com/office/drawing/2014/main" id="{D66676B7-1322-4E27-9218-6D5E8B0EC7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="" xmlns:a16="http://schemas.microsoft.com/office/drawing/2014/main" id="{2026F347-76EB-45F8-9B81-653E64A004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="" xmlns:a16="http://schemas.microsoft.com/office/drawing/2014/main" id="{71E93AAC-F0A9-4B35-A413-A322DB9FC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="" xmlns:a16="http://schemas.microsoft.com/office/drawing/2014/main" id="{0145F376-7C0E-4F7E-816B-48D485A8CD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="" xmlns:a16="http://schemas.microsoft.com/office/drawing/2014/main" id="{65F4E9A3-2521-4838-9AA2-A5D5020D46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="" xmlns:a16="http://schemas.microsoft.com/office/drawing/2014/main" id="{9D0F8335-C6C7-4994-9ECB-54F0EB8C50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ight Triangle 123">
            <a:extLst>
              <a:ext uri="{FF2B5EF4-FFF2-40B4-BE49-F238E27FC236}">
                <a16:creationId xmlns="" xmlns:a16="http://schemas.microsoft.com/office/drawing/2014/main" id="{17D11638-D7E0-4D85-B1A6-AF57358C80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0" y="205909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B184E42-633C-BA37-A740-BF6EC612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60" y="196428"/>
            <a:ext cx="7931490" cy="734206"/>
          </a:xfrm>
        </p:spPr>
        <p:txBody>
          <a:bodyPr>
            <a:normAutofit fontScale="90000"/>
          </a:bodyPr>
          <a:lstStyle/>
          <a:p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Analiza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dobijenih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nalaza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9AFD0FB1-025C-9665-EBEC-EBAA9A9B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4" y="1505632"/>
            <a:ext cx="8095175" cy="5261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a)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Učestalost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rizičnih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ponašanja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mladih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Srbiji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Trećina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ispitanika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imala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iskustvo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fizičkog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nasilja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prethodnih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12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meseca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pre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istraživanja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Razlike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stepenu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konzumacije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cigareta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alkohola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marihuane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 :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Više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od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četvrtine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redovno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konzumira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cigarete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 14,5% 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redovno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konzumira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alkohol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ili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nekoliko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puta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nedeljno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svaki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deseti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ispitanik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ponekad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konzumira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marihuanu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 a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svaki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dvadeseti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nedeljnom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nivou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Manje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od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petine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uopšte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ne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konzumira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alkohol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Povezanost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rizičnih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b="1" err="1">
                <a:solidFill>
                  <a:schemeClr val="tx1"/>
                </a:solidFill>
                <a:latin typeface="Times New Roman"/>
                <a:cs typeface="Times New Roman"/>
              </a:rPr>
              <a:t>ponašanja</a:t>
            </a:r>
            <a:r>
              <a:rPr lang="sr-Cyrl-RS" b="1" dirty="0">
                <a:solidFill>
                  <a:schemeClr val="tx1"/>
                </a:solidFill>
                <a:latin typeface="Times New Roman"/>
                <a:cs typeface="Times New Roman"/>
              </a:rPr>
              <a:t>: 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Učestvovanje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tučama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ide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ruku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pod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ruku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učestalošću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konzumacije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cigareta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alkohola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marihuane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; 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Još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izraženija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korelacija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između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između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stepena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upotrebe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cigareta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alkohola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kao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između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cigareta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err="1">
                <a:solidFill>
                  <a:schemeClr val="tx1"/>
                </a:solidFill>
                <a:latin typeface="Times New Roman"/>
                <a:cs typeface="Times New Roman"/>
              </a:rPr>
              <a:t>marihuane</a:t>
            </a:r>
            <a:endParaRPr lang="sr-Cyrl-R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endParaRPr lang="sr-Cyrl-RS"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endParaRPr lang="sr-Cyrl-RS" sz="1100">
              <a:latin typeface="Times New Roman"/>
              <a:cs typeface="Times New Roman"/>
            </a:endParaRPr>
          </a:p>
        </p:txBody>
      </p:sp>
      <p:pic>
        <p:nvPicPr>
          <p:cNvPr id="6" name="Слика 5" descr="Ljeto, mladi i pijenje - PLIVAzdravlje">
            <a:extLst>
              <a:ext uri="{FF2B5EF4-FFF2-40B4-BE49-F238E27FC236}">
                <a16:creationId xmlns="" xmlns:a16="http://schemas.microsoft.com/office/drawing/2014/main" id="{3C1DCA28-CC9F-5ACF-DE29-2BF285ABD2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70230" y="930462"/>
            <a:ext cx="3620717" cy="2855719"/>
          </a:xfrm>
          <a:prstGeom prst="rect">
            <a:avLst/>
          </a:prstGeom>
        </p:spPr>
      </p:pic>
      <p:pic>
        <p:nvPicPr>
          <p:cNvPr id="8" name="Слика 7" descr="Zadarski - #vršnjačko nasilje">
            <a:extLst>
              <a:ext uri="{FF2B5EF4-FFF2-40B4-BE49-F238E27FC236}">
                <a16:creationId xmlns="" xmlns:a16="http://schemas.microsoft.com/office/drawing/2014/main" id="{9DB10FEC-B838-3027-D386-BBABD6215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108" y="3955472"/>
            <a:ext cx="3643747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3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="" xmlns:a16="http://schemas.microsoft.com/office/drawing/2014/main" id="{1C582B07-D0F0-4B6B-A5D9-D2F192CB3A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3A663D04-C5D3-4468-AA3B-9880527ABD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58A29A46-413C-4484-946F-6D28C5B463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7DD8C4B2-C285-4890-8150-9B63D33D24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5E44EC85-AC03-4F75-8D51-DFA985766B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E05D371D-12A6-4F6A-BB1F-1815AC4FB4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912961FA-2CA7-4EE9-BFA0-8C41C53CD6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415E0838-B886-41AB-97D4-0ACF66072C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9A8D7727-9653-4887-9C76-9B534CCE67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592FF4DB-48CC-4501-8D22-8748B52028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AD400061-8886-404B-84F8-19929305B0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DD50BF5C-2633-4ECD-B354-586F7C1407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560B17F7-C0E3-4251-ACB3-0096A8962E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2135212F-25D9-4473-84A7-E2F4B07C26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FD76190E-1564-40B1-AF46-BA42ED9178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55B9E8FC-5C3E-4E93-9A5E-449F5F2C8F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C893E675-0723-45A7-96F0-D4DE609C1C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16FB0384-C6DB-4AFD-8DBF-B5951D7C7D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ACD21961-E94F-432F-B004-9F092642E6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4F8BF6A3-80BF-4B2D-B9FC-C6EF85553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EC46CB5E-AF87-4509-AC6D-73A360DC0C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56792C7F-390F-4474-94B3-49469A470A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C004ACA1-0E4A-4880-BEC3-16C02F97D3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CC02A338-E10C-436C-9C6D-8343C692E8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C9EFB8EA-327B-40E3-B9FF-C7A72CB940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F534B69F-E3F6-473A-AC3E-7938EA063D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5BE75730-09B8-4EC9-A84B-66CC1BDB20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D6DFA29A-FEDC-4A11-9040-901FEFE314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E6D7D224-08A0-4584-AAA5-502EEC4B3D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9EC2FBE2-7186-4609-8C51-BF456B539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1B9A9517-E690-4E72-9360-7C0C56EBB7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E2CA3F09-DCA2-44CD-85BC-4C49CEC3F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FA6887AB-1B22-4147-9642-C13B9AE1A8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48C5F6CE-B4DA-B3D8-4F5C-27F1A512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75" y="529116"/>
            <a:ext cx="9807426" cy="101693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,,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Multilevel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''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analiza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modelima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: </a:t>
            </a:r>
            <a:b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  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Nasilno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ponašanje</a:t>
            </a:r>
            <a:endParaRPr lang="sr-Cyrl-RS" dirty="0" err="1">
              <a:solidFill>
                <a:schemeClr val="tx1"/>
              </a:solidFill>
              <a:latin typeface="Grandview"/>
              <a:cs typeface="Times New Roman"/>
            </a:endParaRPr>
          </a:p>
        </p:txBody>
      </p:sp>
      <p:sp>
        <p:nvSpPr>
          <p:cNvPr id="85" name="Right Triangle 84">
            <a:extLst>
              <a:ext uri="{FF2B5EF4-FFF2-40B4-BE49-F238E27FC236}">
                <a16:creationId xmlns="" xmlns:a16="http://schemas.microsoft.com/office/drawing/2014/main" id="{80DB3690-454E-4196-AD7B-31F96F2B3E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810332" y="-2897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B79F4971-FF48-3714-9C81-871594615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" y="1629100"/>
            <a:ext cx="12090950" cy="52345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Prvi model pokazao je da međuopštinske razlike čine 7,2% varijabiliteta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Drugi model pokazao je da su muškarci skloniji fizičkom nasilju, ali i da sa povećanjem nivoa obrazovanja i sa starošću opada stepen uključenosti u fizičke sukobe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Treći model pokazao je da ne postoji povezanost između konflikata unutar porodice i sklonosti nasilju. Fizički konflikti su učestaliji sa rastom frekvencije izlazaka u grad i druženja sa vršnjacima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Četvrti model pokazuje da prisustvo etničkih manjina više od 20% povećava verovatnoću učešća u fizičkim obračunima. Pozitivna je veza između najtežih krivičnih dela u opštini i učestalosti nasilja.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Nije pronađena značajna veza između stepena razvijenosti opštine i stope nezaposlenosti</a:t>
            </a: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endParaRPr lang="sr-Cyrl-RS"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buClr>
                <a:srgbClr val="8D87A6"/>
              </a:buClr>
            </a:pPr>
            <a:endParaRPr lang="sr-Cyrl-R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017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FD1FEA2-AFB3-4160-AD46-30A8072964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14AF8D4-8E5C-4E3A-999F-1FE86654EE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AA8BE230-DCEC-4180-B5D3-EA65C4A343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54034248-80AA-4C75-A898-0CBAF23E74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B27431FC-0100-44D0-999E-3EF9B361E1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B71491DF-0796-4A80-B724-6CAAD85E57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5C3FFC75-C94A-4427-85D1-26F0028AC6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C0F1554D-792C-4554-B623-F99A47B1B2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46371075-9273-4FF4-A45B-606B943060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844A38F-298C-477B-8764-0A32E50DD6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9F78CA47-3A09-4651-B57D-690F14C783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4CB69771-B806-4E29-834E-E0BBE273B8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27EE3C0-1B82-43F3-AF55-5D1D6FBF4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91898DA7-BA6E-4B4C-8139-596D59F482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8F121E84-2FAA-4948-B3B3-F1FE69ED87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F1C2C1AC-3864-47AA-B22A-D350A3A04E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2DFADCA4-3AD3-4D6C-81B7-259F203594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46D515CD-A4F0-4B0A-B6BB-11A2774FBB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5CB97DD1-8D17-426C-BC2A-B34FE58368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05865967-B063-41EC-85BC-A5CF90367E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FBC63DB2-5B99-42B5-9B7F-826B0BD876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46B694AB-9FC1-4857-A6CD-1FEC6D183D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C42AE103-97D9-407D-BCE0-9FA4756612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730AC9FC-9BF1-4F78-B0F9-4E024D0C6D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6C77E885-6F2C-4E94-88DF-7E6BEF98AC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62840B5-21D6-4B05-802E-549F1A92A1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3B21055F-E4D5-474F-B6C7-C44BC1244B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8C49B031-FD8F-422C-AA54-9FB4826008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FAF843B0-2A4F-4989-8B91-BDB7FECE75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90BC5B75-FAF9-427D-BD65-D37C1BF973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B0BFA052-2C6E-4F70-BF95-50DAC0649E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CDD7C7F8-6562-470D-B38E-21F56B2AB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06C7B2A1-F80D-4F4A-88E1-5FFB02B703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E989D3B8-B957-B094-D8FB-CAD14523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315" y="254898"/>
            <a:ext cx="8537764" cy="13178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Multilevel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''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analiza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po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modelima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b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             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rizici</a:t>
            </a:r>
            <a:endParaRPr lang="sr-Latn-RS" dirty="0" err="1">
              <a:solidFill>
                <a:schemeClr val="tx1"/>
              </a:solidFill>
            </a:endParaRP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AA2BC59-928B-43C3-B9E7-D77D4F3EE7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95947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41CE5C93-139E-3DDF-1559-85DA983C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79" y="1940020"/>
            <a:ext cx="11816970" cy="50266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Prvi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test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model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pokazao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da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međuopštinske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razlike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čine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8,5%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varijabiliteta</a:t>
            </a:r>
            <a:endParaRPr lang="sr-Cyrl-R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Drugi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model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pokazao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da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muškarci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skloniji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rizičnom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zdravstvenom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starošću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ispitanika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raste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stepen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rizičnog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zdravstvenog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ali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što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obrazovanje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više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sklonost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opada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Ne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postoje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značajne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razlike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između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urbanih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ruralnih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područja</a:t>
            </a:r>
            <a:endParaRPr lang="sr-Cyrl-R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Treći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model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pokazao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da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većom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učestalošću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druženja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vršnjacima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raste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upotreba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cigareta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psihoaktivnih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supstanci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Konfliktniji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porodični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odnosi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češće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vode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ispoljavanju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zdravstvenih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rizika</a:t>
            </a:r>
            <a:endParaRPr lang="sr-Cyrl-R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Četvrti model </a:t>
            </a:r>
            <a:r>
              <a:rPr lang="sr-Cyrl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pokazao</a:t>
            </a:r>
            <a:r>
              <a:rPr lang="sr-Latn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je</a:t>
            </a:r>
            <a:r>
              <a:rPr lang="sr-Cyrl-R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da sa povećanjem ekonomskog blagostanja opštine raste upotreba rizičnih supstanci.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rizici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ređe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su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zastupljeni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opštinama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kojima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raste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nezaposlenost</a:t>
            </a:r>
            <a:r>
              <a:rPr lang="sr-Cyrl-RS" sz="24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100000"/>
              </a:lnSpc>
              <a:buClr>
                <a:srgbClr val="8D87A6"/>
              </a:buClr>
              <a:buNone/>
            </a:pPr>
            <a:endParaRPr lang="sr-Cyrl-R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88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47">
            <a:extLst>
              <a:ext uri="{FF2B5EF4-FFF2-40B4-BE49-F238E27FC236}">
                <a16:creationId xmlns="" xmlns:a16="http://schemas.microsoft.com/office/drawing/2014/main" id="{D7C3C2D0-A48F-4A6F-9C7D-888E9DFE64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8" name="Group 49">
            <a:extLst>
              <a:ext uri="{FF2B5EF4-FFF2-40B4-BE49-F238E27FC236}">
                <a16:creationId xmlns="" xmlns:a16="http://schemas.microsoft.com/office/drawing/2014/main" id="{ACAC8F7F-D35D-4520-8F56-4EFA77C73B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E87C587A-B291-49B1-BE30-198570DDAC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51">
              <a:extLst>
                <a:ext uri="{FF2B5EF4-FFF2-40B4-BE49-F238E27FC236}">
                  <a16:creationId xmlns="" xmlns:a16="http://schemas.microsoft.com/office/drawing/2014/main" id="{CB6C1D58-93FC-4B49-9F8B-2262E08DAA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F0965ED9-2FC3-4180-9CAC-D7DF1C7BEF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F116CA23-FA2C-4A44-A67C-FC147A715D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E2C391CF-E782-40EA-B1EB-05ADC774CC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7B322665-68EB-45B5-A6DE-2869B30F1C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A3B7FA59-83C4-4952-AF38-C1FC950E90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CE5D6D3A-DE20-486C-BBBF-F9B0E4D8A8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9B8B1D81-CEF1-437F-8252-036661CB5E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E1B0312A-9358-4743-961A-6F77AEB5D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2C02485F-0EE1-4595-A972-16A13E9191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F102D844-6E4F-483E-8E2E-9006EA1801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658766E6-D2D6-447C-B1DC-B7F7C381F1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B9BBD00C-7AB2-445E-B7DA-98CC7CAF3D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6D177E1C-6580-456C-AAAE-89D422A2C1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BB85538F-9888-4E68-A9F3-DBB136C0F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C29B624F-F9D8-43BB-A468-08331D66CC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660E66F4-AE52-4D19-AF99-540F0CCFD7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ACADC852-407F-4870-9F7B-A6004FE77C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8E9CC738-B12D-4154-A4EA-81D4576BC10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0A2A84F5-CD6A-4287-A9C1-EED0E65CA9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53F4EFD5-6D1E-4865-83BA-0F116DF06F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A0A8CE11-5C23-4CA3-8D8E-9E094566DB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A5D41DA6-2047-4BB5-8469-509E240E49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FAACD460-E6E2-4C46-A780-095B52D1B2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8B36364A-122E-43B1-B2B8-F00D83E5D6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99A63098-DBC2-4C59-9D33-809ECCA62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98F309E4-ACE9-4428-8DDA-20E0F1A1BC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239F177F-07E3-45BF-85B1-21E231DCC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23EC3277-85FC-401E-80E3-B64B9808DE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59A24ED6-70A5-4DC0-A213-5385E58417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6321037B-932E-FB17-3DA5-960778D0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0" y="1842675"/>
            <a:ext cx="2511473" cy="3262831"/>
          </a:xfrm>
        </p:spPr>
        <p:txBody>
          <a:bodyPr anchor="ctr">
            <a:normAutofit/>
          </a:bodyPr>
          <a:lstStyle/>
          <a:p>
            <a:r>
              <a:rPr lang="sr-Cyrl-RS" dirty="0" err="1">
                <a:solidFill>
                  <a:schemeClr val="tx1"/>
                </a:solidFill>
                <a:latin typeface="Times New Roman"/>
                <a:cs typeface="Times New Roman"/>
              </a:rPr>
              <a:t>Diskusija</a:t>
            </a:r>
          </a:p>
        </p:txBody>
      </p:sp>
      <p:sp>
        <p:nvSpPr>
          <p:cNvPr id="83" name="Right Triangle 82">
            <a:extLst>
              <a:ext uri="{FF2B5EF4-FFF2-40B4-BE49-F238E27FC236}">
                <a16:creationId xmlns="" xmlns:a16="http://schemas.microsoft.com/office/drawing/2014/main" id="{69F0804E-F8DE-40E7-90F4-68B638136E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8924" y="3137678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B530CA32-AA79-1A93-E676-BF77AC69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1387" y="713048"/>
            <a:ext cx="9247016" cy="56203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Nasilno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učestalije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ako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opštini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postoji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etnička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heterogenostt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Nasilje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usko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vezano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prisutnost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,,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kulture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nasilja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''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teških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krivičnih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dela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nivou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zajednice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Fizičkom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nasilju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podjednako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skloni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mladi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skladnim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porodicama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oni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koji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ulaze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konflikte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roditeljima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postoji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veza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između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rasprostranjenosti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etničke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napetosti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,,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kulture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nasilja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''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Stepen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zdravstvenih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raste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stepenom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razvoja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opštine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padom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nezaposlenosti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Dostupnost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rizika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raste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u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zavisnosti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od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infrastrukturnih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kapaciteta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sredine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rastom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inteziteta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druženja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vršnjacima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i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prisustva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porodičnih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konflikata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rizično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ponašanje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je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 err="1">
                <a:solidFill>
                  <a:schemeClr val="tx1"/>
                </a:solidFill>
                <a:latin typeface="Times New Roman"/>
                <a:cs typeface="Times New Roman"/>
              </a:rPr>
              <a:t>prisutnije</a:t>
            </a:r>
            <a:endParaRPr lang="sr-Cyrl-RS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sr-Cyrl-RS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sr-Latn-RS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ladići</a:t>
            </a:r>
            <a:r>
              <a:rPr lang="sr-Cyrl-RS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200" dirty="0">
                <a:solidFill>
                  <a:schemeClr val="tx1"/>
                </a:solidFill>
                <a:latin typeface="Times New Roman"/>
                <a:cs typeface="Times New Roman"/>
              </a:rPr>
              <a:t>su skloniji svim oblicima rizičnog ponašanja posebno fizičkom nasilju</a:t>
            </a:r>
          </a:p>
        </p:txBody>
      </p:sp>
    </p:spTree>
    <p:extLst>
      <p:ext uri="{BB962C8B-B14F-4D97-AF65-F5344CB8AC3E}">
        <p14:creationId xmlns:p14="http://schemas.microsoft.com/office/powerpoint/2010/main" val="1579210795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Grandview</vt:lpstr>
      <vt:lpstr>Times New Roman</vt:lpstr>
      <vt:lpstr>Wingdings</vt:lpstr>
      <vt:lpstr>CosineVTI</vt:lpstr>
      <vt:lpstr>Rizična ponašanja mladih u Srbiji</vt:lpstr>
      <vt:lpstr>Uvodna razmatranja</vt:lpstr>
      <vt:lpstr>Teorijske pretpostavke i hipoteze</vt:lpstr>
      <vt:lpstr>Podaci o uzorku</vt:lpstr>
      <vt:lpstr>Metod istraživanja</vt:lpstr>
      <vt:lpstr>Analiza dobijenih nalaza</vt:lpstr>
      <vt:lpstr>,,Multilevel'' analiza po modelima:      Nasilno ponašanje</vt:lpstr>
      <vt:lpstr>,Multilevel'' analiza po modelima:               Zdravstveni rizici</vt:lpstr>
      <vt:lpstr>Diskusija</vt:lpstr>
      <vt:lpstr>Zaključak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/>
  <cp:lastModifiedBy>LENOVO</cp:lastModifiedBy>
  <cp:revision>1242</cp:revision>
  <dcterms:created xsi:type="dcterms:W3CDTF">2024-03-24T15:28:50Z</dcterms:created>
  <dcterms:modified xsi:type="dcterms:W3CDTF">2024-03-29T08:45:25Z</dcterms:modified>
</cp:coreProperties>
</file>