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notesSlides/notesSlide1.xml" ContentType="application/vnd.openxmlformats-officedocument.presentationml.notesSl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4" r:id="rId3"/>
    <p:sldId id="275" r:id="rId4"/>
    <p:sldId id="261" r:id="rId5"/>
    <p:sldId id="257" r:id="rId6"/>
    <p:sldId id="262" r:id="rId7"/>
    <p:sldId id="276" r:id="rId8"/>
    <p:sldId id="285" r:id="rId9"/>
    <p:sldId id="286" r:id="rId10"/>
    <p:sldId id="287" r:id="rId11"/>
    <p:sldId id="288" r:id="rId12"/>
    <p:sldId id="273" r:id="rId13"/>
    <p:sldId id="281" r:id="rId14"/>
    <p:sldId id="289" r:id="rId15"/>
    <p:sldId id="290" r:id="rId16"/>
    <p:sldId id="283" r:id="rId17"/>
    <p:sldId id="284" r:id="rId18"/>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153" autoAdjust="0"/>
    <p:restoredTop sz="94630" autoAdjust="0"/>
  </p:normalViewPr>
  <p:slideViewPr>
    <p:cSldViewPr snapToGrid="0">
      <p:cViewPr varScale="1">
        <p:scale>
          <a:sx n="84" d="100"/>
          <a:sy n="84" d="100"/>
        </p:scale>
        <p:origin x="2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korisnik\Desktop\grafikoni%20tranzicij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embeddings/oleObject1.bin"/></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'radni status'!$B$3</c:f>
              <c:strCache>
                <c:ptCount val="1"/>
                <c:pt idx="0">
                  <c:v>stope zaposlenosti</c:v>
                </c:pt>
              </c:strCache>
            </c:strRef>
          </c:tx>
          <c:marker>
            <c:symbol val="none"/>
          </c:marker>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'radni status'!$C$2:$L$2</c:f>
              <c:numCache>
                <c:formatCode>General</c:formatCode>
                <c:ptCount val="10"/>
                <c:pt idx="0">
                  <c:v>2008</c:v>
                </c:pt>
                <c:pt idx="1">
                  <c:v>2009</c:v>
                </c:pt>
                <c:pt idx="2">
                  <c:v>2010</c:v>
                </c:pt>
                <c:pt idx="3">
                  <c:v>2011</c:v>
                </c:pt>
                <c:pt idx="4">
                  <c:v>2012</c:v>
                </c:pt>
                <c:pt idx="5">
                  <c:v>2013</c:v>
                </c:pt>
                <c:pt idx="7">
                  <c:v>2014</c:v>
                </c:pt>
                <c:pt idx="8">
                  <c:v>2015</c:v>
                </c:pt>
                <c:pt idx="9">
                  <c:v>2016</c:v>
                </c:pt>
              </c:numCache>
            </c:numRef>
          </c:cat>
          <c:val>
            <c:numRef>
              <c:f>'radni status'!$C$3:$L$3</c:f>
              <c:numCache>
                <c:formatCode>###0.0</c:formatCode>
                <c:ptCount val="10"/>
                <c:pt idx="0">
                  <c:v>63.759639709851172</c:v>
                </c:pt>
                <c:pt idx="1">
                  <c:v>60.522803661670494</c:v>
                </c:pt>
                <c:pt idx="2">
                  <c:v>56.075318986457511</c:v>
                </c:pt>
                <c:pt idx="3">
                  <c:v>53.628259797525168</c:v>
                </c:pt>
                <c:pt idx="4">
                  <c:v>53.792511707380989</c:v>
                </c:pt>
                <c:pt idx="5">
                  <c:v>55.175285739030812</c:v>
                </c:pt>
                <c:pt idx="7">
                  <c:v>49.671282145464026</c:v>
                </c:pt>
                <c:pt idx="8">
                  <c:v>51.425470541814803</c:v>
                </c:pt>
                <c:pt idx="9">
                  <c:v>51.425470541814803</c:v>
                </c:pt>
              </c:numCache>
            </c:numRef>
          </c:val>
          <c:smooth val="0"/>
        </c:ser>
        <c:ser>
          <c:idx val="1"/>
          <c:order val="1"/>
          <c:tx>
            <c:strRef>
              <c:f>'radni status'!$B$4</c:f>
              <c:strCache>
                <c:ptCount val="1"/>
                <c:pt idx="0">
                  <c:v>stope nezaposlenosti</c:v>
                </c:pt>
              </c:strCache>
            </c:strRef>
          </c:tx>
          <c:marker>
            <c:symbol val="none"/>
          </c:marker>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'radni status'!$C$2:$L$2</c:f>
              <c:numCache>
                <c:formatCode>General</c:formatCode>
                <c:ptCount val="10"/>
                <c:pt idx="0">
                  <c:v>2008</c:v>
                </c:pt>
                <c:pt idx="1">
                  <c:v>2009</c:v>
                </c:pt>
                <c:pt idx="2">
                  <c:v>2010</c:v>
                </c:pt>
                <c:pt idx="3">
                  <c:v>2011</c:v>
                </c:pt>
                <c:pt idx="4">
                  <c:v>2012</c:v>
                </c:pt>
                <c:pt idx="5">
                  <c:v>2013</c:v>
                </c:pt>
                <c:pt idx="7">
                  <c:v>2014</c:v>
                </c:pt>
                <c:pt idx="8">
                  <c:v>2015</c:v>
                </c:pt>
                <c:pt idx="9">
                  <c:v>2016</c:v>
                </c:pt>
              </c:numCache>
            </c:numRef>
          </c:cat>
          <c:val>
            <c:numRef>
              <c:f>'radni status'!$C$4:$L$4</c:f>
              <c:numCache>
                <c:formatCode>0.0</c:formatCode>
                <c:ptCount val="10"/>
                <c:pt idx="0">
                  <c:v>22.646119423881309</c:v>
                </c:pt>
                <c:pt idx="1">
                  <c:v>25.94717751448367</c:v>
                </c:pt>
                <c:pt idx="2">
                  <c:v>31.38292903740151</c:v>
                </c:pt>
                <c:pt idx="3">
                  <c:v>35.571247034812302</c:v>
                </c:pt>
                <c:pt idx="4">
                  <c:v>35.910137040965687</c:v>
                </c:pt>
                <c:pt idx="5">
                  <c:v>33.441388579648788</c:v>
                </c:pt>
                <c:pt idx="7">
                  <c:v>37.544193279809278</c:v>
                </c:pt>
                <c:pt idx="8">
                  <c:v>34.954246384540319</c:v>
                </c:pt>
                <c:pt idx="9">
                  <c:v>34.954246384540319</c:v>
                </c:pt>
              </c:numCache>
            </c:numRef>
          </c:val>
          <c:smooth val="0"/>
        </c:ser>
        <c:dLbls>
          <c:showLegendKey val="0"/>
          <c:showVal val="0"/>
          <c:showCatName val="0"/>
          <c:showSerName val="0"/>
          <c:showPercent val="0"/>
          <c:showBubbleSize val="0"/>
        </c:dLbls>
        <c:smooth val="0"/>
        <c:axId val="-396123952"/>
        <c:axId val="-396120688"/>
      </c:lineChart>
      <c:catAx>
        <c:axId val="-396123952"/>
        <c:scaling>
          <c:orientation val="minMax"/>
        </c:scaling>
        <c:delete val="0"/>
        <c:axPos val="b"/>
        <c:numFmt formatCode="General" sourceLinked="1"/>
        <c:majorTickMark val="none"/>
        <c:minorTickMark val="none"/>
        <c:tickLblPos val="nextTo"/>
        <c:crossAx val="-396120688"/>
        <c:crosses val="autoZero"/>
        <c:auto val="1"/>
        <c:lblAlgn val="ctr"/>
        <c:lblOffset val="100"/>
        <c:noMultiLvlLbl val="0"/>
      </c:catAx>
      <c:valAx>
        <c:axId val="-396120688"/>
        <c:scaling>
          <c:orientation val="minMax"/>
        </c:scaling>
        <c:delete val="0"/>
        <c:axPos val="l"/>
        <c:numFmt formatCode="###0.0" sourceLinked="1"/>
        <c:majorTickMark val="none"/>
        <c:minorTickMark val="none"/>
        <c:tickLblPos val="nextTo"/>
        <c:crossAx val="-396123952"/>
        <c:crosses val="autoZero"/>
        <c:crossBetween val="between"/>
      </c:valAx>
    </c:plotArea>
    <c:legend>
      <c:legendPos val="b"/>
      <c:layout/>
      <c:overlay val="0"/>
      <c:txPr>
        <a:bodyPr/>
        <a:lstStyle/>
        <a:p>
          <a:pPr>
            <a:defRPr sz="18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'status na poslu'!$C$3</c:f>
              <c:strCache>
                <c:ptCount val="1"/>
                <c:pt idx="0">
                  <c:v>na neodredjeno vreme</c:v>
                </c:pt>
              </c:strCache>
            </c:strRef>
          </c:tx>
          <c:marker>
            <c:symbol val="none"/>
          </c:marker>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'status na poslu'!$D$2:$M$2</c:f>
              <c:numCache>
                <c:formatCode>General</c:formatCode>
                <c:ptCount val="10"/>
                <c:pt idx="0">
                  <c:v>2008</c:v>
                </c:pt>
                <c:pt idx="1">
                  <c:v>2009</c:v>
                </c:pt>
                <c:pt idx="2">
                  <c:v>2010</c:v>
                </c:pt>
                <c:pt idx="3">
                  <c:v>2011</c:v>
                </c:pt>
                <c:pt idx="4">
                  <c:v>2012</c:v>
                </c:pt>
                <c:pt idx="5">
                  <c:v>2013</c:v>
                </c:pt>
                <c:pt idx="7">
                  <c:v>2014</c:v>
                </c:pt>
                <c:pt idx="8">
                  <c:v>2015</c:v>
                </c:pt>
                <c:pt idx="9">
                  <c:v>2016</c:v>
                </c:pt>
              </c:numCache>
            </c:numRef>
          </c:cat>
          <c:val>
            <c:numRef>
              <c:f>'status na poslu'!$D$3:$M$3</c:f>
              <c:numCache>
                <c:formatCode>###0.0</c:formatCode>
                <c:ptCount val="10"/>
                <c:pt idx="0">
                  <c:v>74.478864837128768</c:v>
                </c:pt>
                <c:pt idx="1">
                  <c:v>74.346844210315297</c:v>
                </c:pt>
                <c:pt idx="2">
                  <c:v>71.089690734127203</c:v>
                </c:pt>
                <c:pt idx="3">
                  <c:v>69.865081774789459</c:v>
                </c:pt>
                <c:pt idx="4">
                  <c:v>65.739611153657123</c:v>
                </c:pt>
                <c:pt idx="5">
                  <c:v>61.540332170711586</c:v>
                </c:pt>
                <c:pt idx="7">
                  <c:v>58.913085180061543</c:v>
                </c:pt>
                <c:pt idx="8">
                  <c:v>54.942807376043405</c:v>
                </c:pt>
                <c:pt idx="9">
                  <c:v>51.02514218606423</c:v>
                </c:pt>
              </c:numCache>
            </c:numRef>
          </c:val>
          <c:smooth val="0"/>
        </c:ser>
        <c:ser>
          <c:idx val="1"/>
          <c:order val="1"/>
          <c:tx>
            <c:strRef>
              <c:f>'status na poslu'!$C$4</c:f>
              <c:strCache>
                <c:ptCount val="1"/>
                <c:pt idx="0">
                  <c:v>Na odredjeno vreme</c:v>
                </c:pt>
              </c:strCache>
            </c:strRef>
          </c:tx>
          <c:marker>
            <c:symbol val="none"/>
          </c:marker>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'status na poslu'!$D$2:$M$2</c:f>
              <c:numCache>
                <c:formatCode>General</c:formatCode>
                <c:ptCount val="10"/>
                <c:pt idx="0">
                  <c:v>2008</c:v>
                </c:pt>
                <c:pt idx="1">
                  <c:v>2009</c:v>
                </c:pt>
                <c:pt idx="2">
                  <c:v>2010</c:v>
                </c:pt>
                <c:pt idx="3">
                  <c:v>2011</c:v>
                </c:pt>
                <c:pt idx="4">
                  <c:v>2012</c:v>
                </c:pt>
                <c:pt idx="5">
                  <c:v>2013</c:v>
                </c:pt>
                <c:pt idx="7">
                  <c:v>2014</c:v>
                </c:pt>
                <c:pt idx="8">
                  <c:v>2015</c:v>
                </c:pt>
                <c:pt idx="9">
                  <c:v>2016</c:v>
                </c:pt>
              </c:numCache>
            </c:numRef>
          </c:cat>
          <c:val>
            <c:numRef>
              <c:f>'status na poslu'!$D$4:$M$4</c:f>
              <c:numCache>
                <c:formatCode>###0.0</c:formatCode>
                <c:ptCount val="10"/>
                <c:pt idx="0">
                  <c:v>18.094152713436053</c:v>
                </c:pt>
                <c:pt idx="1">
                  <c:v>20.453740932182527</c:v>
                </c:pt>
                <c:pt idx="2">
                  <c:v>24.03596220890099</c:v>
                </c:pt>
                <c:pt idx="3">
                  <c:v>26.108354636745627</c:v>
                </c:pt>
                <c:pt idx="4">
                  <c:v>29.265044543901254</c:v>
                </c:pt>
                <c:pt idx="5">
                  <c:v>31.756110927266313</c:v>
                </c:pt>
                <c:pt idx="7">
                  <c:v>34.232902638710158</c:v>
                </c:pt>
                <c:pt idx="8">
                  <c:v>37.021997719087338</c:v>
                </c:pt>
                <c:pt idx="9">
                  <c:v>40.881632381223206</c:v>
                </c:pt>
              </c:numCache>
            </c:numRef>
          </c:val>
          <c:smooth val="0"/>
        </c:ser>
        <c:ser>
          <c:idx val="2"/>
          <c:order val="2"/>
          <c:tx>
            <c:strRef>
              <c:f>'status na poslu'!$C$5</c:f>
              <c:strCache>
                <c:ptCount val="1"/>
                <c:pt idx="0">
                  <c:v>Sezonski</c:v>
                </c:pt>
              </c:strCache>
            </c:strRef>
          </c:tx>
          <c:marker>
            <c:symbol val="none"/>
          </c:marker>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'status na poslu'!$D$2:$M$2</c:f>
              <c:numCache>
                <c:formatCode>General</c:formatCode>
                <c:ptCount val="10"/>
                <c:pt idx="0">
                  <c:v>2008</c:v>
                </c:pt>
                <c:pt idx="1">
                  <c:v>2009</c:v>
                </c:pt>
                <c:pt idx="2">
                  <c:v>2010</c:v>
                </c:pt>
                <c:pt idx="3">
                  <c:v>2011</c:v>
                </c:pt>
                <c:pt idx="4">
                  <c:v>2012</c:v>
                </c:pt>
                <c:pt idx="5">
                  <c:v>2013</c:v>
                </c:pt>
                <c:pt idx="7">
                  <c:v>2014</c:v>
                </c:pt>
                <c:pt idx="8">
                  <c:v>2015</c:v>
                </c:pt>
                <c:pt idx="9">
                  <c:v>2016</c:v>
                </c:pt>
              </c:numCache>
            </c:numRef>
          </c:cat>
          <c:val>
            <c:numRef>
              <c:f>'status na poslu'!$D$5:$M$5</c:f>
              <c:numCache>
                <c:formatCode>###0.0</c:formatCode>
                <c:ptCount val="10"/>
                <c:pt idx="0">
                  <c:v>3.9029994783858104</c:v>
                </c:pt>
                <c:pt idx="1">
                  <c:v>2.9883003324290542</c:v>
                </c:pt>
                <c:pt idx="2">
                  <c:v>1.7255528051387476</c:v>
                </c:pt>
                <c:pt idx="3">
                  <c:v>1.7799044084339719</c:v>
                </c:pt>
                <c:pt idx="4">
                  <c:v>1.4751167496320443</c:v>
                </c:pt>
                <c:pt idx="5">
                  <c:v>2.1189778843572569</c:v>
                </c:pt>
                <c:pt idx="7">
                  <c:v>2.9508744076006788</c:v>
                </c:pt>
                <c:pt idx="8">
                  <c:v>3.8366714497718295</c:v>
                </c:pt>
                <c:pt idx="9">
                  <c:v>3.4616142879670111</c:v>
                </c:pt>
              </c:numCache>
            </c:numRef>
          </c:val>
          <c:smooth val="0"/>
        </c:ser>
        <c:ser>
          <c:idx val="3"/>
          <c:order val="3"/>
          <c:tx>
            <c:strRef>
              <c:f>'status na poslu'!$C$6</c:f>
              <c:strCache>
                <c:ptCount val="1"/>
                <c:pt idx="0">
                  <c:v>Povremeno</c:v>
                </c:pt>
              </c:strCache>
            </c:strRef>
          </c:tx>
          <c:marker>
            <c:symbol val="none"/>
          </c:marker>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'status na poslu'!$D$2:$M$2</c:f>
              <c:numCache>
                <c:formatCode>General</c:formatCode>
                <c:ptCount val="10"/>
                <c:pt idx="0">
                  <c:v>2008</c:v>
                </c:pt>
                <c:pt idx="1">
                  <c:v>2009</c:v>
                </c:pt>
                <c:pt idx="2">
                  <c:v>2010</c:v>
                </c:pt>
                <c:pt idx="3">
                  <c:v>2011</c:v>
                </c:pt>
                <c:pt idx="4">
                  <c:v>2012</c:v>
                </c:pt>
                <c:pt idx="5">
                  <c:v>2013</c:v>
                </c:pt>
                <c:pt idx="7">
                  <c:v>2014</c:v>
                </c:pt>
                <c:pt idx="8">
                  <c:v>2015</c:v>
                </c:pt>
                <c:pt idx="9">
                  <c:v>2016</c:v>
                </c:pt>
              </c:numCache>
            </c:numRef>
          </c:cat>
          <c:val>
            <c:numRef>
              <c:f>'status na poslu'!$D$6:$M$6</c:f>
              <c:numCache>
                <c:formatCode>###0.0</c:formatCode>
                <c:ptCount val="10"/>
                <c:pt idx="0">
                  <c:v>3.5239829710493851</c:v>
                </c:pt>
                <c:pt idx="1">
                  <c:v>2.2111145250731066</c:v>
                </c:pt>
                <c:pt idx="2">
                  <c:v>3.1487942518330589</c:v>
                </c:pt>
                <c:pt idx="3">
                  <c:v>2.2466591800309299</c:v>
                </c:pt>
                <c:pt idx="4">
                  <c:v>3.520227552809589</c:v>
                </c:pt>
                <c:pt idx="5">
                  <c:v>4.5845790176648471</c:v>
                </c:pt>
                <c:pt idx="7">
                  <c:v>3.9031377736276185</c:v>
                </c:pt>
                <c:pt idx="8">
                  <c:v>4.1985234550974422</c:v>
                </c:pt>
                <c:pt idx="9">
                  <c:v>4.6316111447455581</c:v>
                </c:pt>
              </c:numCache>
            </c:numRef>
          </c:val>
          <c:smooth val="0"/>
        </c:ser>
        <c:dLbls>
          <c:showLegendKey val="0"/>
          <c:showVal val="0"/>
          <c:showCatName val="0"/>
          <c:showSerName val="0"/>
          <c:showPercent val="0"/>
          <c:showBubbleSize val="0"/>
        </c:dLbls>
        <c:smooth val="0"/>
        <c:axId val="-396120144"/>
        <c:axId val="-396133200"/>
      </c:lineChart>
      <c:catAx>
        <c:axId val="-396120144"/>
        <c:scaling>
          <c:orientation val="minMax"/>
        </c:scaling>
        <c:delete val="0"/>
        <c:axPos val="b"/>
        <c:numFmt formatCode="General" sourceLinked="1"/>
        <c:majorTickMark val="none"/>
        <c:minorTickMark val="none"/>
        <c:tickLblPos val="nextTo"/>
        <c:crossAx val="-396133200"/>
        <c:crosses val="autoZero"/>
        <c:auto val="1"/>
        <c:lblAlgn val="ctr"/>
        <c:lblOffset val="100"/>
        <c:noMultiLvlLbl val="0"/>
      </c:catAx>
      <c:valAx>
        <c:axId val="-396133200"/>
        <c:scaling>
          <c:orientation val="minMax"/>
        </c:scaling>
        <c:delete val="0"/>
        <c:axPos val="l"/>
        <c:numFmt formatCode="###0.0" sourceLinked="1"/>
        <c:majorTickMark val="none"/>
        <c:minorTickMark val="none"/>
        <c:tickLblPos val="nextTo"/>
        <c:crossAx val="-396120144"/>
        <c:crosses val="autoZero"/>
        <c:crossBetween val="between"/>
      </c:valAx>
      <c:spPr>
        <a:noFill/>
        <a:ln w="25400">
          <a:noFill/>
        </a:ln>
      </c:spPr>
    </c:plotArea>
    <c:legend>
      <c:legendPos val="b"/>
      <c:layout/>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barChart>
        <c:barDir val="col"/>
        <c:grouping val="clustered"/>
        <c:varyColors val="0"/>
        <c:ser>
          <c:idx val="0"/>
          <c:order val="0"/>
          <c:tx>
            <c:strRef>
              <c:f>Sheet1!$C$6</c:f>
              <c:strCache>
                <c:ptCount val="1"/>
                <c:pt idx="0">
                  <c:v>majke </c:v>
                </c:pt>
              </c:strCache>
            </c:strRef>
          </c:tx>
          <c:spPr>
            <a:solidFill>
              <a:schemeClr val="accent2">
                <a:shade val="76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Sheet1!$D$5:$L$5</c:f>
              <c:strCache>
                <c:ptCount val="9"/>
                <c:pt idx="0">
                  <c:v>čišćenje</c:v>
                </c:pt>
                <c:pt idx="1">
                  <c:v>peglanje </c:v>
                </c:pt>
                <c:pt idx="2">
                  <c:v>pranje sudova</c:v>
                </c:pt>
                <c:pt idx="3">
                  <c:v>pranje odeće</c:v>
                </c:pt>
                <c:pt idx="4">
                  <c:v>pripremanje glavnog obroka</c:v>
                </c:pt>
                <c:pt idx="5">
                  <c:v>pripremanje drugih oborka</c:v>
                </c:pt>
                <c:pt idx="6">
                  <c:v>svakodnevne kupovine</c:v>
                </c:pt>
                <c:pt idx="7">
                  <c:v>izbacivanje đubreta</c:v>
                </c:pt>
                <c:pt idx="8">
                  <c:v>plaćanje računa</c:v>
                </c:pt>
              </c:strCache>
            </c:strRef>
          </c:cat>
          <c:val>
            <c:numRef>
              <c:f>Sheet1!$D$6:$L$6</c:f>
              <c:numCache>
                <c:formatCode>General</c:formatCode>
                <c:ptCount val="9"/>
                <c:pt idx="0">
                  <c:v>90.7</c:v>
                </c:pt>
                <c:pt idx="1">
                  <c:v>90.3</c:v>
                </c:pt>
                <c:pt idx="2">
                  <c:v>87.4</c:v>
                </c:pt>
                <c:pt idx="3">
                  <c:v>87.4</c:v>
                </c:pt>
                <c:pt idx="4">
                  <c:v>79.8</c:v>
                </c:pt>
                <c:pt idx="5">
                  <c:v>78.8</c:v>
                </c:pt>
                <c:pt idx="6">
                  <c:v>57.4</c:v>
                </c:pt>
                <c:pt idx="7">
                  <c:v>49.4</c:v>
                </c:pt>
                <c:pt idx="8">
                  <c:v>35.200000000000003</c:v>
                </c:pt>
              </c:numCache>
            </c:numRef>
          </c:val>
        </c:ser>
        <c:ser>
          <c:idx val="1"/>
          <c:order val="1"/>
          <c:tx>
            <c:strRef>
              <c:f>Sheet1!$C$7</c:f>
              <c:strCache>
                <c:ptCount val="1"/>
                <c:pt idx="0">
                  <c:v>očevi </c:v>
                </c:pt>
              </c:strCache>
            </c:strRef>
          </c:tx>
          <c:spPr>
            <a:solidFill>
              <a:schemeClr val="accent2">
                <a:tint val="77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Sheet1!$D$5:$L$5</c:f>
              <c:strCache>
                <c:ptCount val="9"/>
                <c:pt idx="0">
                  <c:v>čišćenje</c:v>
                </c:pt>
                <c:pt idx="1">
                  <c:v>peglanje </c:v>
                </c:pt>
                <c:pt idx="2">
                  <c:v>pranje sudova</c:v>
                </c:pt>
                <c:pt idx="3">
                  <c:v>pranje odeće</c:v>
                </c:pt>
                <c:pt idx="4">
                  <c:v>pripremanje glavnog obroka</c:v>
                </c:pt>
                <c:pt idx="5">
                  <c:v>pripremanje drugih oborka</c:v>
                </c:pt>
                <c:pt idx="6">
                  <c:v>svakodnevne kupovine</c:v>
                </c:pt>
                <c:pt idx="7">
                  <c:v>izbacivanje đubreta</c:v>
                </c:pt>
                <c:pt idx="8">
                  <c:v>plaćanje računa</c:v>
                </c:pt>
              </c:strCache>
            </c:strRef>
          </c:cat>
          <c:val>
            <c:numRef>
              <c:f>Sheet1!$D$7:$L$7</c:f>
              <c:numCache>
                <c:formatCode>General</c:formatCode>
                <c:ptCount val="9"/>
                <c:pt idx="0">
                  <c:v>10.4</c:v>
                </c:pt>
                <c:pt idx="1">
                  <c:v>5.6</c:v>
                </c:pt>
                <c:pt idx="2">
                  <c:v>8.1</c:v>
                </c:pt>
                <c:pt idx="3">
                  <c:v>5.6</c:v>
                </c:pt>
                <c:pt idx="4">
                  <c:v>9.1</c:v>
                </c:pt>
                <c:pt idx="5">
                  <c:v>15.9</c:v>
                </c:pt>
                <c:pt idx="6">
                  <c:v>61.3</c:v>
                </c:pt>
                <c:pt idx="7">
                  <c:v>59.5</c:v>
                </c:pt>
                <c:pt idx="8">
                  <c:v>71.3</c:v>
                </c:pt>
              </c:numCache>
            </c:numRef>
          </c:val>
        </c:ser>
        <c:dLbls>
          <c:dLblPos val="outEnd"/>
          <c:showLegendKey val="0"/>
          <c:showVal val="1"/>
          <c:showCatName val="0"/>
          <c:showSerName val="0"/>
          <c:showPercent val="0"/>
          <c:showBubbleSize val="0"/>
        </c:dLbls>
        <c:gapWidth val="219"/>
        <c:overlap val="-27"/>
        <c:axId val="-316195728"/>
        <c:axId val="-316185392"/>
      </c:barChart>
      <c:catAx>
        <c:axId val="-3161957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16185392"/>
        <c:crosses val="autoZero"/>
        <c:auto val="1"/>
        <c:lblAlgn val="ctr"/>
        <c:lblOffset val="100"/>
        <c:noMultiLvlLbl val="0"/>
      </c:catAx>
      <c:valAx>
        <c:axId val="-316185392"/>
        <c:scaling>
          <c:orientation val="minMax"/>
        </c:scaling>
        <c:delete val="1"/>
        <c:axPos val="l"/>
        <c:numFmt formatCode="General" sourceLinked="1"/>
        <c:majorTickMark val="none"/>
        <c:minorTickMark val="none"/>
        <c:tickLblPos val="nextTo"/>
        <c:crossAx val="-31619572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barChart>
        <c:barDir val="col"/>
        <c:grouping val="clustered"/>
        <c:varyColors val="0"/>
        <c:ser>
          <c:idx val="0"/>
          <c:order val="0"/>
          <c:tx>
            <c:strRef>
              <c:f>Sheet4!$C$6</c:f>
              <c:strCache>
                <c:ptCount val="1"/>
                <c:pt idx="0">
                  <c:v>majka</c:v>
                </c:pt>
              </c:strCache>
            </c:strRef>
          </c:tx>
          <c:spPr>
            <a:solidFill>
              <a:schemeClr val="accent2">
                <a:shade val="65000"/>
              </a:schemeClr>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Sheet4!$D$5:$H$5</c:f>
              <c:strCache>
                <c:ptCount val="5"/>
                <c:pt idx="0">
                  <c:v> hrani dete/decu</c:v>
                </c:pt>
                <c:pt idx="1">
                  <c:v> kupa dete/decu  </c:v>
                </c:pt>
                <c:pt idx="2">
                  <c:v> prepovija dete/decu</c:v>
                </c:pt>
                <c:pt idx="3">
                  <c:v>zabavlja i cita deci price</c:v>
                </c:pt>
                <c:pt idx="4">
                  <c:v>uspavljuje decu</c:v>
                </c:pt>
              </c:strCache>
            </c:strRef>
          </c:cat>
          <c:val>
            <c:numRef>
              <c:f>Sheet4!$D$6:$H$6</c:f>
              <c:numCache>
                <c:formatCode>###0.0</c:formatCode>
                <c:ptCount val="5"/>
                <c:pt idx="0">
                  <c:v>68.309859154929569</c:v>
                </c:pt>
                <c:pt idx="1">
                  <c:v>61.267605633802816</c:v>
                </c:pt>
                <c:pt idx="2">
                  <c:v>70.952380952380949</c:v>
                </c:pt>
                <c:pt idx="3">
                  <c:v>46.462264150943398</c:v>
                </c:pt>
                <c:pt idx="4">
                  <c:v>53.17647058823529</c:v>
                </c:pt>
              </c:numCache>
            </c:numRef>
          </c:val>
        </c:ser>
        <c:ser>
          <c:idx val="1"/>
          <c:order val="1"/>
          <c:tx>
            <c:strRef>
              <c:f>Sheet4!$C$7</c:f>
              <c:strCache>
                <c:ptCount val="1"/>
                <c:pt idx="0">
                  <c:v>otac</c:v>
                </c:pt>
              </c:strCache>
            </c:strRef>
          </c:tx>
          <c:spPr>
            <a:solidFill>
              <a:schemeClr val="tx1">
                <a:lumMod val="95000"/>
                <a:lumOff val="5000"/>
              </a:schemeClr>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Sheet4!$D$5:$H$5</c:f>
              <c:strCache>
                <c:ptCount val="5"/>
                <c:pt idx="0">
                  <c:v> hrani dete/decu</c:v>
                </c:pt>
                <c:pt idx="1">
                  <c:v> kupa dete/decu  </c:v>
                </c:pt>
                <c:pt idx="2">
                  <c:v> prepovija dete/decu</c:v>
                </c:pt>
                <c:pt idx="3">
                  <c:v>zabavlja i cita deci price</c:v>
                </c:pt>
                <c:pt idx="4">
                  <c:v>uspavljuje decu</c:v>
                </c:pt>
              </c:strCache>
            </c:strRef>
          </c:cat>
          <c:val>
            <c:numRef>
              <c:f>Sheet4!$D$7:$H$7</c:f>
              <c:numCache>
                <c:formatCode>###0.0</c:formatCode>
                <c:ptCount val="5"/>
                <c:pt idx="0">
                  <c:v>3.051643192488263</c:v>
                </c:pt>
                <c:pt idx="1">
                  <c:v>4.6948356807511731</c:v>
                </c:pt>
                <c:pt idx="2">
                  <c:v>3.5714285714285712</c:v>
                </c:pt>
                <c:pt idx="3">
                  <c:v>7.3113207547169807</c:v>
                </c:pt>
                <c:pt idx="4">
                  <c:v>5.1764705882352944</c:v>
                </c:pt>
              </c:numCache>
            </c:numRef>
          </c:val>
        </c:ser>
        <c:ser>
          <c:idx val="2"/>
          <c:order val="2"/>
          <c:tx>
            <c:strRef>
              <c:f>Sheet4!$C$8</c:f>
              <c:strCache>
                <c:ptCount val="1"/>
                <c:pt idx="0">
                  <c:v>oba roditelja</c:v>
                </c:pt>
              </c:strCache>
            </c:strRef>
          </c:tx>
          <c:spPr>
            <a:solidFill>
              <a:schemeClr val="accent2">
                <a:tint val="65000"/>
              </a:schemeClr>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Sheet4!$D$5:$H$5</c:f>
              <c:strCache>
                <c:ptCount val="5"/>
                <c:pt idx="0">
                  <c:v> hrani dete/decu</c:v>
                </c:pt>
                <c:pt idx="1">
                  <c:v> kupa dete/decu  </c:v>
                </c:pt>
                <c:pt idx="2">
                  <c:v> prepovija dete/decu</c:v>
                </c:pt>
                <c:pt idx="3">
                  <c:v>zabavlja i cita deci price</c:v>
                </c:pt>
                <c:pt idx="4">
                  <c:v>uspavljuje decu</c:v>
                </c:pt>
              </c:strCache>
            </c:strRef>
          </c:cat>
          <c:val>
            <c:numRef>
              <c:f>Sheet4!$D$8:$H$8</c:f>
              <c:numCache>
                <c:formatCode>###0.0</c:formatCode>
                <c:ptCount val="5"/>
                <c:pt idx="0">
                  <c:v>26.995305164319248</c:v>
                </c:pt>
                <c:pt idx="1">
                  <c:v>31.690140845070424</c:v>
                </c:pt>
                <c:pt idx="2">
                  <c:v>24.047619047619047</c:v>
                </c:pt>
                <c:pt idx="3">
                  <c:v>44.339622641509436</c:v>
                </c:pt>
                <c:pt idx="4">
                  <c:v>40.705882352941174</c:v>
                </c:pt>
              </c:numCache>
            </c:numRef>
          </c:val>
        </c:ser>
        <c:dLbls>
          <c:dLblPos val="outEnd"/>
          <c:showLegendKey val="0"/>
          <c:showVal val="1"/>
          <c:showCatName val="0"/>
          <c:showSerName val="0"/>
          <c:showPercent val="0"/>
          <c:showBubbleSize val="0"/>
        </c:dLbls>
        <c:gapWidth val="150"/>
        <c:axId val="-158062224"/>
        <c:axId val="-158068208"/>
      </c:barChart>
      <c:catAx>
        <c:axId val="-158062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58068208"/>
        <c:crosses val="autoZero"/>
        <c:auto val="1"/>
        <c:lblAlgn val="ctr"/>
        <c:lblOffset val="100"/>
        <c:noMultiLvlLbl val="0"/>
      </c:catAx>
      <c:valAx>
        <c:axId val="-158068208"/>
        <c:scaling>
          <c:orientation val="minMax"/>
        </c:scaling>
        <c:delete val="1"/>
        <c:axPos val="l"/>
        <c:numFmt formatCode="###0.0" sourceLinked="1"/>
        <c:majorTickMark val="none"/>
        <c:minorTickMark val="none"/>
        <c:tickLblPos val="nextTo"/>
        <c:crossAx val="-15806222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20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1.2929291283952433E-2"/>
          <c:y val="2.306805074971165E-2"/>
          <c:w val="0.97090909461110719"/>
          <c:h val="0.82845071701677409"/>
        </c:manualLayout>
      </c:layout>
      <c:barChart>
        <c:barDir val="col"/>
        <c:grouping val="clustered"/>
        <c:varyColors val="0"/>
        <c:ser>
          <c:idx val="0"/>
          <c:order val="0"/>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Sheet1!$F$18:$F$22</c:f>
              <c:strCache>
                <c:ptCount val="5"/>
                <c:pt idx="0">
                  <c:v>Sve obavlja otac</c:v>
                </c:pt>
                <c:pt idx="1">
                  <c:v>više obavlja otac</c:v>
                </c:pt>
                <c:pt idx="2">
                  <c:v>ravnoteža</c:v>
                </c:pt>
                <c:pt idx="3">
                  <c:v>više obavlja majka</c:v>
                </c:pt>
                <c:pt idx="4">
                  <c:v>sve obavlja majka</c:v>
                </c:pt>
              </c:strCache>
            </c:strRef>
          </c:cat>
          <c:val>
            <c:numRef>
              <c:f>Sheet1!$G$18:$G$22</c:f>
              <c:numCache>
                <c:formatCode>0.0</c:formatCode>
                <c:ptCount val="5"/>
                <c:pt idx="0">
                  <c:v>0.93023255813953487</c:v>
                </c:pt>
                <c:pt idx="1">
                  <c:v>3.7209302325581399</c:v>
                </c:pt>
                <c:pt idx="2">
                  <c:v>15.813953488372093</c:v>
                </c:pt>
                <c:pt idx="3">
                  <c:v>40.465116279069768</c:v>
                </c:pt>
                <c:pt idx="4">
                  <c:v>39.069767441860463</c:v>
                </c:pt>
              </c:numCache>
            </c:numRef>
          </c:val>
        </c:ser>
        <c:dLbls>
          <c:dLblPos val="outEnd"/>
          <c:showLegendKey val="0"/>
          <c:showVal val="1"/>
          <c:showCatName val="0"/>
          <c:showSerName val="0"/>
          <c:showPercent val="0"/>
          <c:showBubbleSize val="0"/>
        </c:dLbls>
        <c:gapWidth val="219"/>
        <c:overlap val="-27"/>
        <c:axId val="-158060592"/>
        <c:axId val="-158056784"/>
      </c:barChart>
      <c:catAx>
        <c:axId val="-158060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58056784"/>
        <c:crosses val="autoZero"/>
        <c:auto val="1"/>
        <c:lblAlgn val="ctr"/>
        <c:lblOffset val="100"/>
        <c:noMultiLvlLbl val="0"/>
      </c:catAx>
      <c:valAx>
        <c:axId val="-158056784"/>
        <c:scaling>
          <c:orientation val="minMax"/>
        </c:scaling>
        <c:delete val="1"/>
        <c:axPos val="l"/>
        <c:numFmt formatCode="0.0" sourceLinked="1"/>
        <c:majorTickMark val="none"/>
        <c:minorTickMark val="none"/>
        <c:tickLblPos val="nextTo"/>
        <c:crossAx val="-158060592"/>
        <c:crosses val="autoZero"/>
        <c:crossBetween val="between"/>
      </c:valAx>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withinLinear" id="15">
  <a:schemeClr val="accent2"/>
</cs:colorStyle>
</file>

<file path=ppt/charts/colors2.xml><?xml version="1.0" encoding="utf-8"?>
<cs:colorStyle xmlns:cs="http://schemas.microsoft.com/office/drawing/2012/chartStyle" xmlns:a="http://schemas.openxmlformats.org/drawingml/2006/main" meth="withinLinear" id="15">
  <a:schemeClr val="accent2"/>
</cs:colorStyle>
</file>

<file path=ppt/charts/colors3.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cdr:y>
    </cdr:from>
    <cdr:to>
      <cdr:x>0.42788</cdr:x>
      <cdr:y>0.5519</cdr:y>
    </cdr:to>
    <cdr:sp macro="" textlink="">
      <cdr:nvSpPr>
        <cdr:cNvPr id="2" name="TextBox 1"/>
        <cdr:cNvSpPr txBox="1"/>
      </cdr:nvSpPr>
      <cdr:spPr>
        <a:xfrm xmlns:a="http://schemas.openxmlformats.org/drawingml/2006/main">
          <a:off x="0" y="0"/>
          <a:ext cx="2460333" cy="240150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sr-Latn-RS" sz="1800" dirty="0"/>
            <a:t>1. uspavljuje</a:t>
          </a:r>
        </a:p>
        <a:p xmlns:a="http://schemas.openxmlformats.org/drawingml/2006/main">
          <a:r>
            <a:rPr lang="sr-Latn-RS" sz="1800" dirty="0"/>
            <a:t>2. zabavlja/čita</a:t>
          </a:r>
        </a:p>
        <a:p xmlns:a="http://schemas.openxmlformats.org/drawingml/2006/main">
          <a:r>
            <a:rPr lang="sr-Latn-RS" sz="1800" dirty="0"/>
            <a:t>3. prepovija</a:t>
          </a:r>
        </a:p>
        <a:p xmlns:a="http://schemas.openxmlformats.org/drawingml/2006/main">
          <a:r>
            <a:rPr lang="sr-Latn-RS" sz="1800" dirty="0"/>
            <a:t>4. kupa</a:t>
          </a:r>
        </a:p>
        <a:p xmlns:a="http://schemas.openxmlformats.org/drawingml/2006/main">
          <a:r>
            <a:rPr lang="sr-Latn-RS" sz="1800" dirty="0"/>
            <a:t>5. hrani</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r-Latn-R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4FF77F-51BA-45FB-BF1D-C91F978BE7A7}" type="datetimeFigureOut">
              <a:rPr lang="sr-Latn-RS" smtClean="0"/>
              <a:t>5.5.2020.</a:t>
            </a:fld>
            <a:endParaRPr lang="sr-Latn-R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r-Latn-R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r-Latn-R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96A4A6-A91F-4FF2-AF59-293C75BA9FB0}" type="slidenum">
              <a:rPr lang="sr-Latn-RS" smtClean="0"/>
              <a:t>‹#›</a:t>
            </a:fld>
            <a:endParaRPr lang="sr-Latn-RS"/>
          </a:p>
        </p:txBody>
      </p:sp>
    </p:spTree>
    <p:extLst>
      <p:ext uri="{BB962C8B-B14F-4D97-AF65-F5344CB8AC3E}">
        <p14:creationId xmlns:p14="http://schemas.microsoft.com/office/powerpoint/2010/main" val="1172409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Vi</a:t>
            </a:r>
            <a:r>
              <a:rPr lang="sr-Latn-RS" dirty="0" smtClean="0"/>
              <a:t>š</a:t>
            </a:r>
            <a:r>
              <a:rPr lang="it-IT" dirty="0" smtClean="0"/>
              <a:t>e obrazovanje daje vec</a:t>
            </a:r>
            <a:r>
              <a:rPr lang="sr-Latn-RS" dirty="0" smtClean="0"/>
              <a:t>ć</a:t>
            </a:r>
            <a:r>
              <a:rPr lang="it-IT" dirty="0" smtClean="0"/>
              <a:t>u mogucnost zaposljivosti, samostalnosti i bolje pozicije koja omogucava bolje uskladjivanje posla i roditeljstva.  </a:t>
            </a:r>
            <a:endParaRPr lang="sr-Latn-RS" dirty="0" smtClean="0"/>
          </a:p>
          <a:p>
            <a:endParaRPr lang="sr-Latn-RS" dirty="0"/>
          </a:p>
        </p:txBody>
      </p:sp>
      <p:sp>
        <p:nvSpPr>
          <p:cNvPr id="4" name="Slide Number Placeholder 3"/>
          <p:cNvSpPr>
            <a:spLocks noGrp="1"/>
          </p:cNvSpPr>
          <p:nvPr>
            <p:ph type="sldNum" sz="quarter" idx="10"/>
          </p:nvPr>
        </p:nvSpPr>
        <p:spPr/>
        <p:txBody>
          <a:bodyPr/>
          <a:lstStyle/>
          <a:p>
            <a:fld id="{C9B8EF1F-24FB-4AFD-8B8C-C2013528C7C0}" type="slidenum">
              <a:rPr lang="sr-Latn-RS" smtClean="0"/>
              <a:pPr/>
              <a:t>9</a:t>
            </a:fld>
            <a:endParaRPr lang="sr-Latn-RS"/>
          </a:p>
        </p:txBody>
      </p:sp>
    </p:spTree>
    <p:extLst>
      <p:ext uri="{BB962C8B-B14F-4D97-AF65-F5344CB8AC3E}">
        <p14:creationId xmlns:p14="http://schemas.microsoft.com/office/powerpoint/2010/main" val="1491053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sr-Latn-R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sr-Latn-RS"/>
          </a:p>
        </p:txBody>
      </p:sp>
      <p:sp>
        <p:nvSpPr>
          <p:cNvPr id="4" name="Date Placeholder 3"/>
          <p:cNvSpPr>
            <a:spLocks noGrp="1"/>
          </p:cNvSpPr>
          <p:nvPr>
            <p:ph type="dt" sz="half" idx="10"/>
          </p:nvPr>
        </p:nvSpPr>
        <p:spPr/>
        <p:txBody>
          <a:bodyPr/>
          <a:lstStyle/>
          <a:p>
            <a:fld id="{62F467CC-458A-48B6-97A6-8E49E561DFA4}" type="datetimeFigureOut">
              <a:rPr lang="sr-Latn-RS" smtClean="0"/>
              <a:t>5.5.2020.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4C23C977-E615-4C40-8600-683E128D16D3}" type="slidenum">
              <a:rPr lang="sr-Latn-RS" smtClean="0"/>
              <a:t>‹#›</a:t>
            </a:fld>
            <a:endParaRPr lang="sr-Latn-RS"/>
          </a:p>
        </p:txBody>
      </p:sp>
    </p:spTree>
    <p:extLst>
      <p:ext uri="{BB962C8B-B14F-4D97-AF65-F5344CB8AC3E}">
        <p14:creationId xmlns:p14="http://schemas.microsoft.com/office/powerpoint/2010/main" val="730490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10"/>
          </p:nvPr>
        </p:nvSpPr>
        <p:spPr/>
        <p:txBody>
          <a:bodyPr/>
          <a:lstStyle/>
          <a:p>
            <a:fld id="{62F467CC-458A-48B6-97A6-8E49E561DFA4}" type="datetimeFigureOut">
              <a:rPr lang="sr-Latn-RS" smtClean="0"/>
              <a:t>5.5.2020.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4C23C977-E615-4C40-8600-683E128D16D3}" type="slidenum">
              <a:rPr lang="sr-Latn-RS" smtClean="0"/>
              <a:t>‹#›</a:t>
            </a:fld>
            <a:endParaRPr lang="sr-Latn-RS"/>
          </a:p>
        </p:txBody>
      </p:sp>
    </p:spTree>
    <p:extLst>
      <p:ext uri="{BB962C8B-B14F-4D97-AF65-F5344CB8AC3E}">
        <p14:creationId xmlns:p14="http://schemas.microsoft.com/office/powerpoint/2010/main" val="2094821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sr-Latn-R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10"/>
          </p:nvPr>
        </p:nvSpPr>
        <p:spPr/>
        <p:txBody>
          <a:bodyPr/>
          <a:lstStyle/>
          <a:p>
            <a:fld id="{62F467CC-458A-48B6-97A6-8E49E561DFA4}" type="datetimeFigureOut">
              <a:rPr lang="sr-Latn-RS" smtClean="0"/>
              <a:t>5.5.2020.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4C23C977-E615-4C40-8600-683E128D16D3}" type="slidenum">
              <a:rPr lang="sr-Latn-RS" smtClean="0"/>
              <a:t>‹#›</a:t>
            </a:fld>
            <a:endParaRPr lang="sr-Latn-RS"/>
          </a:p>
        </p:txBody>
      </p:sp>
    </p:spTree>
    <p:extLst>
      <p:ext uri="{BB962C8B-B14F-4D97-AF65-F5344CB8AC3E}">
        <p14:creationId xmlns:p14="http://schemas.microsoft.com/office/powerpoint/2010/main" val="313263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10"/>
          </p:nvPr>
        </p:nvSpPr>
        <p:spPr/>
        <p:txBody>
          <a:bodyPr/>
          <a:lstStyle/>
          <a:p>
            <a:fld id="{62F467CC-458A-48B6-97A6-8E49E561DFA4}" type="datetimeFigureOut">
              <a:rPr lang="sr-Latn-RS" smtClean="0"/>
              <a:t>5.5.2020.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4C23C977-E615-4C40-8600-683E128D16D3}" type="slidenum">
              <a:rPr lang="sr-Latn-RS" smtClean="0"/>
              <a:t>‹#›</a:t>
            </a:fld>
            <a:endParaRPr lang="sr-Latn-RS"/>
          </a:p>
        </p:txBody>
      </p:sp>
    </p:spTree>
    <p:extLst>
      <p:ext uri="{BB962C8B-B14F-4D97-AF65-F5344CB8AC3E}">
        <p14:creationId xmlns:p14="http://schemas.microsoft.com/office/powerpoint/2010/main" val="3563982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sr-Latn-R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F467CC-458A-48B6-97A6-8E49E561DFA4}" type="datetimeFigureOut">
              <a:rPr lang="sr-Latn-RS" smtClean="0"/>
              <a:t>5.5.2020.</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4C23C977-E615-4C40-8600-683E128D16D3}" type="slidenum">
              <a:rPr lang="sr-Latn-RS" smtClean="0"/>
              <a:t>‹#›</a:t>
            </a:fld>
            <a:endParaRPr lang="sr-Latn-RS"/>
          </a:p>
        </p:txBody>
      </p:sp>
    </p:spTree>
    <p:extLst>
      <p:ext uri="{BB962C8B-B14F-4D97-AF65-F5344CB8AC3E}">
        <p14:creationId xmlns:p14="http://schemas.microsoft.com/office/powerpoint/2010/main" val="3754949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5" name="Date Placeholder 4"/>
          <p:cNvSpPr>
            <a:spLocks noGrp="1"/>
          </p:cNvSpPr>
          <p:nvPr>
            <p:ph type="dt" sz="half" idx="10"/>
          </p:nvPr>
        </p:nvSpPr>
        <p:spPr/>
        <p:txBody>
          <a:bodyPr/>
          <a:lstStyle/>
          <a:p>
            <a:fld id="{62F467CC-458A-48B6-97A6-8E49E561DFA4}" type="datetimeFigureOut">
              <a:rPr lang="sr-Latn-RS" smtClean="0"/>
              <a:t>5.5.2020.</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4C23C977-E615-4C40-8600-683E128D16D3}" type="slidenum">
              <a:rPr lang="sr-Latn-RS" smtClean="0"/>
              <a:t>‹#›</a:t>
            </a:fld>
            <a:endParaRPr lang="sr-Latn-RS"/>
          </a:p>
        </p:txBody>
      </p:sp>
    </p:spTree>
    <p:extLst>
      <p:ext uri="{BB962C8B-B14F-4D97-AF65-F5344CB8AC3E}">
        <p14:creationId xmlns:p14="http://schemas.microsoft.com/office/powerpoint/2010/main" val="4278872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sr-Latn-R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7" name="Date Placeholder 6"/>
          <p:cNvSpPr>
            <a:spLocks noGrp="1"/>
          </p:cNvSpPr>
          <p:nvPr>
            <p:ph type="dt" sz="half" idx="10"/>
          </p:nvPr>
        </p:nvSpPr>
        <p:spPr/>
        <p:txBody>
          <a:bodyPr/>
          <a:lstStyle/>
          <a:p>
            <a:fld id="{62F467CC-458A-48B6-97A6-8E49E561DFA4}" type="datetimeFigureOut">
              <a:rPr lang="sr-Latn-RS" smtClean="0"/>
              <a:t>5.5.2020.</a:t>
            </a:fld>
            <a:endParaRPr lang="sr-Latn-RS"/>
          </a:p>
        </p:txBody>
      </p:sp>
      <p:sp>
        <p:nvSpPr>
          <p:cNvPr id="8" name="Footer Placeholder 7"/>
          <p:cNvSpPr>
            <a:spLocks noGrp="1"/>
          </p:cNvSpPr>
          <p:nvPr>
            <p:ph type="ftr" sz="quarter" idx="11"/>
          </p:nvPr>
        </p:nvSpPr>
        <p:spPr/>
        <p:txBody>
          <a:bodyPr/>
          <a:lstStyle/>
          <a:p>
            <a:endParaRPr lang="sr-Latn-RS"/>
          </a:p>
        </p:txBody>
      </p:sp>
      <p:sp>
        <p:nvSpPr>
          <p:cNvPr id="9" name="Slide Number Placeholder 8"/>
          <p:cNvSpPr>
            <a:spLocks noGrp="1"/>
          </p:cNvSpPr>
          <p:nvPr>
            <p:ph type="sldNum" sz="quarter" idx="12"/>
          </p:nvPr>
        </p:nvSpPr>
        <p:spPr/>
        <p:txBody>
          <a:bodyPr/>
          <a:lstStyle/>
          <a:p>
            <a:fld id="{4C23C977-E615-4C40-8600-683E128D16D3}" type="slidenum">
              <a:rPr lang="sr-Latn-RS" smtClean="0"/>
              <a:t>‹#›</a:t>
            </a:fld>
            <a:endParaRPr lang="sr-Latn-RS"/>
          </a:p>
        </p:txBody>
      </p:sp>
    </p:spTree>
    <p:extLst>
      <p:ext uri="{BB962C8B-B14F-4D97-AF65-F5344CB8AC3E}">
        <p14:creationId xmlns:p14="http://schemas.microsoft.com/office/powerpoint/2010/main" val="583365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RS"/>
          </a:p>
        </p:txBody>
      </p:sp>
      <p:sp>
        <p:nvSpPr>
          <p:cNvPr id="3" name="Date Placeholder 2"/>
          <p:cNvSpPr>
            <a:spLocks noGrp="1"/>
          </p:cNvSpPr>
          <p:nvPr>
            <p:ph type="dt" sz="half" idx="10"/>
          </p:nvPr>
        </p:nvSpPr>
        <p:spPr/>
        <p:txBody>
          <a:bodyPr/>
          <a:lstStyle/>
          <a:p>
            <a:fld id="{62F467CC-458A-48B6-97A6-8E49E561DFA4}" type="datetimeFigureOut">
              <a:rPr lang="sr-Latn-RS" smtClean="0"/>
              <a:t>5.5.2020.</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4C23C977-E615-4C40-8600-683E128D16D3}" type="slidenum">
              <a:rPr lang="sr-Latn-RS" smtClean="0"/>
              <a:t>‹#›</a:t>
            </a:fld>
            <a:endParaRPr lang="sr-Latn-RS"/>
          </a:p>
        </p:txBody>
      </p:sp>
    </p:spTree>
    <p:extLst>
      <p:ext uri="{BB962C8B-B14F-4D97-AF65-F5344CB8AC3E}">
        <p14:creationId xmlns:p14="http://schemas.microsoft.com/office/powerpoint/2010/main" val="2983238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F467CC-458A-48B6-97A6-8E49E561DFA4}" type="datetimeFigureOut">
              <a:rPr lang="sr-Latn-RS" smtClean="0"/>
              <a:t>5.5.2020.</a:t>
            </a:fld>
            <a:endParaRPr lang="sr-Latn-RS"/>
          </a:p>
        </p:txBody>
      </p:sp>
      <p:sp>
        <p:nvSpPr>
          <p:cNvPr id="3" name="Footer Placeholder 2"/>
          <p:cNvSpPr>
            <a:spLocks noGrp="1"/>
          </p:cNvSpPr>
          <p:nvPr>
            <p:ph type="ftr" sz="quarter" idx="11"/>
          </p:nvPr>
        </p:nvSpPr>
        <p:spPr/>
        <p:txBody>
          <a:bodyPr/>
          <a:lstStyle/>
          <a:p>
            <a:endParaRPr lang="sr-Latn-RS"/>
          </a:p>
        </p:txBody>
      </p:sp>
      <p:sp>
        <p:nvSpPr>
          <p:cNvPr id="4" name="Slide Number Placeholder 3"/>
          <p:cNvSpPr>
            <a:spLocks noGrp="1"/>
          </p:cNvSpPr>
          <p:nvPr>
            <p:ph type="sldNum" sz="quarter" idx="12"/>
          </p:nvPr>
        </p:nvSpPr>
        <p:spPr/>
        <p:txBody>
          <a:bodyPr/>
          <a:lstStyle/>
          <a:p>
            <a:fld id="{4C23C977-E615-4C40-8600-683E128D16D3}" type="slidenum">
              <a:rPr lang="sr-Latn-RS" smtClean="0"/>
              <a:t>‹#›</a:t>
            </a:fld>
            <a:endParaRPr lang="sr-Latn-RS"/>
          </a:p>
        </p:txBody>
      </p:sp>
    </p:spTree>
    <p:extLst>
      <p:ext uri="{BB962C8B-B14F-4D97-AF65-F5344CB8AC3E}">
        <p14:creationId xmlns:p14="http://schemas.microsoft.com/office/powerpoint/2010/main" val="2564764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sr-Latn-R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F467CC-458A-48B6-97A6-8E49E561DFA4}" type="datetimeFigureOut">
              <a:rPr lang="sr-Latn-RS" smtClean="0"/>
              <a:t>5.5.2020.</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4C23C977-E615-4C40-8600-683E128D16D3}" type="slidenum">
              <a:rPr lang="sr-Latn-RS" smtClean="0"/>
              <a:t>‹#›</a:t>
            </a:fld>
            <a:endParaRPr lang="sr-Latn-RS"/>
          </a:p>
        </p:txBody>
      </p:sp>
    </p:spTree>
    <p:extLst>
      <p:ext uri="{BB962C8B-B14F-4D97-AF65-F5344CB8AC3E}">
        <p14:creationId xmlns:p14="http://schemas.microsoft.com/office/powerpoint/2010/main" val="12207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sr-Latn-R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F467CC-458A-48B6-97A6-8E49E561DFA4}" type="datetimeFigureOut">
              <a:rPr lang="sr-Latn-RS" smtClean="0"/>
              <a:t>5.5.2020.</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4C23C977-E615-4C40-8600-683E128D16D3}" type="slidenum">
              <a:rPr lang="sr-Latn-RS" smtClean="0"/>
              <a:t>‹#›</a:t>
            </a:fld>
            <a:endParaRPr lang="sr-Latn-RS"/>
          </a:p>
        </p:txBody>
      </p:sp>
    </p:spTree>
    <p:extLst>
      <p:ext uri="{BB962C8B-B14F-4D97-AF65-F5344CB8AC3E}">
        <p14:creationId xmlns:p14="http://schemas.microsoft.com/office/powerpoint/2010/main" val="211495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sr-Latn-R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F467CC-458A-48B6-97A6-8E49E561DFA4}" type="datetimeFigureOut">
              <a:rPr lang="sr-Latn-RS" smtClean="0"/>
              <a:t>5.5.2020.</a:t>
            </a:fld>
            <a:endParaRPr lang="sr-Latn-R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23C977-E615-4C40-8600-683E128D16D3}" type="slidenum">
              <a:rPr lang="sr-Latn-RS" smtClean="0"/>
              <a:t>‹#›</a:t>
            </a:fld>
            <a:endParaRPr lang="sr-Latn-RS"/>
          </a:p>
        </p:txBody>
      </p:sp>
    </p:spTree>
    <p:extLst>
      <p:ext uri="{BB962C8B-B14F-4D97-AF65-F5344CB8AC3E}">
        <p14:creationId xmlns:p14="http://schemas.microsoft.com/office/powerpoint/2010/main" val="711399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32509"/>
            <a:ext cx="9144000" cy="4094017"/>
          </a:xfrm>
        </p:spPr>
        <p:txBody>
          <a:bodyPr>
            <a:normAutofit/>
          </a:bodyPr>
          <a:lstStyle/>
          <a:p>
            <a:r>
              <a:rPr lang="sr-Latn-RS" dirty="0" smtClean="0"/>
              <a:t>Usklađivanje radne i porodične sfere </a:t>
            </a:r>
            <a:r>
              <a:rPr lang="sr-Latn-RS" dirty="0" smtClean="0"/>
              <a:t>u </a:t>
            </a:r>
            <a:r>
              <a:rPr lang="sr-Latn-RS" dirty="0" smtClean="0"/>
              <a:t>Srbiji</a:t>
            </a:r>
            <a:r>
              <a:rPr lang="sr-Latn-RS" sz="4000" dirty="0" smtClean="0"/>
              <a:t/>
            </a:r>
            <a:br>
              <a:rPr lang="sr-Latn-RS" sz="4000" dirty="0" smtClean="0"/>
            </a:br>
            <a:r>
              <a:rPr lang="sr-Latn-RS" sz="4000" dirty="0" smtClean="0"/>
              <a:t/>
            </a:r>
            <a:br>
              <a:rPr lang="sr-Latn-RS" sz="4000" dirty="0" smtClean="0"/>
            </a:br>
            <a:endParaRPr lang="sr-Latn-RS" sz="4000" dirty="0"/>
          </a:p>
        </p:txBody>
      </p:sp>
      <p:sp>
        <p:nvSpPr>
          <p:cNvPr id="3" name="Subtitle 2"/>
          <p:cNvSpPr>
            <a:spLocks noGrp="1"/>
          </p:cNvSpPr>
          <p:nvPr>
            <p:ph type="subTitle" idx="1"/>
          </p:nvPr>
        </p:nvSpPr>
        <p:spPr>
          <a:xfrm>
            <a:off x="1524000" y="4620347"/>
            <a:ext cx="9144000" cy="1655762"/>
          </a:xfrm>
        </p:spPr>
        <p:txBody>
          <a:bodyPr>
            <a:normAutofit/>
          </a:bodyPr>
          <a:lstStyle/>
          <a:p>
            <a:r>
              <a:rPr lang="sr-Latn-RS" dirty="0"/>
              <a:t>Dragan Stanojević</a:t>
            </a:r>
            <a:endParaRPr lang="sr-Latn-RS" dirty="0" smtClean="0"/>
          </a:p>
        </p:txBody>
      </p:sp>
    </p:spTree>
    <p:extLst>
      <p:ext uri="{BB962C8B-B14F-4D97-AF65-F5344CB8AC3E}">
        <p14:creationId xmlns:p14="http://schemas.microsoft.com/office/powerpoint/2010/main" val="3105172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260649"/>
            <a:ext cx="8229600" cy="5865515"/>
          </a:xfrm>
        </p:spPr>
        <p:txBody>
          <a:bodyPr>
            <a:normAutofit fontScale="92500" lnSpcReduction="20000"/>
          </a:bodyPr>
          <a:lstStyle/>
          <a:p>
            <a:pPr marL="457200" lvl="1" indent="0">
              <a:buNone/>
            </a:pPr>
            <a:r>
              <a:rPr lang="sr-Latn-RS" sz="3300" b="1" dirty="0"/>
              <a:t>4. O</a:t>
            </a:r>
            <a:r>
              <a:rPr lang="en-US" sz="3300" b="1" dirty="0" err="1"/>
              <a:t>tpuštanje</a:t>
            </a:r>
            <a:r>
              <a:rPr lang="en-US" sz="3300" b="1" dirty="0"/>
              <a:t>/</a:t>
            </a:r>
            <a:r>
              <a:rPr lang="en-US" sz="3300" b="1" dirty="0" err="1"/>
              <a:t>odustajanje</a:t>
            </a:r>
            <a:r>
              <a:rPr lang="sr-Latn-RS" sz="3300" b="1" dirty="0"/>
              <a:t> od posla</a:t>
            </a:r>
            <a:r>
              <a:rPr lang="en-US" sz="3300" b="1" dirty="0"/>
              <a:t> </a:t>
            </a:r>
            <a:r>
              <a:rPr lang="en-US" sz="3300" b="1" dirty="0" err="1"/>
              <a:t>nakon</a:t>
            </a:r>
            <a:r>
              <a:rPr lang="en-US" sz="3300" b="1" dirty="0"/>
              <a:t> </a:t>
            </a:r>
            <a:r>
              <a:rPr lang="en-US" sz="3300" b="1" dirty="0" err="1"/>
              <a:t>trudnoće</a:t>
            </a:r>
            <a:endParaRPr lang="sr-Latn-RS" sz="3300" b="1" dirty="0"/>
          </a:p>
          <a:p>
            <a:pPr marL="457200" lvl="1" indent="0">
              <a:buNone/>
            </a:pPr>
            <a:endParaRPr lang="sr-Latn-RS" sz="1400" b="1" dirty="0"/>
          </a:p>
          <a:p>
            <a:pPr lvl="2"/>
            <a:r>
              <a:rPr lang="sr-Latn-CS" i="1" dirty="0"/>
              <a:t>Pa kažem, tamo gde sam ja, to je bila neka plastična ambalaža se radila i ja sam tamo radila četiri godine, četiri i po... I onda sam se udala, ostala trudna, e kad sam ostala trudna, nisam smela uopšte tamo da radim, jer ima... Kutije, ta ambalaža koja se pakuje, pakovala se u nekim kutijama velikim, pa je to trebalo da se iznosi, a ja to, naravno, nisam smela, jel? I onda sam ja tada otišla na kao bolovanje, pa od bolovanja na zakonskom i tako je to ostalo, e onda, naravno, oni su u međuvremenu našli radnika koji im je trebao. </a:t>
            </a:r>
            <a:r>
              <a:rPr lang="sr-Latn-CS" dirty="0" smtClean="0"/>
              <a:t>(Žena, </a:t>
            </a:r>
            <a:r>
              <a:rPr lang="sr-Latn-CS" dirty="0"/>
              <a:t>III</a:t>
            </a:r>
            <a:r>
              <a:rPr lang="sr-Latn-CS" dirty="0" smtClean="0"/>
              <a:t>)</a:t>
            </a:r>
          </a:p>
          <a:p>
            <a:pPr marL="914400" lvl="2" indent="0">
              <a:buNone/>
            </a:pPr>
            <a:endParaRPr lang="sr-Latn-RS" dirty="0"/>
          </a:p>
          <a:p>
            <a:pPr lvl="2"/>
            <a:r>
              <a:rPr lang="sr-Latn-CS" i="1" dirty="0"/>
              <a:t>(A) </a:t>
            </a:r>
            <a:r>
              <a:rPr lang="sr-Latn-CS" i="1" dirty="0" smtClean="0"/>
              <a:t>Supuga, </a:t>
            </a:r>
            <a:r>
              <a:rPr lang="sr-Latn-CS" i="1" dirty="0"/>
              <a:t>da li je negde zaposlena?</a:t>
            </a:r>
            <a:endParaRPr lang="sr-Latn-RS" i="1" dirty="0"/>
          </a:p>
          <a:p>
            <a:pPr marL="914400" lvl="2" indent="0">
              <a:buNone/>
            </a:pPr>
            <a:r>
              <a:rPr lang="sr-Latn-CS" i="1" dirty="0"/>
              <a:t> </a:t>
            </a:r>
            <a:r>
              <a:rPr lang="sr-Latn-CS" i="1" dirty="0" smtClean="0"/>
              <a:t>   (</a:t>
            </a:r>
            <a:r>
              <a:rPr lang="sr-Latn-CS" i="1" dirty="0"/>
              <a:t>I</a:t>
            </a:r>
            <a:r>
              <a:rPr lang="sr-Latn-CS" i="1" dirty="0" smtClean="0"/>
              <a:t>) </a:t>
            </a:r>
            <a:r>
              <a:rPr lang="sr-Latn-CS" i="1" dirty="0"/>
              <a:t>Bila je.</a:t>
            </a:r>
            <a:endParaRPr lang="sr-Latn-RS" i="1" dirty="0"/>
          </a:p>
          <a:p>
            <a:pPr marL="914400" lvl="2" indent="0">
              <a:buNone/>
            </a:pPr>
            <a:r>
              <a:rPr lang="sr-Latn-CS" i="1" dirty="0" smtClean="0"/>
              <a:t>    (</a:t>
            </a:r>
            <a:r>
              <a:rPr lang="sr-Latn-CS" i="1" dirty="0"/>
              <a:t>A) Do kad?</a:t>
            </a:r>
            <a:endParaRPr lang="sr-Latn-RS" i="1" dirty="0"/>
          </a:p>
          <a:p>
            <a:pPr marL="1165225" lvl="2" indent="0">
              <a:buNone/>
            </a:pPr>
            <a:r>
              <a:rPr lang="sr-Latn-CS" i="1" dirty="0" smtClean="0"/>
              <a:t>(</a:t>
            </a:r>
            <a:r>
              <a:rPr lang="sr-Latn-CS" i="1" dirty="0"/>
              <a:t>I) Do prve trudnoće. Pa se vratila, pa je opet bila trudna. Pa, dala </a:t>
            </a:r>
            <a:r>
              <a:rPr lang="sr-Latn-CS" i="1" dirty="0" smtClean="0"/>
              <a:t> je </a:t>
            </a:r>
            <a:r>
              <a:rPr lang="sr-Latn-CS" i="1" dirty="0"/>
              <a:t>otkaz. Bili su neki uslovi koje nije mogla da prihvati – da radi noću, uz mnogo manju platu nego prvi put što je... Nije to moglo, nije se isplatilo. </a:t>
            </a:r>
            <a:r>
              <a:rPr lang="sr-Latn-CS" dirty="0"/>
              <a:t>(Muškarac IV)</a:t>
            </a:r>
            <a:endParaRPr lang="sr-Latn-RS" dirty="0"/>
          </a:p>
          <a:p>
            <a:pPr marL="0" indent="0">
              <a:buNone/>
            </a:pPr>
            <a:r>
              <a:rPr lang="sr-Latn-CS" b="1" dirty="0" smtClean="0"/>
              <a:t>    5. Opterećenost </a:t>
            </a:r>
            <a:r>
              <a:rPr lang="sr-Latn-CS" b="1" dirty="0"/>
              <a:t>poslom </a:t>
            </a:r>
            <a:endParaRPr lang="sr-Latn-RS" b="1" dirty="0"/>
          </a:p>
          <a:p>
            <a:pPr lvl="1"/>
            <a:r>
              <a:rPr lang="sr-Latn-CS" dirty="0"/>
              <a:t>Kombinacija glavnog i dodatnog posla</a:t>
            </a:r>
            <a:r>
              <a:rPr lang="sr-Cyrl-RS" dirty="0"/>
              <a:t>. </a:t>
            </a:r>
            <a:r>
              <a:rPr lang="sr-Latn-RS" dirty="0"/>
              <a:t>Sa rastom nivoa obrazovanja opada potreba za kombinacijom poslova. </a:t>
            </a:r>
          </a:p>
          <a:p>
            <a:endParaRPr lang="sr-Latn-RS" dirty="0"/>
          </a:p>
        </p:txBody>
      </p:sp>
    </p:spTree>
    <p:extLst>
      <p:ext uri="{BB962C8B-B14F-4D97-AF65-F5344CB8AC3E}">
        <p14:creationId xmlns:p14="http://schemas.microsoft.com/office/powerpoint/2010/main" val="1623380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Radni aranžmani roditelja - stavovi</a:t>
            </a:r>
            <a:endParaRPr lang="sr-Latn-RS" dirty="0"/>
          </a:p>
        </p:txBody>
      </p:sp>
      <p:sp>
        <p:nvSpPr>
          <p:cNvPr id="3" name="Content Placeholder 2"/>
          <p:cNvSpPr>
            <a:spLocks noGrp="1"/>
          </p:cNvSpPr>
          <p:nvPr>
            <p:ph idx="1"/>
          </p:nvPr>
        </p:nvSpPr>
        <p:spPr>
          <a:xfrm>
            <a:off x="1981200" y="1628800"/>
            <a:ext cx="8229600" cy="4752528"/>
          </a:xfrm>
        </p:spPr>
        <p:txBody>
          <a:bodyPr/>
          <a:lstStyle/>
          <a:p>
            <a:pPr marL="971550" lvl="1" indent="-514350">
              <a:buFont typeface="+mj-lt"/>
              <a:buAutoNum type="arabicPeriod"/>
            </a:pPr>
            <a:r>
              <a:rPr lang="en-US" dirty="0" smtClean="0"/>
              <a:t>op</a:t>
            </a:r>
            <a:r>
              <a:rPr lang="sr-Latn-RS" dirty="0" smtClean="0"/>
              <a:t>š</a:t>
            </a:r>
            <a:r>
              <a:rPr lang="en-US" dirty="0" err="1" smtClean="0"/>
              <a:t>te</a:t>
            </a:r>
            <a:r>
              <a:rPr lang="en-US" dirty="0" smtClean="0"/>
              <a:t> </a:t>
            </a:r>
            <a:r>
              <a:rPr lang="en-US" dirty="0" err="1" smtClean="0"/>
              <a:t>prihva</a:t>
            </a:r>
            <a:r>
              <a:rPr lang="sr-Latn-RS" dirty="0" smtClean="0"/>
              <a:t>ć</a:t>
            </a:r>
            <a:r>
              <a:rPr lang="en-US" dirty="0" err="1" smtClean="0"/>
              <a:t>eno</a:t>
            </a:r>
            <a:r>
              <a:rPr lang="en-US" dirty="0" smtClean="0"/>
              <a:t> </a:t>
            </a:r>
            <a:r>
              <a:rPr lang="en-US" dirty="0"/>
              <a:t>da </a:t>
            </a:r>
            <a:r>
              <a:rPr lang="en-US" dirty="0" err="1"/>
              <a:t>oba</a:t>
            </a:r>
            <a:r>
              <a:rPr lang="en-US" dirty="0"/>
              <a:t> </a:t>
            </a:r>
            <a:r>
              <a:rPr lang="en-US" dirty="0" err="1" smtClean="0"/>
              <a:t>supru</a:t>
            </a:r>
            <a:r>
              <a:rPr lang="sr-Latn-RS" dirty="0" smtClean="0"/>
              <a:t>ž</a:t>
            </a:r>
            <a:r>
              <a:rPr lang="en-US" dirty="0" err="1" smtClean="0"/>
              <a:t>nika</a:t>
            </a:r>
            <a:r>
              <a:rPr lang="en-US" dirty="0" smtClean="0"/>
              <a:t> </a:t>
            </a:r>
            <a:r>
              <a:rPr lang="en-US" dirty="0" err="1" smtClean="0"/>
              <a:t>rade</a:t>
            </a:r>
            <a:r>
              <a:rPr lang="sr-Latn-RS" dirty="0" smtClean="0"/>
              <a:t>.</a:t>
            </a:r>
            <a:endParaRPr lang="sr-Latn-RS" dirty="0"/>
          </a:p>
          <a:p>
            <a:pPr marL="971550" lvl="1" indent="-514350">
              <a:buFont typeface="+mj-lt"/>
              <a:buAutoNum type="arabicPeriod"/>
            </a:pPr>
            <a:r>
              <a:rPr lang="en-US" dirty="0" err="1"/>
              <a:t>Patrijarhalna</a:t>
            </a:r>
            <a:r>
              <a:rPr lang="en-US" dirty="0"/>
              <a:t> </a:t>
            </a:r>
            <a:r>
              <a:rPr lang="en-US" dirty="0" err="1"/>
              <a:t>matrica</a:t>
            </a:r>
            <a:r>
              <a:rPr lang="en-US" dirty="0"/>
              <a:t> </a:t>
            </a:r>
            <a:r>
              <a:rPr lang="en-US" dirty="0" err="1"/>
              <a:t>prema</a:t>
            </a:r>
            <a:r>
              <a:rPr lang="en-US" dirty="0"/>
              <a:t> </a:t>
            </a:r>
            <a:r>
              <a:rPr lang="en-US" dirty="0" err="1"/>
              <a:t>kojoj</a:t>
            </a:r>
            <a:r>
              <a:rPr lang="en-US" dirty="0"/>
              <a:t> je </a:t>
            </a:r>
            <a:r>
              <a:rPr lang="en-US" dirty="0" smtClean="0"/>
              <a:t>mu</a:t>
            </a:r>
            <a:r>
              <a:rPr lang="sr-Latn-RS" dirty="0" smtClean="0"/>
              <a:t>š</a:t>
            </a:r>
            <a:r>
              <a:rPr lang="en-US" dirty="0" err="1" smtClean="0"/>
              <a:t>karac</a:t>
            </a:r>
            <a:r>
              <a:rPr lang="en-US" dirty="0" smtClean="0"/>
              <a:t> </a:t>
            </a:r>
            <a:r>
              <a:rPr lang="sr-Latn-RS" dirty="0" smtClean="0"/>
              <a:t>hranilac;</a:t>
            </a:r>
            <a:r>
              <a:rPr lang="en-US" dirty="0" smtClean="0"/>
              <a:t> </a:t>
            </a:r>
            <a:r>
              <a:rPr lang="en-US" dirty="0" err="1"/>
              <a:t>ženski</a:t>
            </a:r>
            <a:r>
              <a:rPr lang="en-US" dirty="0"/>
              <a:t> rad je </a:t>
            </a:r>
            <a:r>
              <a:rPr lang="en-US" dirty="0" err="1"/>
              <a:t>dodatni</a:t>
            </a:r>
            <a:r>
              <a:rPr lang="en-US" dirty="0"/>
              <a:t> (</a:t>
            </a:r>
            <a:r>
              <a:rPr lang="en-US" dirty="0" err="1"/>
              <a:t>ukoliko</a:t>
            </a:r>
            <a:r>
              <a:rPr lang="en-US" dirty="0"/>
              <a:t> </a:t>
            </a:r>
            <a:r>
              <a:rPr lang="en-US" dirty="0" err="1"/>
              <a:t>ga</a:t>
            </a:r>
            <a:r>
              <a:rPr lang="en-US" dirty="0"/>
              <a:t> </a:t>
            </a:r>
            <a:r>
              <a:rPr lang="en-US" dirty="0" err="1"/>
              <a:t>ima</a:t>
            </a:r>
            <a:r>
              <a:rPr lang="en-US" dirty="0"/>
              <a:t>). Sa </a:t>
            </a:r>
            <a:r>
              <a:rPr lang="sr-Latn-RS" dirty="0" smtClean="0"/>
              <a:t>povećanjem nivoa obrazovanja</a:t>
            </a:r>
            <a:r>
              <a:rPr lang="en-US" dirty="0" smtClean="0"/>
              <a:t> </a:t>
            </a:r>
            <a:r>
              <a:rPr lang="en-US" dirty="0"/>
              <a:t>je </a:t>
            </a:r>
            <a:r>
              <a:rPr lang="en-US" dirty="0" err="1"/>
              <a:t>situacija</a:t>
            </a:r>
            <a:r>
              <a:rPr lang="en-US" dirty="0"/>
              <a:t> </a:t>
            </a:r>
            <a:r>
              <a:rPr lang="en-US" dirty="0" smtClean="0"/>
              <a:t>ne</a:t>
            </a:r>
            <a:r>
              <a:rPr lang="sr-Latn-RS" dirty="0" smtClean="0"/>
              <a:t>š</a:t>
            </a:r>
            <a:r>
              <a:rPr lang="en-US" dirty="0" smtClean="0"/>
              <a:t>to </a:t>
            </a:r>
            <a:r>
              <a:rPr lang="en-US" dirty="0" err="1" smtClean="0"/>
              <a:t>druga</a:t>
            </a:r>
            <a:r>
              <a:rPr lang="sr-Latn-RS" dirty="0" smtClean="0"/>
              <a:t>č</a:t>
            </a:r>
            <a:r>
              <a:rPr lang="en-US" dirty="0" err="1" smtClean="0"/>
              <a:t>ija</a:t>
            </a:r>
            <a:r>
              <a:rPr lang="en-US" dirty="0"/>
              <a:t>. </a:t>
            </a:r>
            <a:r>
              <a:rPr lang="en-US" dirty="0" err="1"/>
              <a:t>Fakultet</a:t>
            </a:r>
            <a:r>
              <a:rPr lang="en-US" dirty="0"/>
              <a:t> </a:t>
            </a:r>
            <a:r>
              <a:rPr lang="en-US" dirty="0" err="1"/>
              <a:t>donosi</a:t>
            </a:r>
            <a:r>
              <a:rPr lang="en-US" dirty="0"/>
              <a:t> </a:t>
            </a:r>
            <a:r>
              <a:rPr lang="en-US" dirty="0" err="1"/>
              <a:t>nesto</a:t>
            </a:r>
            <a:r>
              <a:rPr lang="en-US" dirty="0"/>
              <a:t> </a:t>
            </a:r>
            <a:r>
              <a:rPr lang="en-US" dirty="0" err="1"/>
              <a:t>bolje</a:t>
            </a:r>
            <a:r>
              <a:rPr lang="en-US" dirty="0"/>
              <a:t> </a:t>
            </a:r>
            <a:r>
              <a:rPr lang="en-US" dirty="0" err="1"/>
              <a:t>radno</a:t>
            </a:r>
            <a:r>
              <a:rPr lang="en-US" dirty="0"/>
              <a:t> </a:t>
            </a:r>
            <a:r>
              <a:rPr lang="en-US" dirty="0" err="1"/>
              <a:t>mesto</a:t>
            </a:r>
            <a:r>
              <a:rPr lang="en-US" dirty="0"/>
              <a:t>, </a:t>
            </a:r>
            <a:r>
              <a:rPr lang="en-US" dirty="0" smtClean="0"/>
              <a:t>vi</a:t>
            </a:r>
            <a:r>
              <a:rPr lang="sr-Latn-RS" dirty="0" smtClean="0"/>
              <a:t>š</a:t>
            </a:r>
            <a:r>
              <a:rPr lang="en-US" dirty="0" smtClean="0"/>
              <a:t>a </a:t>
            </a:r>
            <a:r>
              <a:rPr lang="en-US" dirty="0" err="1"/>
              <a:t>primanja</a:t>
            </a:r>
            <a:r>
              <a:rPr lang="en-US" dirty="0"/>
              <a:t> i </a:t>
            </a:r>
            <a:r>
              <a:rPr lang="en-US" dirty="0" err="1" smtClean="0"/>
              <a:t>moguc</a:t>
            </a:r>
            <a:r>
              <a:rPr lang="sr-Latn-RS" dirty="0" smtClean="0"/>
              <a:t>ć</a:t>
            </a:r>
            <a:r>
              <a:rPr lang="en-US" dirty="0" err="1" smtClean="0"/>
              <a:t>nost</a:t>
            </a:r>
            <a:r>
              <a:rPr lang="en-US" dirty="0" smtClean="0"/>
              <a:t> </a:t>
            </a:r>
            <a:r>
              <a:rPr lang="en-US" dirty="0" err="1"/>
              <a:t>pregovaranja</a:t>
            </a:r>
            <a:r>
              <a:rPr lang="en-US" dirty="0"/>
              <a:t> </a:t>
            </a:r>
            <a:r>
              <a:rPr lang="en-US" dirty="0" smtClean="0"/>
              <a:t>i</a:t>
            </a:r>
            <a:r>
              <a:rPr lang="sr-Latn-RS" dirty="0" smtClean="0"/>
              <a:t>z</a:t>
            </a:r>
            <a:r>
              <a:rPr lang="en-US" dirty="0" smtClean="0"/>
              <a:t>me</a:t>
            </a:r>
            <a:r>
              <a:rPr lang="sr-Latn-RS" dirty="0" smtClean="0"/>
              <a:t>đ</a:t>
            </a:r>
            <a:r>
              <a:rPr lang="en-US" dirty="0" smtClean="0"/>
              <a:t>u </a:t>
            </a:r>
            <a:r>
              <a:rPr lang="en-US" dirty="0" err="1" smtClean="0"/>
              <a:t>supru</a:t>
            </a:r>
            <a:r>
              <a:rPr lang="sr-Latn-RS" dirty="0" smtClean="0"/>
              <a:t>ž</a:t>
            </a:r>
            <a:r>
              <a:rPr lang="en-US" dirty="0" err="1" smtClean="0"/>
              <a:t>nika</a:t>
            </a:r>
            <a:r>
              <a:rPr lang="en-US" dirty="0" smtClean="0"/>
              <a:t> </a:t>
            </a:r>
            <a:r>
              <a:rPr lang="en-US" dirty="0" err="1"/>
              <a:t>ali</a:t>
            </a:r>
            <a:r>
              <a:rPr lang="en-US" dirty="0"/>
              <a:t> i </a:t>
            </a:r>
            <a:r>
              <a:rPr lang="en-US" dirty="0" err="1" smtClean="0"/>
              <a:t>samostalnost</a:t>
            </a:r>
            <a:r>
              <a:rPr lang="en-US" dirty="0" smtClean="0"/>
              <a:t> bra</a:t>
            </a:r>
            <a:r>
              <a:rPr lang="sr-Latn-RS" dirty="0" smtClean="0"/>
              <a:t>č</a:t>
            </a:r>
            <a:r>
              <a:rPr lang="en-US" dirty="0" err="1" smtClean="0"/>
              <a:t>nog</a:t>
            </a:r>
            <a:r>
              <a:rPr lang="en-US" dirty="0" smtClean="0"/>
              <a:t> </a:t>
            </a:r>
            <a:r>
              <a:rPr lang="en-US" dirty="0" err="1"/>
              <a:t>para</a:t>
            </a:r>
            <a:r>
              <a:rPr lang="en-US" dirty="0"/>
              <a:t>. </a:t>
            </a:r>
            <a:endParaRPr lang="sr-Latn-RS" dirty="0"/>
          </a:p>
          <a:p>
            <a:endParaRPr lang="sr-Latn-RS" dirty="0"/>
          </a:p>
        </p:txBody>
      </p:sp>
    </p:spTree>
    <p:extLst>
      <p:ext uri="{BB962C8B-B14F-4D97-AF65-F5344CB8AC3E}">
        <p14:creationId xmlns:p14="http://schemas.microsoft.com/office/powerpoint/2010/main" val="249513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Podela kućnog rada </a:t>
            </a:r>
            <a:endParaRPr lang="sr-Latn-R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25339130"/>
              </p:ext>
            </p:extLst>
          </p:nvPr>
        </p:nvGraphicFramePr>
        <p:xfrm>
          <a:off x="838200" y="1825624"/>
          <a:ext cx="10515600" cy="469709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12281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Rad u </a:t>
            </a:r>
            <a:r>
              <a:rPr lang="en-US" dirty="0" err="1" smtClean="0"/>
              <a:t>kući</a:t>
            </a:r>
            <a:endParaRPr lang="sr-Latn-RS" dirty="0"/>
          </a:p>
        </p:txBody>
      </p:sp>
      <p:sp>
        <p:nvSpPr>
          <p:cNvPr id="3" name="Content Placeholder 2"/>
          <p:cNvSpPr>
            <a:spLocks noGrp="1"/>
          </p:cNvSpPr>
          <p:nvPr>
            <p:ph idx="1"/>
          </p:nvPr>
        </p:nvSpPr>
        <p:spPr>
          <a:xfrm>
            <a:off x="1981200" y="1340768"/>
            <a:ext cx="8229600" cy="5184576"/>
          </a:xfrm>
        </p:spPr>
        <p:txBody>
          <a:bodyPr>
            <a:normAutofit fontScale="62500" lnSpcReduction="20000"/>
          </a:bodyPr>
          <a:lstStyle/>
          <a:p>
            <a:pPr lvl="1"/>
            <a:r>
              <a:rPr lang="it-IT" sz="3400" i="1" dirty="0"/>
              <a:t>Većinu  kućnih poslova radim ja, ali mi suprug dosta, dosta, pomaže. I to se sad menjalo... Otkad imamo decu, pogotovo sad i ovu drugu, sad je varijanta, znači, on pokupi decu, znači, organizuje se oko njih da bih ja završila neke poslove u kući </a:t>
            </a:r>
            <a:r>
              <a:rPr lang="it-IT" sz="3400" dirty="0"/>
              <a:t>(Žena, Univerzitet</a:t>
            </a:r>
            <a:r>
              <a:rPr lang="it-IT" sz="3400" dirty="0"/>
              <a:t>)</a:t>
            </a:r>
            <a:endParaRPr lang="sr-Latn-RS" sz="3400" dirty="0"/>
          </a:p>
          <a:p>
            <a:pPr lvl="1"/>
            <a:endParaRPr lang="sr-Latn-RS" sz="3400" dirty="0"/>
          </a:p>
          <a:p>
            <a:pPr lvl="1"/>
            <a:r>
              <a:rPr lang="sr-Latn-CS" sz="3400" i="1" dirty="0"/>
              <a:t>... ustajem u 6 sati, spremam se za posao i spremam dete za vrtić. Odvedem dete u vrtić i odlazim na posao. Radim do 3 sata, uzmem dete iz vrtića. Dođem kući, ručak, sudovi, raspremanje, pranje. Tako sve do 9 sati, onda dete leže da spava i onda se ja odmaram tih nekih sat vremena dok ne legnem. Eto tako izgleda moj dan</a:t>
            </a:r>
            <a:r>
              <a:rPr lang="sr-Latn-CS" sz="3400" dirty="0"/>
              <a:t>. </a:t>
            </a:r>
            <a:r>
              <a:rPr lang="sr-Latn-CS" sz="3400" dirty="0"/>
              <a:t>(Žena IV)</a:t>
            </a:r>
          </a:p>
          <a:p>
            <a:pPr lvl="1"/>
            <a:endParaRPr lang="sr-Latn-RS" sz="3400" dirty="0"/>
          </a:p>
          <a:p>
            <a:pPr lvl="1"/>
            <a:r>
              <a:rPr lang="en-US" sz="3400" i="1" dirty="0"/>
              <a:t>(A) A </a:t>
            </a:r>
            <a:r>
              <a:rPr lang="en-US" sz="3400" i="1" dirty="0" err="1"/>
              <a:t>reci</a:t>
            </a:r>
            <a:r>
              <a:rPr lang="en-US" sz="3400" i="1" dirty="0"/>
              <a:t> </a:t>
            </a:r>
            <a:r>
              <a:rPr lang="en-US" sz="3400" i="1" dirty="0"/>
              <a:t>mi</a:t>
            </a:r>
            <a:r>
              <a:rPr lang="sr-Latn-RS" sz="3400" i="1" dirty="0"/>
              <a:t>,</a:t>
            </a:r>
            <a:r>
              <a:rPr lang="en-US" sz="3400" i="1" dirty="0"/>
              <a:t> </a:t>
            </a:r>
            <a:r>
              <a:rPr lang="en-US" sz="3400" i="1" dirty="0" err="1"/>
              <a:t>poslovi</a:t>
            </a:r>
            <a:r>
              <a:rPr lang="en-US" sz="3400" i="1" dirty="0"/>
              <a:t> u </a:t>
            </a:r>
            <a:r>
              <a:rPr lang="en-US" sz="3400" i="1" dirty="0" err="1"/>
              <a:t>domaćinstvu</a:t>
            </a:r>
            <a:r>
              <a:rPr lang="en-US" sz="3400" i="1" dirty="0"/>
              <a:t> </a:t>
            </a:r>
            <a:r>
              <a:rPr lang="en-US" sz="3400" i="1" dirty="0" err="1"/>
              <a:t>kako</a:t>
            </a:r>
            <a:r>
              <a:rPr lang="en-US" sz="3400" i="1" dirty="0"/>
              <a:t> </a:t>
            </a:r>
            <a:r>
              <a:rPr lang="en-US" sz="3400" i="1" dirty="0" err="1"/>
              <a:t>su</a:t>
            </a:r>
            <a:r>
              <a:rPr lang="en-US" sz="3400" i="1" dirty="0"/>
              <a:t> </a:t>
            </a:r>
            <a:r>
              <a:rPr lang="en-US" sz="3400" i="1" dirty="0" err="1"/>
              <a:t>podeljeni</a:t>
            </a:r>
            <a:r>
              <a:rPr lang="en-US" sz="3400" i="1" dirty="0"/>
              <a:t>, </a:t>
            </a:r>
            <a:r>
              <a:rPr lang="en-US" sz="3400" i="1" dirty="0" err="1"/>
              <a:t>ko</a:t>
            </a:r>
            <a:r>
              <a:rPr lang="en-US" sz="3400" i="1" dirty="0"/>
              <a:t> </a:t>
            </a:r>
            <a:r>
              <a:rPr lang="en-US" sz="3400" i="1" dirty="0" err="1"/>
              <a:t>šta</a:t>
            </a:r>
            <a:r>
              <a:rPr lang="en-US" sz="3400" i="1" dirty="0"/>
              <a:t> </a:t>
            </a:r>
            <a:r>
              <a:rPr lang="en-US" sz="3400" i="1" dirty="0" err="1"/>
              <a:t>radi</a:t>
            </a:r>
            <a:r>
              <a:rPr lang="en-US" sz="3400" i="1" dirty="0"/>
              <a:t>?</a:t>
            </a:r>
            <a:endParaRPr lang="sr-Latn-RS" sz="3400" i="1" dirty="0"/>
          </a:p>
          <a:p>
            <a:pPr marL="720725" lvl="1" indent="0">
              <a:buNone/>
            </a:pPr>
            <a:r>
              <a:rPr lang="en-US" sz="3400" i="1" dirty="0"/>
              <a:t>(I) Pa, </a:t>
            </a:r>
            <a:r>
              <a:rPr lang="en-US" sz="3400" i="1" dirty="0" err="1"/>
              <a:t>kuvanje</a:t>
            </a:r>
            <a:r>
              <a:rPr lang="en-US" sz="3400" i="1" dirty="0"/>
              <a:t> i </a:t>
            </a:r>
            <a:r>
              <a:rPr lang="en-US" sz="3400" i="1" dirty="0" err="1"/>
              <a:t>pranje</a:t>
            </a:r>
            <a:r>
              <a:rPr lang="en-US" sz="3400" i="1" dirty="0"/>
              <a:t> </a:t>
            </a:r>
            <a:r>
              <a:rPr lang="en-US" sz="3400" i="1" dirty="0" err="1"/>
              <a:t>veša</a:t>
            </a:r>
            <a:r>
              <a:rPr lang="en-US" sz="3400" i="1" dirty="0"/>
              <a:t>, </a:t>
            </a:r>
            <a:r>
              <a:rPr lang="en-US" sz="3400" i="1" dirty="0" err="1"/>
              <a:t>znači</a:t>
            </a:r>
            <a:r>
              <a:rPr lang="en-US" sz="3400" i="1" dirty="0"/>
              <a:t>, to... </a:t>
            </a:r>
            <a:r>
              <a:rPr lang="en-US" sz="3400" i="1" dirty="0" err="1"/>
              <a:t>većinom</a:t>
            </a:r>
            <a:r>
              <a:rPr lang="en-US" sz="3400" i="1" dirty="0"/>
              <a:t> </a:t>
            </a:r>
            <a:r>
              <a:rPr lang="en-US" sz="3400" i="1" dirty="0" err="1"/>
              <a:t>radi</a:t>
            </a:r>
            <a:r>
              <a:rPr lang="en-US" sz="3400" i="1" dirty="0"/>
              <a:t> </a:t>
            </a:r>
            <a:r>
              <a:rPr lang="en-US" sz="3400" i="1" dirty="0" err="1"/>
              <a:t>žena</a:t>
            </a:r>
            <a:r>
              <a:rPr lang="en-US" sz="3400" i="1" dirty="0"/>
              <a:t>, </a:t>
            </a:r>
            <a:r>
              <a:rPr lang="en-US" sz="3400" i="1" dirty="0" err="1"/>
              <a:t>kad</a:t>
            </a:r>
            <a:r>
              <a:rPr lang="en-US" sz="3400" i="1" dirty="0"/>
              <a:t> </a:t>
            </a:r>
            <a:r>
              <a:rPr lang="en-US" sz="3400" i="1" dirty="0" err="1"/>
              <a:t>ona</a:t>
            </a:r>
            <a:r>
              <a:rPr lang="en-US" sz="3400" i="1" dirty="0"/>
              <a:t> </a:t>
            </a:r>
            <a:r>
              <a:rPr lang="en-US" sz="3400" i="1" dirty="0" err="1"/>
              <a:t>nije</a:t>
            </a:r>
            <a:r>
              <a:rPr lang="en-US" sz="3400" i="1" dirty="0"/>
              <a:t> </a:t>
            </a:r>
            <a:r>
              <a:rPr lang="en-US" sz="3400" i="1" dirty="0" err="1"/>
              <a:t>tu</a:t>
            </a:r>
            <a:r>
              <a:rPr lang="en-US" sz="3400" i="1" dirty="0"/>
              <a:t>, </a:t>
            </a:r>
            <a:r>
              <a:rPr lang="en-US" sz="3400" i="1" dirty="0" err="1"/>
              <a:t>kad</a:t>
            </a:r>
            <a:r>
              <a:rPr lang="en-US" sz="3400" i="1" dirty="0"/>
              <a:t> ode </a:t>
            </a:r>
            <a:r>
              <a:rPr lang="en-US" sz="3400" i="1" dirty="0" err="1"/>
              <a:t>na</a:t>
            </a:r>
            <a:r>
              <a:rPr lang="en-US" sz="3400" i="1" dirty="0"/>
              <a:t> </a:t>
            </a:r>
            <a:r>
              <a:rPr lang="en-US" sz="3400" i="1" dirty="0" err="1"/>
              <a:t>posao</a:t>
            </a:r>
            <a:r>
              <a:rPr lang="en-US" sz="3400" i="1" dirty="0"/>
              <a:t>, </a:t>
            </a:r>
            <a:r>
              <a:rPr lang="en-US" sz="3400" i="1" dirty="0" err="1"/>
              <a:t>što</a:t>
            </a:r>
            <a:r>
              <a:rPr lang="en-US" sz="3400" i="1" dirty="0"/>
              <a:t> se </a:t>
            </a:r>
            <a:r>
              <a:rPr lang="en-US" sz="3400" i="1" dirty="0" err="1"/>
              <a:t>tiče</a:t>
            </a:r>
            <a:r>
              <a:rPr lang="en-US" sz="3400" i="1" dirty="0"/>
              <a:t> </a:t>
            </a:r>
            <a:r>
              <a:rPr lang="en-US" sz="3400" i="1" dirty="0" err="1"/>
              <a:t>ručka</a:t>
            </a:r>
            <a:r>
              <a:rPr lang="en-US" sz="3400" i="1" dirty="0"/>
              <a:t> – </a:t>
            </a:r>
            <a:r>
              <a:rPr lang="en-US" sz="3400" i="1" dirty="0" err="1"/>
              <a:t>odrađuje</a:t>
            </a:r>
            <a:r>
              <a:rPr lang="en-US" sz="3400" i="1" dirty="0"/>
              <a:t> </a:t>
            </a:r>
            <a:r>
              <a:rPr lang="en-US" sz="3400" i="1" dirty="0" err="1"/>
              <a:t>majka</a:t>
            </a:r>
            <a:r>
              <a:rPr lang="en-US" sz="3400" i="1" dirty="0"/>
              <a:t>, a </a:t>
            </a:r>
            <a:r>
              <a:rPr lang="en-US" sz="3400" i="1" dirty="0" err="1"/>
              <a:t>pranje</a:t>
            </a:r>
            <a:r>
              <a:rPr lang="en-US" sz="3400" i="1" dirty="0"/>
              <a:t> </a:t>
            </a:r>
            <a:r>
              <a:rPr lang="en-US" sz="3400" i="1" dirty="0" err="1"/>
              <a:t>veša</a:t>
            </a:r>
            <a:r>
              <a:rPr lang="en-US" sz="3400" i="1" dirty="0"/>
              <a:t> i to, </a:t>
            </a:r>
            <a:r>
              <a:rPr lang="en-US" sz="3400" i="1" dirty="0" err="1"/>
              <a:t>higijena</a:t>
            </a:r>
            <a:r>
              <a:rPr lang="en-US" sz="3400" i="1" dirty="0"/>
              <a:t> u </a:t>
            </a:r>
            <a:r>
              <a:rPr lang="en-US" sz="3400" i="1" dirty="0" err="1"/>
              <a:t>kući</a:t>
            </a:r>
            <a:r>
              <a:rPr lang="en-US" sz="3400" i="1" dirty="0"/>
              <a:t> i </a:t>
            </a:r>
            <a:r>
              <a:rPr lang="en-US" sz="3400" i="1" dirty="0" err="1"/>
              <a:t>sve</a:t>
            </a:r>
            <a:r>
              <a:rPr lang="en-US" sz="3400" i="1" dirty="0"/>
              <a:t> to - </a:t>
            </a:r>
            <a:r>
              <a:rPr lang="en-US" sz="3400" i="1" dirty="0" err="1"/>
              <a:t>žena</a:t>
            </a:r>
            <a:r>
              <a:rPr lang="en-US" sz="3400" i="1" dirty="0"/>
              <a:t>... </a:t>
            </a:r>
            <a:r>
              <a:rPr lang="en-US" sz="3400" i="1" dirty="0" err="1"/>
              <a:t>oko</a:t>
            </a:r>
            <a:r>
              <a:rPr lang="en-US" sz="3400" i="1" dirty="0"/>
              <a:t> </a:t>
            </a:r>
            <a:r>
              <a:rPr lang="en-US" sz="3400" i="1" dirty="0" err="1"/>
              <a:t>ručka</a:t>
            </a:r>
            <a:r>
              <a:rPr lang="en-US" sz="3400" i="1" dirty="0"/>
              <a:t>, </a:t>
            </a:r>
            <a:r>
              <a:rPr lang="en-US" sz="3400" i="1" dirty="0" err="1"/>
              <a:t>čuva</a:t>
            </a:r>
            <a:r>
              <a:rPr lang="en-US" sz="3400" i="1" dirty="0"/>
              <a:t> </a:t>
            </a:r>
            <a:r>
              <a:rPr lang="en-US" sz="3400" i="1" dirty="0" err="1"/>
              <a:t>decu</a:t>
            </a:r>
            <a:r>
              <a:rPr lang="en-US" sz="3400" i="1" dirty="0"/>
              <a:t> i </a:t>
            </a:r>
            <a:r>
              <a:rPr lang="en-US" sz="3400" i="1" dirty="0" err="1"/>
              <a:t>tako</a:t>
            </a:r>
            <a:r>
              <a:rPr lang="en-US" sz="3400" i="1" dirty="0"/>
              <a:t> </a:t>
            </a:r>
            <a:r>
              <a:rPr lang="en-US" sz="3400" i="1" dirty="0" err="1"/>
              <a:t>dalje</a:t>
            </a:r>
            <a:r>
              <a:rPr lang="en-US" sz="3400" i="1" dirty="0"/>
              <a:t>...</a:t>
            </a:r>
            <a:endParaRPr lang="sr-Latn-RS" sz="3400" i="1" dirty="0"/>
          </a:p>
          <a:p>
            <a:pPr marL="457200" lvl="1" indent="0">
              <a:buNone/>
            </a:pPr>
            <a:r>
              <a:rPr lang="sr-Latn-RS" sz="3400" i="1" dirty="0"/>
              <a:t>     </a:t>
            </a:r>
            <a:r>
              <a:rPr lang="en-US" sz="3400" i="1" dirty="0"/>
              <a:t>(</a:t>
            </a:r>
            <a:r>
              <a:rPr lang="en-US" sz="3400" i="1" dirty="0"/>
              <a:t>A) Je l' </a:t>
            </a:r>
            <a:r>
              <a:rPr lang="en-US" sz="3400" i="1" dirty="0" err="1"/>
              <a:t>ima</a:t>
            </a:r>
            <a:r>
              <a:rPr lang="en-US" sz="3400" i="1" dirty="0"/>
              <a:t> </a:t>
            </a:r>
            <a:r>
              <a:rPr lang="en-US" sz="3400" i="1" dirty="0" err="1"/>
              <a:t>tu</a:t>
            </a:r>
            <a:r>
              <a:rPr lang="en-US" sz="3400" i="1" dirty="0"/>
              <a:t> </a:t>
            </a:r>
            <a:r>
              <a:rPr lang="en-US" sz="3400" i="1" dirty="0" err="1"/>
              <a:t>nešto</a:t>
            </a:r>
            <a:r>
              <a:rPr lang="en-US" sz="3400" i="1" dirty="0"/>
              <a:t> </a:t>
            </a:r>
            <a:r>
              <a:rPr lang="en-US" sz="3400" i="1" dirty="0" err="1"/>
              <a:t>što</a:t>
            </a:r>
            <a:r>
              <a:rPr lang="en-US" sz="3400" i="1" dirty="0"/>
              <a:t> </a:t>
            </a:r>
            <a:r>
              <a:rPr lang="en-US" sz="3400" i="1" dirty="0" err="1"/>
              <a:t>radiš</a:t>
            </a:r>
            <a:r>
              <a:rPr lang="en-US" sz="3400" i="1" dirty="0"/>
              <a:t> </a:t>
            </a:r>
            <a:r>
              <a:rPr lang="en-US" sz="3400" i="1" dirty="0"/>
              <a:t>t</a:t>
            </a:r>
            <a:r>
              <a:rPr lang="sr-Latn-RS" sz="3400" i="1" dirty="0"/>
              <a:t>i</a:t>
            </a:r>
            <a:r>
              <a:rPr lang="en-US" sz="3400" i="1" dirty="0"/>
              <a:t> </a:t>
            </a:r>
            <a:r>
              <a:rPr lang="en-US" sz="3400" i="1" dirty="0" err="1"/>
              <a:t>oko</a:t>
            </a:r>
            <a:r>
              <a:rPr lang="en-US" sz="3400" i="1" dirty="0"/>
              <a:t> </a:t>
            </a:r>
            <a:r>
              <a:rPr lang="en-US" sz="3400" i="1" dirty="0" err="1"/>
              <a:t>tih</a:t>
            </a:r>
            <a:r>
              <a:rPr lang="en-US" sz="3400" i="1" dirty="0"/>
              <a:t> </a:t>
            </a:r>
            <a:r>
              <a:rPr lang="en-US" sz="3400" i="1" dirty="0" err="1"/>
              <a:t>poslova</a:t>
            </a:r>
            <a:r>
              <a:rPr lang="en-US" sz="3400" i="1" dirty="0"/>
              <a:t>?</a:t>
            </a:r>
            <a:endParaRPr lang="sr-Latn-RS" sz="3400" i="1" dirty="0"/>
          </a:p>
          <a:p>
            <a:pPr marL="720725" lvl="1" indent="0">
              <a:buNone/>
            </a:pPr>
            <a:r>
              <a:rPr lang="sr-Latn-RS" sz="3400" i="1" dirty="0"/>
              <a:t> </a:t>
            </a:r>
            <a:r>
              <a:rPr lang="en-US" sz="3400" i="1" dirty="0"/>
              <a:t>(</a:t>
            </a:r>
            <a:r>
              <a:rPr lang="en-US" sz="3400" i="1" dirty="0"/>
              <a:t>I) Pa, </a:t>
            </a:r>
            <a:r>
              <a:rPr lang="en-US" sz="3400" i="1" dirty="0" err="1"/>
              <a:t>oko</a:t>
            </a:r>
            <a:r>
              <a:rPr lang="en-US" sz="3400" i="1" dirty="0"/>
              <a:t> </a:t>
            </a:r>
            <a:r>
              <a:rPr lang="en-US" sz="3400" i="1" dirty="0" err="1"/>
              <a:t>tih</a:t>
            </a:r>
            <a:r>
              <a:rPr lang="en-US" sz="3400" i="1" dirty="0"/>
              <a:t> </a:t>
            </a:r>
            <a:r>
              <a:rPr lang="en-US" sz="3400" i="1" dirty="0" err="1"/>
              <a:t>ženskih</a:t>
            </a:r>
            <a:r>
              <a:rPr lang="en-US" sz="3400" i="1" dirty="0"/>
              <a:t> </a:t>
            </a:r>
            <a:r>
              <a:rPr lang="en-US" sz="3400" i="1" dirty="0" err="1"/>
              <a:t>poslova</a:t>
            </a:r>
            <a:r>
              <a:rPr lang="en-US" sz="3400" i="1" dirty="0"/>
              <a:t> – </a:t>
            </a:r>
            <a:r>
              <a:rPr lang="en-US" sz="3400" i="1" dirty="0" err="1"/>
              <a:t>ručak</a:t>
            </a:r>
            <a:r>
              <a:rPr lang="en-US" sz="3400" i="1" dirty="0"/>
              <a:t> i to – ne, </a:t>
            </a:r>
            <a:r>
              <a:rPr lang="en-US" sz="3400" i="1" dirty="0" err="1"/>
              <a:t>pošto</a:t>
            </a:r>
            <a:r>
              <a:rPr lang="en-US" sz="3400" i="1" dirty="0"/>
              <a:t> </a:t>
            </a:r>
            <a:r>
              <a:rPr lang="en-US" sz="3400" i="1" dirty="0" err="1"/>
              <a:t>nemam</a:t>
            </a:r>
            <a:r>
              <a:rPr lang="en-US" sz="3400" i="1" dirty="0"/>
              <a:t> </a:t>
            </a:r>
            <a:r>
              <a:rPr lang="en-US" sz="3400" i="1" dirty="0" err="1"/>
              <a:t>vremena</a:t>
            </a:r>
            <a:r>
              <a:rPr lang="en-US" sz="3400" i="1" dirty="0"/>
              <a:t> </a:t>
            </a:r>
            <a:r>
              <a:rPr lang="en-US" sz="3400" i="1" dirty="0" err="1"/>
              <a:t>nikad</a:t>
            </a:r>
            <a:r>
              <a:rPr lang="en-US" sz="3400" i="1" dirty="0"/>
              <a:t>, </a:t>
            </a:r>
            <a:r>
              <a:rPr lang="en-US" sz="3400" i="1" dirty="0" err="1"/>
              <a:t>nisam</a:t>
            </a:r>
            <a:r>
              <a:rPr lang="en-US" sz="3400" i="1" dirty="0"/>
              <a:t> </a:t>
            </a:r>
            <a:r>
              <a:rPr lang="en-US" sz="3400" i="1" dirty="0" err="1"/>
              <a:t>kući</a:t>
            </a:r>
            <a:r>
              <a:rPr lang="en-US" sz="3400" i="1" dirty="0"/>
              <a:t> </a:t>
            </a:r>
            <a:r>
              <a:rPr lang="en-US" sz="3400" i="1" dirty="0" err="1"/>
              <a:t>jednostavno</a:t>
            </a:r>
            <a:r>
              <a:rPr lang="en-US" sz="3400" i="1" dirty="0"/>
              <a:t> </a:t>
            </a:r>
            <a:r>
              <a:rPr lang="en-US" sz="3400" i="1" dirty="0" err="1"/>
              <a:t>preko</a:t>
            </a:r>
            <a:r>
              <a:rPr lang="en-US" sz="3400" i="1" dirty="0"/>
              <a:t> </a:t>
            </a:r>
            <a:r>
              <a:rPr lang="en-US" sz="3400" i="1" dirty="0" err="1"/>
              <a:t>dana</a:t>
            </a:r>
            <a:r>
              <a:rPr lang="en-US" sz="3400" i="1" dirty="0"/>
              <a:t>. </a:t>
            </a:r>
            <a:r>
              <a:rPr lang="en-US" sz="3400" dirty="0"/>
              <a:t>(</a:t>
            </a:r>
            <a:r>
              <a:rPr lang="en-US" sz="3400" dirty="0" err="1"/>
              <a:t>Muškarac</a:t>
            </a:r>
            <a:r>
              <a:rPr lang="en-US" sz="3400" dirty="0"/>
              <a:t>, IV) </a:t>
            </a:r>
            <a:endParaRPr lang="sr-Latn-RS" sz="3400" dirty="0"/>
          </a:p>
          <a:p>
            <a:endParaRPr lang="sr-Latn-RS" dirty="0"/>
          </a:p>
        </p:txBody>
      </p:sp>
    </p:spTree>
    <p:extLst>
      <p:ext uri="{BB962C8B-B14F-4D97-AF65-F5344CB8AC3E}">
        <p14:creationId xmlns:p14="http://schemas.microsoft.com/office/powerpoint/2010/main" val="3671210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a:t>Roditeljska nega</a:t>
            </a:r>
          </a:p>
        </p:txBody>
      </p:sp>
      <p:graphicFrame>
        <p:nvGraphicFramePr>
          <p:cNvPr id="4" name="Content Placeholder 3"/>
          <p:cNvGraphicFramePr>
            <a:graphicFrameLocks noGrp="1"/>
          </p:cNvGraphicFramePr>
          <p:nvPr>
            <p:ph idx="1"/>
            <p:extLst/>
          </p:nvPr>
        </p:nvGraphicFramePr>
        <p:xfrm>
          <a:off x="838200" y="1825625"/>
          <a:ext cx="10515600" cy="466331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27009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Roditeljska nega</a:t>
            </a:r>
            <a:endParaRPr lang="sr-Latn-RS" dirty="0"/>
          </a:p>
        </p:txBody>
      </p:sp>
      <p:graphicFrame>
        <p:nvGraphicFramePr>
          <p:cNvPr id="4" name="Content Placeholder 3"/>
          <p:cNvGraphicFramePr>
            <a:graphicFrameLocks noGrp="1"/>
          </p:cNvGraphicFramePr>
          <p:nvPr>
            <p:ph idx="1"/>
            <p:extLst/>
          </p:nvPr>
        </p:nvGraphicFramePr>
        <p:xfrm>
          <a:off x="408375" y="1690688"/>
          <a:ext cx="5750054"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6308993" y="1124004"/>
            <a:ext cx="5699393" cy="3231654"/>
          </a:xfrm>
          <a:prstGeom prst="rect">
            <a:avLst/>
          </a:prstGeom>
        </p:spPr>
        <p:txBody>
          <a:bodyPr wrap="square">
            <a:spAutoFit/>
          </a:bodyPr>
          <a:lstStyle/>
          <a:p>
            <a:r>
              <a:rPr lang="sr-Latn-RS" sz="3200" dirty="0"/>
              <a:t>Ravnomernija raspodela roditeljskih obaveza</a:t>
            </a:r>
          </a:p>
          <a:p>
            <a:pPr marL="914400" lvl="1" indent="-457200">
              <a:buFont typeface="Arial" panose="020B0604020202020204" pitchFamily="34" charset="0"/>
              <a:buChar char="•"/>
            </a:pPr>
            <a:r>
              <a:rPr lang="sr-Latn-RS" sz="2800" dirty="0"/>
              <a:t>Ukoliko supruga/partnerka radi</a:t>
            </a:r>
          </a:p>
          <a:p>
            <a:pPr marL="914400" lvl="1" indent="-457200">
              <a:buFont typeface="Arial" panose="020B0604020202020204" pitchFamily="34" charset="0"/>
              <a:buChar char="•"/>
            </a:pPr>
            <a:r>
              <a:rPr lang="sr-Latn-RS" sz="2800" dirty="0"/>
              <a:t>Ukoliko žive u samostalnom domaćinstvu </a:t>
            </a:r>
          </a:p>
          <a:p>
            <a:pPr marL="914400" lvl="1" indent="-457200">
              <a:buFont typeface="Arial" panose="020B0604020202020204" pitchFamily="34" charset="0"/>
              <a:buChar char="•"/>
            </a:pPr>
            <a:r>
              <a:rPr lang="sr-Latn-RS" sz="2800" dirty="0"/>
              <a:t>Ukoliko su muškarci rodno „osvešćeni“ </a:t>
            </a:r>
          </a:p>
        </p:txBody>
      </p:sp>
    </p:spTree>
    <p:extLst>
      <p:ext uri="{BB962C8B-B14F-4D97-AF65-F5344CB8AC3E}">
        <p14:creationId xmlns:p14="http://schemas.microsoft.com/office/powerpoint/2010/main" val="166635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Roditeljstvo</a:t>
            </a:r>
            <a:endParaRPr lang="sr-Latn-RS" dirty="0"/>
          </a:p>
        </p:txBody>
      </p:sp>
      <p:sp>
        <p:nvSpPr>
          <p:cNvPr id="3" name="Content Placeholder 2"/>
          <p:cNvSpPr>
            <a:spLocks noGrp="1"/>
          </p:cNvSpPr>
          <p:nvPr>
            <p:ph idx="1"/>
          </p:nvPr>
        </p:nvSpPr>
        <p:spPr/>
        <p:txBody>
          <a:bodyPr>
            <a:normAutofit fontScale="92500" lnSpcReduction="10000"/>
          </a:bodyPr>
          <a:lstStyle/>
          <a:p>
            <a:pPr lvl="1"/>
            <a:r>
              <a:rPr lang="sr-Latn-CS" i="1" dirty="0"/>
              <a:t>Pa inače radim sve oko nje ja. Eto, on kad... Kad je tu i kad može, i kad ima vremena, pomogne mi da ono, kad je bila beba i da je kupam. Znao je i da je presvuče. Vodio nas u savetovališta, apsolutno sve ono što je... Što se dogovorimo i što je znao da treba da se desi. Inače, opet, nije kući, mislim... Ide da radi da bi imalo za nas, mislim, sve što je mogao, on... Jeste mi pomagao oko Lene. I trudio se. Jeste.</a:t>
            </a:r>
            <a:r>
              <a:rPr lang="sr-Latn-CS" sz="3200" i="1" dirty="0"/>
              <a:t> </a:t>
            </a:r>
            <a:r>
              <a:rPr lang="sr-Latn-CS" i="1" dirty="0"/>
              <a:t>(Žena, III</a:t>
            </a:r>
            <a:r>
              <a:rPr lang="sr-Latn-CS" i="1" dirty="0" smtClean="0"/>
              <a:t>)</a:t>
            </a:r>
          </a:p>
          <a:p>
            <a:pPr lvl="1"/>
            <a:endParaRPr lang="sr-Latn-RS" i="1" dirty="0"/>
          </a:p>
          <a:p>
            <a:pPr lvl="1"/>
            <a:r>
              <a:rPr lang="sr-Latn-CS" i="1" dirty="0"/>
              <a:t>Dobro više ja oko dece što se tiče spremanja za spavanje, kupanja i to. U suštini on dosta voli sa njima, da ih vodi da ih prošeta do grada, u park ili vole po gradu one autiće da voze. Pa i po kući voli on tako sa njima da se poigra.  </a:t>
            </a:r>
            <a:r>
              <a:rPr lang="sr-Latn-CS" i="1" dirty="0" smtClean="0"/>
              <a:t>(IV žena)</a:t>
            </a:r>
          </a:p>
          <a:p>
            <a:pPr lvl="1"/>
            <a:endParaRPr lang="sr-Latn-RS" i="1" dirty="0"/>
          </a:p>
          <a:p>
            <a:pPr lvl="1"/>
            <a:r>
              <a:rPr lang="sr-Latn-CS" i="1" dirty="0"/>
              <a:t>Pa, uglavnom supruga, a ja njoj asistiram. Šta treba ja joj pomažem, nikad da ja sam to... Presvučem ja decu, šta ja znam okupam, ali ono, dok su baš bili mali ona to nahrani, ona to sve. Uglavnom, više mi prirodno da to majka radi. Nisam ja, kao, da nisam to, ali ne znam. (III muškarac) </a:t>
            </a:r>
            <a:endParaRPr lang="sr-Latn-RS" i="1" dirty="0"/>
          </a:p>
        </p:txBody>
      </p:sp>
    </p:spTree>
    <p:extLst>
      <p:ext uri="{BB962C8B-B14F-4D97-AF65-F5344CB8AC3E}">
        <p14:creationId xmlns:p14="http://schemas.microsoft.com/office/powerpoint/2010/main" val="15990120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330" y="113341"/>
            <a:ext cx="8229600" cy="634082"/>
          </a:xfrm>
        </p:spPr>
        <p:txBody>
          <a:bodyPr>
            <a:normAutofit fontScale="90000"/>
          </a:bodyPr>
          <a:lstStyle/>
          <a:p>
            <a:r>
              <a:rPr lang="sr-Latn-RS" dirty="0" smtClean="0"/>
              <a:t>Zaključci </a:t>
            </a:r>
            <a:endParaRPr lang="sr-Latn-RS" dirty="0"/>
          </a:p>
        </p:txBody>
      </p:sp>
      <p:graphicFrame>
        <p:nvGraphicFramePr>
          <p:cNvPr id="5" name="Content Placeholder 3"/>
          <p:cNvGraphicFramePr>
            <a:graphicFrameLocks/>
          </p:cNvGraphicFramePr>
          <p:nvPr>
            <p:extLst>
              <p:ext uri="{D42A27DB-BD31-4B8C-83A1-F6EECF244321}">
                <p14:modId xmlns:p14="http://schemas.microsoft.com/office/powerpoint/2010/main" val="2314214854"/>
              </p:ext>
            </p:extLst>
          </p:nvPr>
        </p:nvGraphicFramePr>
        <p:xfrm>
          <a:off x="354330" y="747423"/>
          <a:ext cx="11430001" cy="5846836"/>
        </p:xfrm>
        <a:graphic>
          <a:graphicData uri="http://schemas.openxmlformats.org/drawingml/2006/table">
            <a:tbl>
              <a:tblPr firstRow="1" firstCol="1" bandRow="1"/>
              <a:tblGrid>
                <a:gridCol w="2930770"/>
                <a:gridCol w="4493846"/>
                <a:gridCol w="4005385"/>
              </a:tblGrid>
              <a:tr h="373488">
                <a:tc>
                  <a:txBody>
                    <a:bodyPr/>
                    <a:lstStyle/>
                    <a:p>
                      <a:pPr>
                        <a:lnSpc>
                          <a:spcPct val="115000"/>
                        </a:lnSpc>
                        <a:spcAft>
                          <a:spcPts val="0"/>
                        </a:spcAft>
                      </a:pPr>
                      <a:r>
                        <a:rPr lang="sr-Latn-RS" sz="2400" b="1" dirty="0">
                          <a:effectLst/>
                          <a:latin typeface="Calibri"/>
                          <a:ea typeface="Calibri"/>
                          <a:cs typeface="Times New Roman"/>
                        </a:rPr>
                        <a:t>Zahtevi </a:t>
                      </a:r>
                      <a:endParaRPr lang="sr-Latn-RS" sz="2400" dirty="0">
                        <a:effectLst/>
                        <a:latin typeface="Calibri"/>
                        <a:ea typeface="Calibri"/>
                        <a:cs typeface="Times New Roman"/>
                      </a:endParaRPr>
                    </a:p>
                  </a:txBody>
                  <a:tcPr marL="50313" marR="50313"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r-Latn-RS" sz="2400" b="1" dirty="0">
                          <a:effectLst/>
                          <a:latin typeface="Calibri"/>
                          <a:ea typeface="Calibri"/>
                          <a:cs typeface="Times New Roman"/>
                        </a:rPr>
                        <a:t>Posao</a:t>
                      </a:r>
                      <a:endParaRPr lang="sr-Latn-RS" sz="2400" dirty="0">
                        <a:effectLst/>
                        <a:latin typeface="Calibri"/>
                        <a:ea typeface="Calibri"/>
                        <a:cs typeface="Times New Roman"/>
                      </a:endParaRPr>
                    </a:p>
                  </a:txBody>
                  <a:tcPr marL="50313" marR="50313" marT="0" marB="0">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r-Latn-RS" sz="2400" b="1" dirty="0">
                          <a:effectLst/>
                          <a:latin typeface="Calibri"/>
                          <a:ea typeface="Calibri"/>
                          <a:cs typeface="Times New Roman"/>
                        </a:rPr>
                        <a:t>Porodica</a:t>
                      </a:r>
                      <a:endParaRPr lang="sr-Latn-RS" sz="2400" dirty="0">
                        <a:effectLst/>
                        <a:latin typeface="Calibri"/>
                        <a:ea typeface="Calibri"/>
                        <a:cs typeface="Times New Roman"/>
                      </a:endParaRPr>
                    </a:p>
                  </a:txBody>
                  <a:tcPr marL="50313" marR="5031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2767">
                <a:tc>
                  <a:txBody>
                    <a:bodyPr/>
                    <a:lstStyle/>
                    <a:p>
                      <a:pPr>
                        <a:lnSpc>
                          <a:spcPct val="115000"/>
                        </a:lnSpc>
                        <a:spcAft>
                          <a:spcPts val="0"/>
                        </a:spcAft>
                      </a:pPr>
                      <a:r>
                        <a:rPr lang="sr-Latn-RS" sz="1400" b="1" dirty="0">
                          <a:effectLst/>
                          <a:latin typeface="Calibri"/>
                          <a:ea typeface="Calibri"/>
                          <a:cs typeface="Times New Roman"/>
                        </a:rPr>
                        <a:t>Korišćenje  vremena </a:t>
                      </a:r>
                    </a:p>
                  </a:txBody>
                  <a:tcPr marL="50313" marR="50313" marT="0" marB="0">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ctr">
                        <a:lnSpc>
                          <a:spcPct val="115000"/>
                        </a:lnSpc>
                        <a:spcAft>
                          <a:spcPts val="0"/>
                        </a:spcAft>
                      </a:pPr>
                      <a:r>
                        <a:rPr lang="sr-Latn-RS" sz="1400" b="1" dirty="0">
                          <a:effectLst/>
                          <a:latin typeface="Calibri"/>
                          <a:ea typeface="Calibri"/>
                          <a:cs typeface="Times New Roman"/>
                        </a:rPr>
                        <a:t>Regularno radno vreme</a:t>
                      </a:r>
                    </a:p>
                  </a:txBody>
                  <a:tcPr marL="50313" marR="50313" marT="0" marB="0">
                    <a:lnL>
                      <a:noFill/>
                    </a:lnL>
                    <a:lnR>
                      <a:noFill/>
                    </a:lnR>
                    <a:lnT w="12700" cap="flat" cmpd="sng" algn="ctr">
                      <a:solidFill>
                        <a:schemeClr val="tx1"/>
                      </a:solidFill>
                      <a:prstDash val="solid"/>
                      <a:round/>
                      <a:headEnd type="none" w="med" len="med"/>
                      <a:tailEnd type="none" w="med" len="med"/>
                    </a:lnT>
                    <a:lnB>
                      <a:noFill/>
                    </a:lnB>
                    <a:solidFill>
                      <a:schemeClr val="accent3">
                        <a:lumMod val="60000"/>
                        <a:lumOff val="40000"/>
                      </a:schemeClr>
                    </a:solidFill>
                  </a:tcPr>
                </a:tc>
                <a:tc>
                  <a:txBody>
                    <a:bodyPr/>
                    <a:lstStyle/>
                    <a:p>
                      <a:pPr algn="ctr">
                        <a:lnSpc>
                          <a:spcPct val="115000"/>
                        </a:lnSpc>
                        <a:spcAft>
                          <a:spcPts val="0"/>
                        </a:spcAft>
                      </a:pPr>
                      <a:r>
                        <a:rPr lang="sr-Latn-RS" sz="1400" b="1" dirty="0">
                          <a:solidFill>
                            <a:srgbClr val="FF0000"/>
                          </a:solidFill>
                          <a:effectLst/>
                          <a:latin typeface="Calibri"/>
                          <a:ea typeface="Calibri"/>
                          <a:cs typeface="Times New Roman"/>
                        </a:rPr>
                        <a:t>Staranje o deci</a:t>
                      </a:r>
                    </a:p>
                  </a:txBody>
                  <a:tcPr marL="50313" marR="50313" marT="0" marB="0">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242767">
                <a:tc>
                  <a:txBody>
                    <a:bodyPr/>
                    <a:lstStyle/>
                    <a:p>
                      <a:pPr>
                        <a:lnSpc>
                          <a:spcPct val="115000"/>
                        </a:lnSpc>
                        <a:spcAft>
                          <a:spcPts val="0"/>
                        </a:spcAft>
                      </a:pPr>
                      <a:r>
                        <a:rPr lang="sr-Latn-RS" sz="1400" b="1" dirty="0">
                          <a:effectLst/>
                          <a:latin typeface="Calibri"/>
                          <a:ea typeface="Calibri"/>
                          <a:cs typeface="Times New Roman"/>
                        </a:rPr>
                        <a:t> </a:t>
                      </a:r>
                    </a:p>
                  </a:txBody>
                  <a:tcPr marL="50313" marR="50313" marT="0" marB="0">
                    <a:lnL w="12700" cap="flat" cmpd="sng" algn="ctr">
                      <a:solidFill>
                        <a:schemeClr val="tx1"/>
                      </a:solidFill>
                      <a:prstDash val="solid"/>
                      <a:round/>
                      <a:headEnd type="none" w="med" len="med"/>
                      <a:tailEnd type="none" w="med" len="med"/>
                    </a:lnL>
                    <a:lnR>
                      <a:noFill/>
                    </a:lnR>
                    <a:lnT>
                      <a:noFill/>
                    </a:lnT>
                    <a:lnB>
                      <a:noFill/>
                    </a:lnB>
                  </a:tcPr>
                </a:tc>
                <a:tc>
                  <a:txBody>
                    <a:bodyPr/>
                    <a:lstStyle/>
                    <a:p>
                      <a:pPr algn="ctr">
                        <a:lnSpc>
                          <a:spcPct val="115000"/>
                        </a:lnSpc>
                        <a:spcAft>
                          <a:spcPts val="0"/>
                        </a:spcAft>
                      </a:pPr>
                      <a:r>
                        <a:rPr lang="sr-Latn-RS" sz="1400" b="1" dirty="0">
                          <a:effectLst/>
                          <a:latin typeface="Calibri"/>
                          <a:ea typeface="Calibri"/>
                          <a:cs typeface="Times New Roman"/>
                        </a:rPr>
                        <a:t>Prekovremeni rad</a:t>
                      </a:r>
                    </a:p>
                  </a:txBody>
                  <a:tcPr marL="50313" marR="50313" marT="0" marB="0">
                    <a:lnL>
                      <a:noFill/>
                    </a:lnL>
                    <a:lnR>
                      <a:noFill/>
                    </a:lnR>
                    <a:lnT>
                      <a:noFill/>
                    </a:lnT>
                    <a:lnB>
                      <a:noFill/>
                    </a:lnB>
                    <a:solidFill>
                      <a:schemeClr val="accent3">
                        <a:lumMod val="60000"/>
                        <a:lumOff val="40000"/>
                      </a:schemeClr>
                    </a:solidFill>
                  </a:tcPr>
                </a:tc>
                <a:tc>
                  <a:txBody>
                    <a:bodyPr/>
                    <a:lstStyle/>
                    <a:p>
                      <a:pPr algn="ctr">
                        <a:lnSpc>
                          <a:spcPct val="115000"/>
                        </a:lnSpc>
                        <a:spcAft>
                          <a:spcPts val="0"/>
                        </a:spcAft>
                      </a:pPr>
                      <a:r>
                        <a:rPr lang="sr-Latn-RS" sz="1400" b="1" dirty="0">
                          <a:solidFill>
                            <a:srgbClr val="FF0000"/>
                          </a:solidFill>
                          <a:effectLst/>
                          <a:latin typeface="Calibri"/>
                          <a:ea typeface="Calibri"/>
                          <a:cs typeface="Times New Roman"/>
                        </a:rPr>
                        <a:t>Staranje o starim osobama</a:t>
                      </a:r>
                    </a:p>
                  </a:txBody>
                  <a:tcPr marL="50313" marR="50313" marT="0" marB="0">
                    <a:lnL>
                      <a:noFill/>
                    </a:lnL>
                    <a:lnR w="12700" cap="flat" cmpd="sng" algn="ctr">
                      <a:solidFill>
                        <a:schemeClr val="tx1"/>
                      </a:solidFill>
                      <a:prstDash val="solid"/>
                      <a:round/>
                      <a:headEnd type="none" w="med" len="med"/>
                      <a:tailEnd type="none" w="med" len="med"/>
                    </a:lnR>
                    <a:lnT>
                      <a:noFill/>
                    </a:lnT>
                    <a:lnB>
                      <a:noFill/>
                    </a:lnB>
                  </a:tcPr>
                </a:tc>
              </a:tr>
              <a:tr h="242767">
                <a:tc>
                  <a:txBody>
                    <a:bodyPr/>
                    <a:lstStyle/>
                    <a:p>
                      <a:pPr>
                        <a:lnSpc>
                          <a:spcPct val="115000"/>
                        </a:lnSpc>
                        <a:spcAft>
                          <a:spcPts val="0"/>
                        </a:spcAft>
                      </a:pPr>
                      <a:r>
                        <a:rPr lang="sr-Latn-RS" sz="1400" b="1" dirty="0">
                          <a:effectLst/>
                          <a:latin typeface="Calibri"/>
                          <a:ea typeface="Calibri"/>
                          <a:cs typeface="Times New Roman"/>
                        </a:rPr>
                        <a:t> </a:t>
                      </a:r>
                    </a:p>
                  </a:txBody>
                  <a:tcPr marL="50313" marR="50313" marT="0" marB="0">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r-Latn-RS" sz="1400" b="1" dirty="0">
                          <a:effectLst/>
                          <a:latin typeface="Calibri"/>
                          <a:ea typeface="Calibri"/>
                          <a:cs typeface="Times New Roman"/>
                        </a:rPr>
                        <a:t>Nestandardni rasporedi</a:t>
                      </a:r>
                    </a:p>
                  </a:txBody>
                  <a:tcPr marL="50313" marR="50313" marT="0" marB="0">
                    <a:lnL>
                      <a:noFill/>
                    </a:lnL>
                    <a:lnR>
                      <a:noFill/>
                    </a:lnR>
                    <a:lnT>
                      <a:noFill/>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sr-Latn-RS" sz="1400" b="1" dirty="0">
                          <a:solidFill>
                            <a:srgbClr val="FF0000"/>
                          </a:solidFill>
                          <a:effectLst/>
                          <a:latin typeface="Calibri"/>
                          <a:ea typeface="Calibri"/>
                          <a:cs typeface="Times New Roman"/>
                        </a:rPr>
                        <a:t>Kućni rad</a:t>
                      </a:r>
                    </a:p>
                  </a:txBody>
                  <a:tcPr marL="50313" marR="50313" marT="0" marB="0">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r h="242767">
                <a:tc>
                  <a:txBody>
                    <a:bodyPr/>
                    <a:lstStyle/>
                    <a:p>
                      <a:pPr>
                        <a:lnSpc>
                          <a:spcPct val="115000"/>
                        </a:lnSpc>
                        <a:spcAft>
                          <a:spcPts val="0"/>
                        </a:spcAft>
                      </a:pPr>
                      <a:r>
                        <a:rPr lang="sr-Latn-RS" sz="1400" b="1" dirty="0">
                          <a:effectLst/>
                          <a:latin typeface="Calibri"/>
                          <a:ea typeface="Calibri"/>
                          <a:cs typeface="Times New Roman"/>
                        </a:rPr>
                        <a:t>Očekivanja </a:t>
                      </a:r>
                    </a:p>
                  </a:txBody>
                  <a:tcPr marL="50313" marR="50313" marT="0" marB="0">
                    <a:lnL w="1270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ctr">
                        <a:lnSpc>
                          <a:spcPct val="115000"/>
                        </a:lnSpc>
                        <a:spcAft>
                          <a:spcPts val="0"/>
                        </a:spcAft>
                      </a:pPr>
                      <a:r>
                        <a:rPr lang="sr-Latn-RS" sz="1400" b="1" dirty="0" smtClean="0">
                          <a:effectLst/>
                          <a:latin typeface="Calibri"/>
                          <a:ea typeface="Calibri"/>
                          <a:cs typeface="Times New Roman"/>
                        </a:rPr>
                        <a:t> Visoki zahtevi </a:t>
                      </a:r>
                      <a:r>
                        <a:rPr lang="sr-Latn-RS" sz="1400" b="1" dirty="0">
                          <a:effectLst/>
                          <a:latin typeface="Calibri"/>
                          <a:ea typeface="Calibri"/>
                          <a:cs typeface="Times New Roman"/>
                        </a:rPr>
                        <a:t>posla</a:t>
                      </a:r>
                    </a:p>
                  </a:txBody>
                  <a:tcPr marL="50313" marR="50313" marT="0" marB="0">
                    <a:lnL>
                      <a:noFill/>
                    </a:lnL>
                    <a:lnR>
                      <a:noFill/>
                    </a:lnR>
                    <a:lnT w="12700" cap="flat" cmpd="sng" algn="ctr">
                      <a:solidFill>
                        <a:schemeClr val="tx1"/>
                      </a:solidFill>
                      <a:prstDash val="solid"/>
                      <a:round/>
                      <a:headEnd type="none" w="med" len="med"/>
                      <a:tailEnd type="none" w="med" len="med"/>
                    </a:lnT>
                    <a:lnB>
                      <a:noFill/>
                    </a:lnB>
                    <a:solidFill>
                      <a:schemeClr val="accent3">
                        <a:lumMod val="60000"/>
                        <a:lumOff val="40000"/>
                      </a:schemeClr>
                    </a:solidFill>
                  </a:tcPr>
                </a:tc>
                <a:tc>
                  <a:txBody>
                    <a:bodyPr/>
                    <a:lstStyle/>
                    <a:p>
                      <a:pPr algn="ctr">
                        <a:lnSpc>
                          <a:spcPct val="115000"/>
                        </a:lnSpc>
                        <a:spcAft>
                          <a:spcPts val="0"/>
                        </a:spcAft>
                      </a:pPr>
                      <a:r>
                        <a:rPr lang="sr-Latn-RS" sz="1400" b="1" dirty="0">
                          <a:solidFill>
                            <a:srgbClr val="FF0000"/>
                          </a:solidFill>
                          <a:effectLst/>
                          <a:latin typeface="Calibri"/>
                          <a:ea typeface="Calibri"/>
                          <a:cs typeface="Times New Roman"/>
                        </a:rPr>
                        <a:t>Supružnička </a:t>
                      </a:r>
                    </a:p>
                  </a:txBody>
                  <a:tcPr marL="50313" marR="50313" marT="0" marB="0">
                    <a:lnL>
                      <a:noFill/>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242767">
                <a:tc>
                  <a:txBody>
                    <a:bodyPr/>
                    <a:lstStyle/>
                    <a:p>
                      <a:pPr>
                        <a:lnSpc>
                          <a:spcPct val="115000"/>
                        </a:lnSpc>
                        <a:spcAft>
                          <a:spcPts val="0"/>
                        </a:spcAft>
                      </a:pPr>
                      <a:r>
                        <a:rPr lang="sr-Latn-RS" sz="1400" dirty="0">
                          <a:effectLst/>
                          <a:latin typeface="Calibri"/>
                          <a:ea typeface="Calibri"/>
                          <a:cs typeface="Times New Roman"/>
                        </a:rPr>
                        <a:t> </a:t>
                      </a:r>
                    </a:p>
                  </a:txBody>
                  <a:tcPr marL="50313" marR="50313"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15000"/>
                        </a:lnSpc>
                        <a:spcAft>
                          <a:spcPts val="0"/>
                        </a:spcAft>
                      </a:pPr>
                      <a:r>
                        <a:rPr lang="sr-Latn-RS" sz="1400" b="1" dirty="0" smtClean="0">
                          <a:effectLst/>
                          <a:latin typeface="Calibri"/>
                          <a:ea typeface="Calibri"/>
                          <a:cs typeface="Times New Roman"/>
                        </a:rPr>
                        <a:t>Visoka nesigurnost </a:t>
                      </a:r>
                      <a:r>
                        <a:rPr lang="sr-Latn-RS" sz="1400" b="1" dirty="0">
                          <a:effectLst/>
                          <a:latin typeface="Calibri"/>
                          <a:ea typeface="Calibri"/>
                          <a:cs typeface="Times New Roman"/>
                        </a:rPr>
                        <a:t>posla</a:t>
                      </a:r>
                    </a:p>
                  </a:txBody>
                  <a:tcPr marL="50313" marR="50313" marT="0" marB="0">
                    <a:lnL>
                      <a:noFill/>
                    </a:lnL>
                    <a:lnR>
                      <a:noFill/>
                    </a:lnR>
                    <a:lnT>
                      <a:noFill/>
                    </a:lnT>
                    <a:lnB>
                      <a:noFill/>
                    </a:lnB>
                    <a:solidFill>
                      <a:schemeClr val="accent3">
                        <a:lumMod val="60000"/>
                        <a:lumOff val="40000"/>
                      </a:schemeClr>
                    </a:solidFill>
                  </a:tcPr>
                </a:tc>
                <a:tc>
                  <a:txBody>
                    <a:bodyPr/>
                    <a:lstStyle/>
                    <a:p>
                      <a:pPr algn="ctr">
                        <a:lnSpc>
                          <a:spcPct val="115000"/>
                        </a:lnSpc>
                        <a:spcAft>
                          <a:spcPts val="0"/>
                        </a:spcAft>
                      </a:pPr>
                      <a:r>
                        <a:rPr lang="sr-Latn-RS" sz="1400" b="1" dirty="0">
                          <a:solidFill>
                            <a:srgbClr val="FF0000"/>
                          </a:solidFill>
                          <a:effectLst/>
                          <a:latin typeface="Calibri"/>
                          <a:ea typeface="Calibri"/>
                          <a:cs typeface="Times New Roman"/>
                        </a:rPr>
                        <a:t>Dečija</a:t>
                      </a:r>
                    </a:p>
                  </a:txBody>
                  <a:tcPr marL="50313" marR="50313" marT="0" marB="0">
                    <a:lnL>
                      <a:noFill/>
                    </a:lnL>
                    <a:lnR w="12700" cap="flat" cmpd="sng" algn="ctr">
                      <a:solidFill>
                        <a:srgbClr val="000000"/>
                      </a:solidFill>
                      <a:prstDash val="solid"/>
                      <a:round/>
                      <a:headEnd type="none" w="med" len="med"/>
                      <a:tailEnd type="none" w="med" len="med"/>
                    </a:lnR>
                    <a:lnT>
                      <a:noFill/>
                    </a:lnT>
                    <a:lnB>
                      <a:noFill/>
                    </a:lnB>
                  </a:tcPr>
                </a:tc>
              </a:tr>
              <a:tr h="242767">
                <a:tc>
                  <a:txBody>
                    <a:bodyPr/>
                    <a:lstStyle/>
                    <a:p>
                      <a:pPr>
                        <a:lnSpc>
                          <a:spcPct val="115000"/>
                        </a:lnSpc>
                        <a:spcAft>
                          <a:spcPts val="0"/>
                        </a:spcAft>
                      </a:pPr>
                      <a:r>
                        <a:rPr lang="sr-Latn-RS" sz="1400" dirty="0">
                          <a:effectLst/>
                          <a:latin typeface="Calibri"/>
                          <a:ea typeface="Calibri"/>
                          <a:cs typeface="Times New Roman"/>
                        </a:rPr>
                        <a:t> </a:t>
                      </a:r>
                    </a:p>
                  </a:txBody>
                  <a:tcPr marL="50313" marR="50313"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r-Latn-RS" sz="1400" b="1" dirty="0">
                          <a:effectLst/>
                          <a:latin typeface="Calibri"/>
                          <a:ea typeface="Calibri"/>
                          <a:cs typeface="Times New Roman"/>
                        </a:rPr>
                        <a:t> </a:t>
                      </a:r>
                    </a:p>
                  </a:txBody>
                  <a:tcPr marL="50313" marR="50313" marT="0" marB="0">
                    <a:lnL>
                      <a:noFill/>
                    </a:lnL>
                    <a:lnR>
                      <a:noFill/>
                    </a:lnR>
                    <a:lnT>
                      <a:noFill/>
                    </a:lnT>
                    <a:lnB w="12700" cap="flat" cmpd="sng"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sr-Latn-RS" sz="1400" b="1" dirty="0">
                          <a:solidFill>
                            <a:srgbClr val="FF0000"/>
                          </a:solidFill>
                          <a:effectLst/>
                          <a:latin typeface="Calibri"/>
                          <a:ea typeface="Calibri"/>
                          <a:cs typeface="Times New Roman"/>
                        </a:rPr>
                        <a:t>Srodnička</a:t>
                      </a:r>
                    </a:p>
                  </a:txBody>
                  <a:tcPr marL="50313" marR="50313"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373488">
                <a:tc>
                  <a:txBody>
                    <a:bodyPr/>
                    <a:lstStyle/>
                    <a:p>
                      <a:pPr>
                        <a:lnSpc>
                          <a:spcPct val="115000"/>
                        </a:lnSpc>
                        <a:spcAft>
                          <a:spcPts val="0"/>
                        </a:spcAft>
                      </a:pPr>
                      <a:r>
                        <a:rPr lang="sr-Latn-RS" sz="2400" b="1" dirty="0">
                          <a:effectLst/>
                          <a:latin typeface="Calibri"/>
                          <a:ea typeface="Calibri"/>
                          <a:cs typeface="Times New Roman"/>
                        </a:rPr>
                        <a:t>Resursi</a:t>
                      </a:r>
                      <a:endParaRPr lang="sr-Latn-RS" sz="2400" dirty="0">
                        <a:effectLst/>
                        <a:latin typeface="Calibri"/>
                        <a:ea typeface="Calibri"/>
                        <a:cs typeface="Times New Roman"/>
                      </a:endParaRPr>
                    </a:p>
                  </a:txBody>
                  <a:tcPr marL="50313" marR="50313"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r-Latn-RS" sz="1400" b="1" dirty="0">
                          <a:effectLst/>
                          <a:latin typeface="Calibri"/>
                          <a:ea typeface="Calibri"/>
                          <a:cs typeface="Times New Roman"/>
                        </a:rPr>
                        <a:t> </a:t>
                      </a:r>
                    </a:p>
                  </a:txBody>
                  <a:tcPr marL="50313" marR="50313" marT="0" marB="0">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r-Latn-RS" sz="1400" b="1" dirty="0">
                          <a:effectLst/>
                          <a:latin typeface="Calibri"/>
                          <a:ea typeface="Calibri"/>
                          <a:cs typeface="Times New Roman"/>
                        </a:rPr>
                        <a:t> </a:t>
                      </a:r>
                    </a:p>
                  </a:txBody>
                  <a:tcPr marL="50313" marR="5031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2767">
                <a:tc>
                  <a:txBody>
                    <a:bodyPr/>
                    <a:lstStyle/>
                    <a:p>
                      <a:pPr>
                        <a:lnSpc>
                          <a:spcPct val="115000"/>
                        </a:lnSpc>
                        <a:spcAft>
                          <a:spcPts val="0"/>
                        </a:spcAft>
                      </a:pPr>
                      <a:r>
                        <a:rPr lang="sr-Latn-RS" sz="1400" b="1" dirty="0">
                          <a:effectLst/>
                          <a:latin typeface="Calibri"/>
                          <a:ea typeface="Calibri"/>
                          <a:cs typeface="Times New Roman"/>
                        </a:rPr>
                        <a:t>Podrška na poslu</a:t>
                      </a:r>
                    </a:p>
                  </a:txBody>
                  <a:tcPr marL="50313" marR="50313" marT="0" marB="0">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lnSpc>
                          <a:spcPct val="115000"/>
                        </a:lnSpc>
                        <a:spcAft>
                          <a:spcPts val="0"/>
                        </a:spcAft>
                      </a:pPr>
                      <a:r>
                        <a:rPr lang="sr-Latn-RS" sz="1400" b="1" dirty="0" smtClean="0">
                          <a:effectLst/>
                          <a:latin typeface="Calibri"/>
                          <a:ea typeface="Calibri"/>
                          <a:cs typeface="Times New Roman"/>
                        </a:rPr>
                        <a:t>Nefleksibilno </a:t>
                      </a:r>
                      <a:r>
                        <a:rPr lang="sr-Latn-RS" sz="1400" b="1" dirty="0">
                          <a:effectLst/>
                          <a:latin typeface="Calibri"/>
                          <a:ea typeface="Calibri"/>
                          <a:cs typeface="Times New Roman"/>
                        </a:rPr>
                        <a:t>radno vreme </a:t>
                      </a:r>
                    </a:p>
                  </a:txBody>
                  <a:tcPr marL="50313" marR="50313" marT="0" marB="0">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rowSpan="3">
                  <a:txBody>
                    <a:bodyPr/>
                    <a:lstStyle/>
                    <a:p>
                      <a:pPr algn="ctr">
                        <a:lnSpc>
                          <a:spcPct val="115000"/>
                        </a:lnSpc>
                        <a:spcAft>
                          <a:spcPts val="0"/>
                        </a:spcAft>
                      </a:pPr>
                      <a:r>
                        <a:rPr lang="sr-Latn-RS" sz="1400" b="1" dirty="0">
                          <a:effectLst/>
                          <a:latin typeface="Calibri"/>
                          <a:ea typeface="Calibri"/>
                          <a:cs typeface="Times New Roman"/>
                        </a:rPr>
                        <a:t>Zaposlenje oba </a:t>
                      </a:r>
                      <a:r>
                        <a:rPr lang="sr-Latn-RS" sz="1400" b="1" dirty="0" smtClean="0">
                          <a:effectLst/>
                          <a:latin typeface="Calibri"/>
                          <a:ea typeface="Calibri"/>
                          <a:cs typeface="Times New Roman"/>
                        </a:rPr>
                        <a:t>supružnika </a:t>
                      </a:r>
                      <a:endParaRPr lang="sr-Latn-RS" sz="1400" b="1" dirty="0">
                        <a:effectLst/>
                        <a:latin typeface="Calibri"/>
                        <a:ea typeface="Calibri"/>
                        <a:cs typeface="Times New Roman"/>
                      </a:endParaRPr>
                    </a:p>
                    <a:p>
                      <a:pPr algn="ctr">
                        <a:lnSpc>
                          <a:spcPct val="115000"/>
                        </a:lnSpc>
                        <a:spcAft>
                          <a:spcPts val="0"/>
                        </a:spcAft>
                      </a:pPr>
                      <a:r>
                        <a:rPr lang="sr-Latn-RS" sz="1400" b="1" dirty="0">
                          <a:effectLst/>
                          <a:latin typeface="Calibri"/>
                          <a:ea typeface="Calibri"/>
                          <a:cs typeface="Times New Roman"/>
                        </a:rPr>
                        <a:t> </a:t>
                      </a:r>
                      <a:r>
                        <a:rPr lang="sr-Latn-RS" sz="1400" b="1" dirty="0" smtClean="0">
                          <a:effectLst/>
                          <a:latin typeface="Calibri"/>
                          <a:ea typeface="Calibri"/>
                          <a:cs typeface="Times New Roman"/>
                        </a:rPr>
                        <a:t>kao normativ – poteškoće u praksi</a:t>
                      </a:r>
                      <a:endParaRPr lang="sr-Latn-RS" sz="1400" b="1" dirty="0">
                        <a:effectLst/>
                        <a:latin typeface="Calibri"/>
                        <a:ea typeface="Calibri"/>
                        <a:cs typeface="Times New Roman"/>
                      </a:endParaRPr>
                    </a:p>
                    <a:p>
                      <a:pPr algn="ctr">
                        <a:lnSpc>
                          <a:spcPct val="115000"/>
                        </a:lnSpc>
                        <a:spcAft>
                          <a:spcPts val="0"/>
                        </a:spcAft>
                      </a:pPr>
                      <a:r>
                        <a:rPr lang="sr-Latn-RS" sz="1400" b="1" dirty="0">
                          <a:effectLst/>
                          <a:latin typeface="Calibri"/>
                          <a:ea typeface="Calibri"/>
                          <a:cs typeface="Times New Roman"/>
                        </a:rPr>
                        <a:t> </a:t>
                      </a:r>
                    </a:p>
                  </a:txBody>
                  <a:tcPr marL="50313" marR="50313" marT="0" marB="0">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45818">
                <a:tc>
                  <a:txBody>
                    <a:bodyPr/>
                    <a:lstStyle/>
                    <a:p>
                      <a:pPr>
                        <a:lnSpc>
                          <a:spcPct val="115000"/>
                        </a:lnSpc>
                        <a:spcAft>
                          <a:spcPts val="0"/>
                        </a:spcAft>
                      </a:pPr>
                      <a:r>
                        <a:rPr lang="sr-Latn-RS" sz="1400" b="1">
                          <a:effectLst/>
                          <a:latin typeface="Calibri"/>
                          <a:ea typeface="Calibri"/>
                          <a:cs typeface="Times New Roman"/>
                        </a:rPr>
                        <a:t> </a:t>
                      </a:r>
                    </a:p>
                  </a:txBody>
                  <a:tcPr marL="50313" marR="50313" marT="0" marB="0">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a:lnSpc>
                          <a:spcPct val="115000"/>
                        </a:lnSpc>
                        <a:spcAft>
                          <a:spcPts val="0"/>
                        </a:spcAft>
                      </a:pPr>
                      <a:endParaRPr lang="sr-Latn-RS" sz="1400" b="1" dirty="0">
                        <a:effectLst/>
                        <a:latin typeface="Calibri"/>
                        <a:ea typeface="Calibri"/>
                        <a:cs typeface="Times New Roman"/>
                      </a:endParaRPr>
                    </a:p>
                  </a:txBody>
                  <a:tcPr marL="50313" marR="50313" marT="0" marB="0">
                    <a:lnL>
                      <a:noFill/>
                    </a:lnL>
                    <a:lnR>
                      <a:noFill/>
                    </a:lnR>
                    <a:lnT>
                      <a:noFill/>
                    </a:lnT>
                    <a:lnB>
                      <a:noFill/>
                    </a:lnB>
                    <a:lnTlToBr w="12700" cmpd="sng">
                      <a:noFill/>
                      <a:prstDash val="solid"/>
                    </a:lnTlToBr>
                    <a:lnBlToTr w="12700" cmpd="sng">
                      <a:noFill/>
                      <a:prstDash val="solid"/>
                    </a:lnBlToTr>
                  </a:tcPr>
                </a:tc>
                <a:tc vMerge="1">
                  <a:txBody>
                    <a:bodyPr/>
                    <a:lstStyle/>
                    <a:p>
                      <a:pPr algn="ctr">
                        <a:lnSpc>
                          <a:spcPct val="115000"/>
                        </a:lnSpc>
                        <a:spcAft>
                          <a:spcPts val="0"/>
                        </a:spcAft>
                      </a:pPr>
                      <a:endParaRPr lang="sr-Latn-RS" sz="1300" b="1" dirty="0">
                        <a:effectLst/>
                        <a:latin typeface="Calibri"/>
                        <a:ea typeface="Calibri"/>
                        <a:cs typeface="Times New Roman"/>
                      </a:endParaRPr>
                    </a:p>
                  </a:txBody>
                  <a:tcPr marL="50313" marR="50313" marT="0" marB="0">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r>
              <a:tr h="245818">
                <a:tc>
                  <a:txBody>
                    <a:bodyPr/>
                    <a:lstStyle/>
                    <a:p>
                      <a:pPr>
                        <a:lnSpc>
                          <a:spcPct val="115000"/>
                        </a:lnSpc>
                        <a:spcAft>
                          <a:spcPts val="0"/>
                        </a:spcAft>
                      </a:pPr>
                      <a:r>
                        <a:rPr lang="sr-Latn-RS" sz="1400" b="1" dirty="0">
                          <a:effectLst/>
                          <a:latin typeface="Calibri"/>
                          <a:ea typeface="Calibri"/>
                          <a:cs typeface="Times New Roman"/>
                        </a:rPr>
                        <a:t> </a:t>
                      </a:r>
                    </a:p>
                  </a:txBody>
                  <a:tcPr marL="50313" marR="50313" marT="0" marB="0">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endParaRPr lang="sr-Latn-RS" sz="1400" b="1" dirty="0">
                        <a:effectLst/>
                        <a:latin typeface="Calibri"/>
                        <a:ea typeface="Calibri"/>
                        <a:cs typeface="Times New Roman"/>
                      </a:endParaRPr>
                    </a:p>
                  </a:txBody>
                  <a:tcPr marL="50313" marR="50313" marT="0" marB="0">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lnSpc>
                          <a:spcPct val="115000"/>
                        </a:lnSpc>
                        <a:spcAft>
                          <a:spcPts val="0"/>
                        </a:spcAft>
                      </a:pPr>
                      <a:endParaRPr lang="sr-Latn-RS" sz="1300" b="1" dirty="0">
                        <a:effectLst/>
                        <a:latin typeface="Calibri"/>
                        <a:ea typeface="Calibri"/>
                        <a:cs typeface="Times New Roman"/>
                      </a:endParaRPr>
                    </a:p>
                  </a:txBody>
                  <a:tcPr marL="50313" marR="50313" marT="0" marB="0">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42767">
                <a:tc>
                  <a:txBody>
                    <a:bodyPr/>
                    <a:lstStyle/>
                    <a:p>
                      <a:pPr>
                        <a:lnSpc>
                          <a:spcPct val="115000"/>
                        </a:lnSpc>
                        <a:spcAft>
                          <a:spcPts val="0"/>
                        </a:spcAft>
                      </a:pPr>
                      <a:r>
                        <a:rPr lang="sr-Latn-RS" sz="1400" b="1" dirty="0">
                          <a:effectLst/>
                          <a:latin typeface="Calibri"/>
                          <a:ea typeface="Calibri"/>
                          <a:cs typeface="Times New Roman"/>
                        </a:rPr>
                        <a:t>Podrška porodici </a:t>
                      </a:r>
                    </a:p>
                  </a:txBody>
                  <a:tcPr marL="50313" marR="50313" marT="0" marB="0">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ctr">
                        <a:lnSpc>
                          <a:spcPct val="115000"/>
                        </a:lnSpc>
                        <a:spcAft>
                          <a:spcPts val="0"/>
                        </a:spcAft>
                      </a:pPr>
                      <a:r>
                        <a:rPr lang="sr-Latn-RS" sz="1400" b="1" baseline="0" dirty="0" smtClean="0">
                          <a:solidFill>
                            <a:srgbClr val="FF0000"/>
                          </a:solidFill>
                          <a:effectLst/>
                          <a:latin typeface="Calibri"/>
                          <a:ea typeface="Calibri"/>
                          <a:cs typeface="Times New Roman"/>
                        </a:rPr>
                        <a:t>Ograničen - </a:t>
                      </a:r>
                      <a:r>
                        <a:rPr lang="sr-Latn-RS" sz="1400" b="1" dirty="0" smtClean="0">
                          <a:solidFill>
                            <a:srgbClr val="FF0000"/>
                          </a:solidFill>
                          <a:effectLst/>
                          <a:latin typeface="Calibri"/>
                          <a:ea typeface="Calibri"/>
                          <a:cs typeface="Times New Roman"/>
                        </a:rPr>
                        <a:t>Plaćeni </a:t>
                      </a:r>
                      <a:r>
                        <a:rPr lang="sr-Latn-RS" sz="1400" b="1" dirty="0">
                          <a:solidFill>
                            <a:srgbClr val="FF0000"/>
                          </a:solidFill>
                          <a:effectLst/>
                          <a:latin typeface="Calibri"/>
                          <a:ea typeface="Calibri"/>
                          <a:cs typeface="Times New Roman"/>
                        </a:rPr>
                        <a:t>odmor</a:t>
                      </a:r>
                    </a:p>
                  </a:txBody>
                  <a:tcPr marL="50313" marR="50313" marT="0" marB="0">
                    <a:lnL>
                      <a:noFill/>
                    </a:lnL>
                    <a:lnR>
                      <a:noFill/>
                    </a:lnR>
                    <a:lnT w="12700" cap="flat" cmpd="sng" algn="ctr">
                      <a:solidFill>
                        <a:schemeClr val="tx1"/>
                      </a:solidFill>
                      <a:prstDash val="solid"/>
                      <a:round/>
                      <a:headEnd type="none" w="med" len="med"/>
                      <a:tailEnd type="none" w="med" len="med"/>
                    </a:lnT>
                    <a:lnB>
                      <a:noFill/>
                    </a:lnB>
                    <a:solidFill>
                      <a:schemeClr val="accent3">
                        <a:lumMod val="60000"/>
                        <a:lumOff val="40000"/>
                      </a:schemeClr>
                    </a:solidFill>
                  </a:tcPr>
                </a:tc>
                <a:tc>
                  <a:txBody>
                    <a:bodyPr/>
                    <a:lstStyle/>
                    <a:p>
                      <a:pPr algn="ctr">
                        <a:lnSpc>
                          <a:spcPct val="115000"/>
                        </a:lnSpc>
                        <a:spcAft>
                          <a:spcPts val="0"/>
                        </a:spcAft>
                      </a:pPr>
                      <a:r>
                        <a:rPr lang="sr-Latn-RS" sz="1400" b="1" dirty="0">
                          <a:effectLst/>
                          <a:latin typeface="Calibri"/>
                          <a:ea typeface="Calibri"/>
                          <a:cs typeface="Times New Roman"/>
                        </a:rPr>
                        <a:t> </a:t>
                      </a:r>
                    </a:p>
                  </a:txBody>
                  <a:tcPr marL="50313" marR="50313" marT="0" marB="0">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242767">
                <a:tc>
                  <a:txBody>
                    <a:bodyPr/>
                    <a:lstStyle/>
                    <a:p>
                      <a:pPr>
                        <a:lnSpc>
                          <a:spcPct val="115000"/>
                        </a:lnSpc>
                        <a:spcAft>
                          <a:spcPts val="0"/>
                        </a:spcAft>
                      </a:pPr>
                      <a:r>
                        <a:rPr lang="sr-Latn-RS" sz="1400" b="1" dirty="0">
                          <a:effectLst/>
                          <a:latin typeface="Calibri"/>
                          <a:ea typeface="Calibri"/>
                          <a:cs typeface="Times New Roman"/>
                        </a:rPr>
                        <a:t> </a:t>
                      </a:r>
                    </a:p>
                  </a:txBody>
                  <a:tcPr marL="50313" marR="50313" marT="0" marB="0">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r-Latn-RS" sz="1400" b="1" dirty="0" smtClean="0">
                          <a:solidFill>
                            <a:srgbClr val="FF0000"/>
                          </a:solidFill>
                          <a:effectLst/>
                          <a:latin typeface="Calibri"/>
                          <a:ea typeface="Calibri"/>
                          <a:cs typeface="Times New Roman"/>
                        </a:rPr>
                        <a:t> </a:t>
                      </a:r>
                      <a:r>
                        <a:rPr lang="sr-Latn-RS" sz="1400" b="1" baseline="0" dirty="0" smtClean="0">
                          <a:solidFill>
                            <a:srgbClr val="FF0000"/>
                          </a:solidFill>
                          <a:effectLst/>
                          <a:latin typeface="+mn-lt"/>
                          <a:ea typeface="Calibri"/>
                          <a:cs typeface="Times New Roman"/>
                        </a:rPr>
                        <a:t>Ograničen - </a:t>
                      </a:r>
                      <a:r>
                        <a:rPr lang="sr-Latn-RS" sz="1400" b="1" dirty="0" smtClean="0">
                          <a:solidFill>
                            <a:srgbClr val="FF0000"/>
                          </a:solidFill>
                          <a:effectLst/>
                          <a:latin typeface="Calibri"/>
                          <a:ea typeface="Calibri"/>
                          <a:cs typeface="Times New Roman"/>
                        </a:rPr>
                        <a:t>Plaćeno </a:t>
                      </a:r>
                      <a:r>
                        <a:rPr lang="sr-Latn-RS" sz="1400" b="1" dirty="0">
                          <a:solidFill>
                            <a:srgbClr val="FF0000"/>
                          </a:solidFill>
                          <a:effectLst/>
                          <a:latin typeface="Calibri"/>
                          <a:ea typeface="Calibri"/>
                          <a:cs typeface="Times New Roman"/>
                        </a:rPr>
                        <a:t>odsustvo</a:t>
                      </a:r>
                    </a:p>
                  </a:txBody>
                  <a:tcPr marL="50313" marR="50313" marT="0" marB="0">
                    <a:lnL>
                      <a:noFill/>
                    </a:lnL>
                    <a:lnR>
                      <a:noFill/>
                    </a:lnR>
                    <a:lnT>
                      <a:noFill/>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lnSpc>
                          <a:spcPct val="115000"/>
                        </a:lnSpc>
                        <a:spcAft>
                          <a:spcPts val="0"/>
                        </a:spcAft>
                      </a:pPr>
                      <a:r>
                        <a:rPr lang="sr-Latn-RS" sz="1400" b="1" dirty="0">
                          <a:effectLst/>
                          <a:latin typeface="Calibri"/>
                          <a:ea typeface="Calibri"/>
                          <a:cs typeface="Times New Roman"/>
                        </a:rPr>
                        <a:t> </a:t>
                      </a:r>
                    </a:p>
                  </a:txBody>
                  <a:tcPr marL="50313" marR="50313" marT="0" marB="0">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r h="246065">
                <a:tc>
                  <a:txBody>
                    <a:bodyPr/>
                    <a:lstStyle/>
                    <a:p>
                      <a:pPr>
                        <a:lnSpc>
                          <a:spcPct val="115000"/>
                        </a:lnSpc>
                        <a:spcAft>
                          <a:spcPts val="0"/>
                        </a:spcAft>
                      </a:pPr>
                      <a:r>
                        <a:rPr lang="sr-Latn-RS" sz="1400" b="1" dirty="0">
                          <a:effectLst/>
                          <a:latin typeface="Calibri"/>
                          <a:ea typeface="Calibri"/>
                          <a:cs typeface="Times New Roman"/>
                        </a:rPr>
                        <a:t>Normativi </a:t>
                      </a:r>
                    </a:p>
                  </a:txBody>
                  <a:tcPr marL="50313" marR="50313" marT="0" marB="0">
                    <a:lnL w="1270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rowSpan="2">
                  <a:txBody>
                    <a:bodyPr/>
                    <a:lstStyle/>
                    <a:p>
                      <a:pPr algn="ctr">
                        <a:lnSpc>
                          <a:spcPct val="115000"/>
                        </a:lnSpc>
                        <a:spcAft>
                          <a:spcPts val="0"/>
                        </a:spcAft>
                      </a:pPr>
                      <a:r>
                        <a:rPr lang="sr-Latn-RS" sz="1400" b="1" dirty="0" smtClean="0">
                          <a:effectLst/>
                          <a:latin typeface="Calibri"/>
                          <a:ea typeface="Calibri"/>
                          <a:cs typeface="Times New Roman"/>
                        </a:rPr>
                        <a:t>Nepodržavajuća </a:t>
                      </a:r>
                      <a:r>
                        <a:rPr lang="sr-Latn-RS" sz="1400" b="1" dirty="0">
                          <a:effectLst/>
                          <a:latin typeface="Calibri"/>
                          <a:ea typeface="Calibri"/>
                          <a:cs typeface="Times New Roman"/>
                        </a:rPr>
                        <a:t>kultura </a:t>
                      </a:r>
                      <a:endParaRPr lang="sr-Latn-RS" sz="1400" b="1" dirty="0" smtClean="0">
                        <a:effectLst/>
                        <a:latin typeface="Calibri"/>
                        <a:ea typeface="Calibri"/>
                        <a:cs typeface="Times New Roman"/>
                      </a:endParaRPr>
                    </a:p>
                    <a:p>
                      <a:pPr algn="ctr">
                        <a:lnSpc>
                          <a:spcPct val="115000"/>
                        </a:lnSpc>
                        <a:spcAft>
                          <a:spcPts val="0"/>
                        </a:spcAft>
                      </a:pPr>
                      <a:r>
                        <a:rPr lang="sr-Latn-RS" sz="1400" b="1" dirty="0" smtClean="0">
                          <a:effectLst/>
                          <a:latin typeface="Calibri"/>
                          <a:ea typeface="Calibri"/>
                          <a:cs typeface="Times New Roman"/>
                        </a:rPr>
                        <a:t>balansa posla-porodice</a:t>
                      </a:r>
                      <a:r>
                        <a:rPr lang="sr-Latn-RS" sz="1400" b="1" dirty="0">
                          <a:effectLst/>
                          <a:latin typeface="Calibri"/>
                          <a:ea typeface="Calibri"/>
                          <a:cs typeface="Times New Roman"/>
                        </a:rPr>
                        <a:t> </a:t>
                      </a:r>
                    </a:p>
                  </a:txBody>
                  <a:tcPr marL="50313" marR="50313" marT="0" marB="0">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r-Latn-RS" sz="1400" b="1" dirty="0">
                          <a:effectLst/>
                          <a:latin typeface="Calibri"/>
                          <a:ea typeface="Calibri"/>
                          <a:cs typeface="Times New Roman"/>
                        </a:rPr>
                        <a:t>Supružnička i srodnička </a:t>
                      </a:r>
                      <a:r>
                        <a:rPr lang="sr-Latn-RS" sz="1400" b="1" dirty="0" smtClean="0">
                          <a:effectLst/>
                          <a:latin typeface="Calibri"/>
                          <a:ea typeface="Calibri"/>
                          <a:cs typeface="Times New Roman"/>
                        </a:rPr>
                        <a:t>podela sfera</a:t>
                      </a:r>
                      <a:endParaRPr lang="sr-Latn-RS" sz="1400" b="1" dirty="0">
                        <a:effectLst/>
                        <a:latin typeface="Calibri"/>
                        <a:ea typeface="Calibri"/>
                        <a:cs typeface="Times New Roman"/>
                      </a:endParaRPr>
                    </a:p>
                  </a:txBody>
                  <a:tcPr marL="50313" marR="50313" marT="0" marB="0">
                    <a:lnL>
                      <a:noFill/>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242767">
                <a:tc>
                  <a:txBody>
                    <a:bodyPr/>
                    <a:lstStyle/>
                    <a:p>
                      <a:pPr>
                        <a:lnSpc>
                          <a:spcPct val="115000"/>
                        </a:lnSpc>
                        <a:spcAft>
                          <a:spcPts val="0"/>
                        </a:spcAft>
                      </a:pPr>
                      <a:r>
                        <a:rPr lang="sr-Latn-RS" sz="800" dirty="0">
                          <a:effectLst/>
                          <a:latin typeface="Calibri"/>
                          <a:ea typeface="Calibri"/>
                          <a:cs typeface="Times New Roman"/>
                        </a:rPr>
                        <a:t> </a:t>
                      </a:r>
                    </a:p>
                  </a:txBody>
                  <a:tcPr marL="50313" marR="50313"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0"/>
                        </a:spcAft>
                      </a:pPr>
                      <a:endParaRPr lang="sr-Latn-RS" sz="1300" b="1" dirty="0">
                        <a:effectLst/>
                        <a:latin typeface="Calibri"/>
                        <a:ea typeface="Calibri"/>
                        <a:cs typeface="Times New Roman"/>
                      </a:endParaRPr>
                    </a:p>
                  </a:txBody>
                  <a:tcPr marL="50313" marR="5031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r-Latn-RS" sz="1400" b="1" dirty="0">
                          <a:effectLst/>
                          <a:latin typeface="Calibri"/>
                          <a:ea typeface="Calibri"/>
                          <a:cs typeface="Times New Roman"/>
                        </a:rPr>
                        <a:t> </a:t>
                      </a:r>
                    </a:p>
                  </a:txBody>
                  <a:tcPr marL="50313" marR="50313"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42767">
                <a:tc rowSpan="2">
                  <a:txBody>
                    <a:bodyPr/>
                    <a:lstStyle/>
                    <a:p>
                      <a:pPr>
                        <a:lnSpc>
                          <a:spcPct val="115000"/>
                        </a:lnSpc>
                        <a:spcAft>
                          <a:spcPts val="0"/>
                        </a:spcAft>
                      </a:pPr>
                      <a:r>
                        <a:rPr lang="sr-Latn-RS" sz="1600" b="1" dirty="0">
                          <a:effectLst/>
                          <a:latin typeface="Calibri"/>
                          <a:ea typeface="Calibri"/>
                          <a:cs typeface="Times New Roman"/>
                        </a:rPr>
                        <a:t>Strategije smanjenja zahteva</a:t>
                      </a:r>
                      <a:r>
                        <a:rPr lang="sr-Latn-RS" sz="1400" b="1" dirty="0">
                          <a:effectLst/>
                          <a:latin typeface="Calibri"/>
                          <a:ea typeface="Calibri"/>
                          <a:cs typeface="Times New Roman"/>
                        </a:rPr>
                        <a:t> </a:t>
                      </a:r>
                    </a:p>
                  </a:txBody>
                  <a:tcPr marL="50313" marR="50313"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sr-Latn-RS" sz="1400" b="1" dirty="0">
                          <a:solidFill>
                            <a:srgbClr val="FF0000"/>
                          </a:solidFill>
                          <a:effectLst/>
                          <a:latin typeface="Calibri"/>
                          <a:ea typeface="Calibri"/>
                          <a:cs typeface="Times New Roman"/>
                        </a:rPr>
                        <a:t>Smanjenje posla - radnih sati</a:t>
                      </a:r>
                    </a:p>
                  </a:txBody>
                  <a:tcPr marL="50313" marR="5031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sr-Latn-RS" sz="1400" b="1" dirty="0" smtClean="0">
                          <a:effectLst/>
                          <a:latin typeface="+mn-lt"/>
                          <a:ea typeface="Calibri"/>
                          <a:cs typeface="Times New Roman"/>
                        </a:rPr>
                        <a:t>Trade-off supružnika </a:t>
                      </a:r>
                    </a:p>
                  </a:txBody>
                  <a:tcPr marL="50313" marR="5031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82540">
                <a:tc vMerge="1">
                  <a:txBody>
                    <a:bodyPr/>
                    <a:lstStyle/>
                    <a:p>
                      <a:pPr>
                        <a:lnSpc>
                          <a:spcPct val="115000"/>
                        </a:lnSpc>
                        <a:spcAft>
                          <a:spcPts val="0"/>
                        </a:spcAft>
                      </a:pPr>
                      <a:endParaRPr lang="sr-Latn-RS" sz="1200" dirty="0">
                        <a:effectLst/>
                        <a:latin typeface="Calibri"/>
                        <a:ea typeface="Calibri"/>
                        <a:cs typeface="Times New Roman"/>
                      </a:endParaRPr>
                    </a:p>
                  </a:txBody>
                  <a:tcPr marL="50313" marR="50313"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15000"/>
                        </a:lnSpc>
                        <a:spcAft>
                          <a:spcPts val="0"/>
                        </a:spcAft>
                      </a:pPr>
                      <a:r>
                        <a:rPr lang="sr-Latn-RS" sz="1400" b="1" dirty="0">
                          <a:solidFill>
                            <a:srgbClr val="FF0000"/>
                          </a:solidFill>
                          <a:effectLst/>
                          <a:latin typeface="Calibri"/>
                          <a:ea typeface="Calibri"/>
                          <a:cs typeface="Times New Roman"/>
                        </a:rPr>
                        <a:t>Odustajanje od posla</a:t>
                      </a:r>
                    </a:p>
                  </a:txBody>
                  <a:tcPr marL="50313" marR="50313" marT="0" marB="0">
                    <a:lnL>
                      <a:noFill/>
                    </a:lnL>
                    <a:lnR>
                      <a:noFill/>
                    </a:lnR>
                    <a:lnT>
                      <a:noFill/>
                    </a:lnT>
                    <a:lnB>
                      <a:noFill/>
                    </a:lnB>
                  </a:tcPr>
                </a:tc>
                <a:tc>
                  <a:txBody>
                    <a:bodyPr/>
                    <a:lstStyle/>
                    <a:p>
                      <a:pPr algn="ctr">
                        <a:lnSpc>
                          <a:spcPct val="115000"/>
                        </a:lnSpc>
                        <a:spcAft>
                          <a:spcPts val="0"/>
                        </a:spcAft>
                      </a:pPr>
                      <a:endParaRPr lang="sr-Latn-RS" sz="1400" b="1" dirty="0">
                        <a:effectLst/>
                        <a:latin typeface="Calibri"/>
                        <a:ea typeface="Calibri"/>
                        <a:cs typeface="Times New Roman"/>
                      </a:endParaRPr>
                    </a:p>
                  </a:txBody>
                  <a:tcPr marL="50313" marR="50313" marT="0" marB="0">
                    <a:lnL>
                      <a:noFill/>
                    </a:lnL>
                    <a:lnR w="12700" cap="flat" cmpd="sng" algn="ctr">
                      <a:solidFill>
                        <a:srgbClr val="000000"/>
                      </a:solidFill>
                      <a:prstDash val="solid"/>
                      <a:round/>
                      <a:headEnd type="none" w="med" len="med"/>
                      <a:tailEnd type="none" w="med" len="med"/>
                    </a:lnR>
                    <a:lnT>
                      <a:noFill/>
                    </a:lnT>
                    <a:lnB>
                      <a:noFill/>
                    </a:lnB>
                  </a:tcPr>
                </a:tc>
              </a:tr>
              <a:tr h="245818">
                <a:tc>
                  <a:txBody>
                    <a:bodyPr/>
                    <a:lstStyle/>
                    <a:p>
                      <a:pPr>
                        <a:lnSpc>
                          <a:spcPct val="115000"/>
                        </a:lnSpc>
                        <a:spcAft>
                          <a:spcPts val="0"/>
                        </a:spcAft>
                      </a:pPr>
                      <a:r>
                        <a:rPr lang="sr-Latn-RS" sz="1400">
                          <a:effectLst/>
                          <a:latin typeface="Calibri"/>
                          <a:ea typeface="Calibri"/>
                          <a:cs typeface="Times New Roman"/>
                        </a:rPr>
                        <a:t> </a:t>
                      </a:r>
                    </a:p>
                  </a:txBody>
                  <a:tcPr marL="50313" marR="50313"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15000"/>
                        </a:lnSpc>
                        <a:spcAft>
                          <a:spcPts val="0"/>
                        </a:spcAft>
                      </a:pPr>
                      <a:r>
                        <a:rPr lang="sr-Latn-RS" sz="1400" b="1" dirty="0">
                          <a:solidFill>
                            <a:srgbClr val="FF0000"/>
                          </a:solidFill>
                          <a:effectLst/>
                          <a:latin typeface="Calibri"/>
                          <a:ea typeface="Calibri"/>
                          <a:cs typeface="Times New Roman"/>
                        </a:rPr>
                        <a:t>Odbijanje prekovremenog rada</a:t>
                      </a:r>
                    </a:p>
                  </a:txBody>
                  <a:tcPr marL="50313" marR="50313" marT="0" marB="0">
                    <a:lnL>
                      <a:noFill/>
                    </a:lnL>
                    <a:lnR>
                      <a:noFill/>
                    </a:lnR>
                    <a:lnT>
                      <a:noFill/>
                    </a:lnT>
                    <a:lnB>
                      <a:noFill/>
                    </a:lnB>
                  </a:tcPr>
                </a:tc>
                <a:tc>
                  <a:txBody>
                    <a:bodyPr/>
                    <a:lstStyle/>
                    <a:p>
                      <a:pPr algn="ctr">
                        <a:lnSpc>
                          <a:spcPct val="115000"/>
                        </a:lnSpc>
                        <a:spcAft>
                          <a:spcPts val="0"/>
                        </a:spcAft>
                      </a:pPr>
                      <a:endParaRPr lang="sr-Latn-RS" sz="1400" b="1" dirty="0">
                        <a:effectLst/>
                        <a:latin typeface="Calibri"/>
                        <a:ea typeface="Calibri"/>
                        <a:cs typeface="Times New Roman"/>
                      </a:endParaRPr>
                    </a:p>
                  </a:txBody>
                  <a:tcPr marL="50313" marR="50313" marT="0" marB="0">
                    <a:lnL>
                      <a:noFill/>
                    </a:lnL>
                    <a:lnR w="12700" cap="flat" cmpd="sng" algn="ctr">
                      <a:solidFill>
                        <a:srgbClr val="000000"/>
                      </a:solidFill>
                      <a:prstDash val="solid"/>
                      <a:round/>
                      <a:headEnd type="none" w="med" len="med"/>
                      <a:tailEnd type="none" w="med" len="med"/>
                    </a:lnR>
                    <a:lnT>
                      <a:noFill/>
                    </a:lnT>
                    <a:lnB>
                      <a:noFill/>
                    </a:lnB>
                  </a:tcPr>
                </a:tc>
              </a:tr>
              <a:tr h="245818">
                <a:tc>
                  <a:txBody>
                    <a:bodyPr/>
                    <a:lstStyle/>
                    <a:p>
                      <a:pPr>
                        <a:lnSpc>
                          <a:spcPct val="115000"/>
                        </a:lnSpc>
                        <a:spcAft>
                          <a:spcPts val="0"/>
                        </a:spcAft>
                      </a:pPr>
                      <a:r>
                        <a:rPr lang="sr-Latn-RS" sz="1400" dirty="0">
                          <a:effectLst/>
                          <a:latin typeface="Calibri"/>
                          <a:ea typeface="Calibri"/>
                          <a:cs typeface="Times New Roman"/>
                        </a:rPr>
                        <a:t> </a:t>
                      </a:r>
                    </a:p>
                  </a:txBody>
                  <a:tcPr marL="50313" marR="50313"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15000"/>
                        </a:lnSpc>
                        <a:spcAft>
                          <a:spcPts val="0"/>
                        </a:spcAft>
                      </a:pPr>
                      <a:r>
                        <a:rPr lang="sr-Latn-RS" sz="1400" b="1" dirty="0">
                          <a:solidFill>
                            <a:srgbClr val="FF0000"/>
                          </a:solidFill>
                          <a:effectLst/>
                          <a:latin typeface="Calibri"/>
                          <a:ea typeface="Calibri"/>
                          <a:cs typeface="Times New Roman"/>
                        </a:rPr>
                        <a:t>Odbijanje napredovanja</a:t>
                      </a:r>
                    </a:p>
                  </a:txBody>
                  <a:tcPr marL="50313" marR="50313" marT="0" marB="0">
                    <a:lnL>
                      <a:noFill/>
                    </a:lnL>
                    <a:lnR>
                      <a:noFill/>
                    </a:lnR>
                    <a:lnT>
                      <a:noFill/>
                    </a:lnT>
                    <a:lnB>
                      <a:noFill/>
                    </a:lnB>
                  </a:tcPr>
                </a:tc>
                <a:tc>
                  <a:txBody>
                    <a:bodyPr/>
                    <a:lstStyle/>
                    <a:p>
                      <a:pPr algn="ctr">
                        <a:lnSpc>
                          <a:spcPct val="115000"/>
                        </a:lnSpc>
                        <a:spcAft>
                          <a:spcPts val="0"/>
                        </a:spcAft>
                      </a:pPr>
                      <a:endParaRPr lang="sr-Latn-RS" sz="1400" b="1" dirty="0">
                        <a:effectLst/>
                        <a:latin typeface="Calibri"/>
                        <a:ea typeface="Calibri"/>
                        <a:cs typeface="Times New Roman"/>
                      </a:endParaRPr>
                    </a:p>
                  </a:txBody>
                  <a:tcPr marL="50313" marR="50313" marT="0" marB="0">
                    <a:lnL>
                      <a:noFill/>
                    </a:lnL>
                    <a:lnR w="12700" cap="flat" cmpd="sng" algn="ctr">
                      <a:solidFill>
                        <a:srgbClr val="000000"/>
                      </a:solidFill>
                      <a:prstDash val="solid"/>
                      <a:round/>
                      <a:headEnd type="none" w="med" len="med"/>
                      <a:tailEnd type="none" w="med" len="med"/>
                    </a:lnR>
                    <a:lnT>
                      <a:noFill/>
                    </a:lnT>
                    <a:lnB>
                      <a:noFill/>
                    </a:lnB>
                  </a:tcPr>
                </a:tc>
              </a:tr>
              <a:tr h="242767">
                <a:tc rowSpan="2">
                  <a:txBody>
                    <a:bodyPr/>
                    <a:lstStyle/>
                    <a:p>
                      <a:pPr>
                        <a:lnSpc>
                          <a:spcPct val="115000"/>
                        </a:lnSpc>
                        <a:spcAft>
                          <a:spcPts val="0"/>
                        </a:spcAft>
                      </a:pPr>
                      <a:r>
                        <a:rPr lang="sr-Latn-RS" sz="1400" b="1" dirty="0" smtClean="0">
                          <a:effectLst/>
                          <a:latin typeface="Calibri"/>
                          <a:ea typeface="Calibri"/>
                          <a:cs typeface="Times New Roman"/>
                        </a:rPr>
                        <a:t>S</a:t>
                      </a:r>
                      <a:r>
                        <a:rPr lang="sr-Latn-RS" sz="1600" b="1" dirty="0">
                          <a:effectLst/>
                          <a:latin typeface="Calibri"/>
                          <a:ea typeface="Calibri"/>
                          <a:cs typeface="Times New Roman"/>
                        </a:rPr>
                        <a:t>trategije povećanja </a:t>
                      </a:r>
                      <a:endParaRPr lang="sr-Latn-RS" sz="1600" b="1" dirty="0" smtClean="0">
                        <a:effectLst/>
                        <a:latin typeface="Calibri"/>
                        <a:ea typeface="Calibri"/>
                        <a:cs typeface="Times New Roman"/>
                      </a:endParaRPr>
                    </a:p>
                    <a:p>
                      <a:pPr>
                        <a:lnSpc>
                          <a:spcPct val="115000"/>
                        </a:lnSpc>
                        <a:spcAft>
                          <a:spcPts val="0"/>
                        </a:spcAft>
                      </a:pPr>
                      <a:r>
                        <a:rPr lang="sr-Latn-RS" sz="1600" b="1" dirty="0" smtClean="0">
                          <a:effectLst/>
                          <a:latin typeface="Calibri"/>
                          <a:ea typeface="Calibri"/>
                          <a:cs typeface="Times New Roman"/>
                        </a:rPr>
                        <a:t>resursa </a:t>
                      </a:r>
                      <a:endParaRPr lang="sr-Latn-RS" sz="1600" dirty="0">
                        <a:effectLst/>
                        <a:latin typeface="Calibri"/>
                        <a:ea typeface="Calibri"/>
                        <a:cs typeface="Times New Roman"/>
                      </a:endParaRPr>
                    </a:p>
                  </a:txBody>
                  <a:tcPr marL="50313" marR="50313" marT="0" marB="0">
                    <a:lnL w="12700" cap="flat" cmpd="sng" algn="ctr">
                      <a:solidFill>
                        <a:srgbClr val="000000"/>
                      </a:solidFill>
                      <a:prstDash val="solid"/>
                      <a:round/>
                      <a:headEnd type="none" w="med" len="med"/>
                      <a:tailEnd type="none" w="med" len="med"/>
                    </a:lnL>
                    <a:lnR>
                      <a:noFill/>
                    </a:lnR>
                    <a:lnT w="12700" cap="flat" cmpd="sng" algn="ctr">
                      <a:noFill/>
                      <a:prstDash val="solid"/>
                      <a:round/>
                      <a:headEnd type="none" w="med" len="med"/>
                      <a:tailEnd type="none" w="med" len="med"/>
                    </a:lnT>
                    <a:lnB>
                      <a:noFill/>
                    </a:lnB>
                  </a:tcPr>
                </a:tc>
                <a:tc>
                  <a:txBody>
                    <a:bodyPr/>
                    <a:lstStyle/>
                    <a:p>
                      <a:pPr algn="ctr">
                        <a:lnSpc>
                          <a:spcPct val="115000"/>
                        </a:lnSpc>
                        <a:spcAft>
                          <a:spcPts val="0"/>
                        </a:spcAft>
                      </a:pPr>
                      <a:r>
                        <a:rPr lang="sr-Latn-RS" sz="1400" b="1" dirty="0">
                          <a:effectLst/>
                          <a:latin typeface="Calibri"/>
                          <a:ea typeface="Calibri"/>
                          <a:cs typeface="Times New Roman"/>
                        </a:rPr>
                        <a:t>Povećanje obima posla</a:t>
                      </a:r>
                    </a:p>
                  </a:txBody>
                  <a:tcPr marL="50313" marR="50313" marT="0" marB="0">
                    <a:lnL>
                      <a:noFill/>
                    </a:lnL>
                    <a:lnR>
                      <a:noFill/>
                    </a:lnR>
                    <a:lnT w="12700" cap="flat" cmpd="sng" algn="ctr">
                      <a:noFill/>
                      <a:prstDash val="solid"/>
                      <a:round/>
                      <a:headEnd type="none" w="med" len="med"/>
                      <a:tailEnd type="none" w="med" len="med"/>
                    </a:lnT>
                    <a:lnB>
                      <a:noFill/>
                    </a:lnB>
                    <a:solidFill>
                      <a:schemeClr val="accent3">
                        <a:lumMod val="60000"/>
                        <a:lumOff val="40000"/>
                      </a:schemeClr>
                    </a:solidFill>
                  </a:tcPr>
                </a:tc>
                <a:tc>
                  <a:txBody>
                    <a:bodyPr/>
                    <a:lstStyle/>
                    <a:p>
                      <a:pPr algn="ctr">
                        <a:lnSpc>
                          <a:spcPct val="115000"/>
                        </a:lnSpc>
                        <a:spcAft>
                          <a:spcPts val="0"/>
                        </a:spcAft>
                      </a:pPr>
                      <a:r>
                        <a:rPr lang="sr-Latn-RS" sz="1400" b="1" dirty="0" smtClean="0">
                          <a:effectLst/>
                          <a:latin typeface="Calibri"/>
                          <a:ea typeface="Calibri"/>
                          <a:cs typeface="Times New Roman"/>
                        </a:rPr>
                        <a:t>Plaćena pomoć </a:t>
                      </a:r>
                      <a:r>
                        <a:rPr lang="sr-Latn-RS" sz="1400" b="1" dirty="0">
                          <a:effectLst/>
                          <a:latin typeface="Calibri"/>
                          <a:ea typeface="Calibri"/>
                          <a:cs typeface="Times New Roman"/>
                        </a:rPr>
                        <a:t>za kućni rad</a:t>
                      </a:r>
                    </a:p>
                  </a:txBody>
                  <a:tcPr marL="50313" marR="50313" marT="0" marB="0">
                    <a:lnL>
                      <a:noFill/>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a:noFill/>
                    </a:lnB>
                  </a:tcPr>
                </a:tc>
              </a:tr>
              <a:tr h="337733">
                <a:tc vMerge="1">
                  <a:txBody>
                    <a:bodyPr/>
                    <a:lstStyle/>
                    <a:p>
                      <a:pPr>
                        <a:lnSpc>
                          <a:spcPct val="115000"/>
                        </a:lnSpc>
                        <a:spcAft>
                          <a:spcPts val="0"/>
                        </a:spcAft>
                      </a:pPr>
                      <a:endParaRPr lang="sr-Latn-RS" sz="1200" dirty="0">
                        <a:effectLst/>
                        <a:latin typeface="Calibri"/>
                        <a:ea typeface="Calibri"/>
                        <a:cs typeface="Times New Roman"/>
                      </a:endParaRPr>
                    </a:p>
                  </a:txBody>
                  <a:tcPr marL="50313" marR="50313"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15000"/>
                        </a:lnSpc>
                        <a:spcAft>
                          <a:spcPts val="0"/>
                        </a:spcAft>
                      </a:pPr>
                      <a:r>
                        <a:rPr lang="sr-Latn-RS" sz="1400" b="1" dirty="0">
                          <a:effectLst/>
                          <a:latin typeface="Calibri"/>
                          <a:ea typeface="Calibri"/>
                          <a:cs typeface="Times New Roman"/>
                        </a:rPr>
                        <a:t>Samozapošljavanje </a:t>
                      </a:r>
                    </a:p>
                  </a:txBody>
                  <a:tcPr marL="50313" marR="50313" marT="0" marB="0">
                    <a:lnL>
                      <a:noFill/>
                    </a:lnL>
                    <a:lnR>
                      <a:noFill/>
                    </a:lnR>
                    <a:lnT>
                      <a:noFill/>
                    </a:lnT>
                    <a:lnB>
                      <a:noFill/>
                    </a:lnB>
                    <a:solidFill>
                      <a:schemeClr val="accent3">
                        <a:lumMod val="60000"/>
                        <a:lumOff val="40000"/>
                      </a:schemeClr>
                    </a:solidFill>
                  </a:tcPr>
                </a:tc>
                <a:tc>
                  <a:txBody>
                    <a:bodyPr/>
                    <a:lstStyle/>
                    <a:p>
                      <a:pPr algn="ctr">
                        <a:lnSpc>
                          <a:spcPct val="115000"/>
                        </a:lnSpc>
                        <a:spcAft>
                          <a:spcPts val="0"/>
                        </a:spcAft>
                      </a:pPr>
                      <a:r>
                        <a:rPr kumimoji="0" lang="sr-Latn-RS" sz="1400" b="1" i="0" u="none" strike="noStrike" kern="1200" cap="none" spc="0" normalizeH="0" baseline="0" noProof="0" dirty="0" smtClean="0">
                          <a:ln>
                            <a:noFill/>
                          </a:ln>
                          <a:solidFill>
                            <a:srgbClr val="FF0000"/>
                          </a:solidFill>
                          <a:effectLst/>
                          <a:uLnTx/>
                          <a:uFillTx/>
                          <a:latin typeface="+mn-lt"/>
                          <a:ea typeface="Calibri"/>
                          <a:cs typeface="Times New Roman"/>
                        </a:rPr>
                        <a:t>Plaćena pomoć </a:t>
                      </a:r>
                      <a:r>
                        <a:rPr lang="sr-Latn-RS" sz="1400" b="1" dirty="0" smtClean="0">
                          <a:solidFill>
                            <a:srgbClr val="FF0000"/>
                          </a:solidFill>
                          <a:effectLst/>
                          <a:latin typeface="Calibri"/>
                          <a:ea typeface="Calibri"/>
                          <a:cs typeface="Times New Roman"/>
                        </a:rPr>
                        <a:t>odgoja </a:t>
                      </a:r>
                      <a:r>
                        <a:rPr lang="sr-Latn-RS" sz="1400" b="1" dirty="0">
                          <a:solidFill>
                            <a:srgbClr val="FF0000"/>
                          </a:solidFill>
                          <a:effectLst/>
                          <a:latin typeface="Calibri"/>
                          <a:ea typeface="Calibri"/>
                          <a:cs typeface="Times New Roman"/>
                        </a:rPr>
                        <a:t>dece</a:t>
                      </a:r>
                    </a:p>
                  </a:txBody>
                  <a:tcPr marL="50313" marR="50313" marT="0" marB="0">
                    <a:lnL>
                      <a:noFill/>
                    </a:lnL>
                    <a:lnR w="12700" cap="flat" cmpd="sng" algn="ctr">
                      <a:solidFill>
                        <a:srgbClr val="000000"/>
                      </a:solidFill>
                      <a:prstDash val="solid"/>
                      <a:round/>
                      <a:headEnd type="none" w="med" len="med"/>
                      <a:tailEnd type="none" w="med" len="med"/>
                    </a:lnR>
                    <a:lnT>
                      <a:noFill/>
                    </a:lnT>
                    <a:lnB>
                      <a:noFill/>
                    </a:lnB>
                  </a:tcPr>
                </a:tc>
              </a:tr>
              <a:tr h="292176">
                <a:tc grid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endParaRPr lang="sr-Latn-RS" sz="1400" dirty="0">
                        <a:effectLst/>
                        <a:latin typeface="Calibri"/>
                        <a:ea typeface="Calibri"/>
                        <a:cs typeface="Times New Roman"/>
                      </a:endParaRPr>
                    </a:p>
                  </a:txBody>
                  <a:tcPr marL="50313" marR="50313" marT="0" marB="0">
                    <a:lnL w="12700" cap="flat" cmpd="sng" algn="ctr">
                      <a:solidFill>
                        <a:srgbClr val="000000"/>
                      </a:solidFill>
                      <a:prstDash val="solid"/>
                      <a:round/>
                      <a:headEnd type="none" w="med" len="med"/>
                      <a:tailEnd type="none" w="med" len="med"/>
                    </a:lnL>
                    <a:lnR>
                      <a:noFill/>
                    </a:lnR>
                    <a:lnT>
                      <a:noFill/>
                    </a:lnT>
                    <a:lnB>
                      <a:noFill/>
                    </a:lnB>
                  </a:tcPr>
                </a:tc>
                <a:tc hMerge="1">
                  <a:txBody>
                    <a:bodyPr/>
                    <a:lstStyle/>
                    <a:p>
                      <a:pPr algn="ctr">
                        <a:lnSpc>
                          <a:spcPct val="115000"/>
                        </a:lnSpc>
                        <a:spcAft>
                          <a:spcPts val="0"/>
                        </a:spcAft>
                      </a:pPr>
                      <a:endParaRPr lang="sr-Latn-RS" sz="1300" b="1" dirty="0">
                        <a:effectLst/>
                        <a:latin typeface="Calibri"/>
                        <a:ea typeface="Calibri"/>
                        <a:cs typeface="Times New Roman"/>
                      </a:endParaRPr>
                    </a:p>
                  </a:txBody>
                  <a:tcPr marL="50313" marR="50313" marT="0" marB="0">
                    <a:lnL>
                      <a:noFill/>
                    </a:lnL>
                    <a:lnR>
                      <a:noFill/>
                    </a:lnR>
                    <a:lnT>
                      <a:noFill/>
                    </a:lnT>
                    <a:lnB>
                      <a:noFill/>
                    </a:lnB>
                  </a:tcPr>
                </a:tc>
                <a:tc>
                  <a:txBody>
                    <a:bodyPr/>
                    <a:lstStyle/>
                    <a:p>
                      <a:pPr algn="ctr">
                        <a:lnSpc>
                          <a:spcPct val="115000"/>
                        </a:lnSpc>
                        <a:spcAft>
                          <a:spcPts val="0"/>
                        </a:spcAft>
                      </a:pPr>
                      <a:r>
                        <a:rPr lang="sr-Latn-RS" sz="1400" b="1" dirty="0">
                          <a:solidFill>
                            <a:srgbClr val="FF0000"/>
                          </a:solidFill>
                          <a:effectLst/>
                          <a:latin typeface="Calibri"/>
                          <a:ea typeface="Calibri"/>
                          <a:cs typeface="Times New Roman"/>
                        </a:rPr>
                        <a:t>Ojačavanje srodničke mreže pomoći </a:t>
                      </a:r>
                    </a:p>
                  </a:txBody>
                  <a:tcPr marL="50313" marR="50313" marT="0" marB="0">
                    <a:lnL>
                      <a:noFill/>
                    </a:lnL>
                    <a:lnR w="12700" cap="flat" cmpd="sng" algn="ctr">
                      <a:solidFill>
                        <a:srgbClr val="000000"/>
                      </a:solidFill>
                      <a:prstDash val="solid"/>
                      <a:round/>
                      <a:headEnd type="none" w="med" len="med"/>
                      <a:tailEnd type="none" w="med" len="med"/>
                    </a:lnR>
                    <a:lnT>
                      <a:noFill/>
                    </a:lnT>
                    <a:lnB>
                      <a:noFill/>
                    </a:lnB>
                  </a:tcPr>
                </a:tc>
              </a:tr>
            </a:tbl>
          </a:graphicData>
        </a:graphic>
      </p:graphicFrame>
    </p:spTree>
    <p:extLst>
      <p:ext uri="{BB962C8B-B14F-4D97-AF65-F5344CB8AC3E}">
        <p14:creationId xmlns:p14="http://schemas.microsoft.com/office/powerpoint/2010/main" val="3882935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p:cNvGraphicFramePr>
          <p:nvPr>
            <p:extLst>
              <p:ext uri="{D42A27DB-BD31-4B8C-83A1-F6EECF244321}">
                <p14:modId xmlns:p14="http://schemas.microsoft.com/office/powerpoint/2010/main" val="1297131802"/>
              </p:ext>
            </p:extLst>
          </p:nvPr>
        </p:nvGraphicFramePr>
        <p:xfrm>
          <a:off x="308610" y="152105"/>
          <a:ext cx="11089992" cy="6254461"/>
        </p:xfrm>
        <a:graphic>
          <a:graphicData uri="http://schemas.openxmlformats.org/drawingml/2006/table">
            <a:tbl>
              <a:tblPr firstRow="1" firstCol="1" bandRow="1"/>
              <a:tblGrid>
                <a:gridCol w="3033160"/>
                <a:gridCol w="4170595"/>
                <a:gridCol w="3886237"/>
              </a:tblGrid>
              <a:tr h="156505">
                <a:tc>
                  <a:txBody>
                    <a:bodyPr/>
                    <a:lstStyle/>
                    <a:p>
                      <a:pPr>
                        <a:lnSpc>
                          <a:spcPct val="115000"/>
                        </a:lnSpc>
                        <a:spcAft>
                          <a:spcPts val="0"/>
                        </a:spcAft>
                      </a:pPr>
                      <a:r>
                        <a:rPr lang="sr-Latn-RS" sz="2000" b="1" dirty="0">
                          <a:effectLst/>
                          <a:latin typeface="Calibri"/>
                          <a:ea typeface="Calibri"/>
                          <a:cs typeface="Times New Roman"/>
                        </a:rPr>
                        <a:t>Zahtevi </a:t>
                      </a:r>
                      <a:endParaRPr lang="sr-Latn-RS" sz="2000" dirty="0">
                        <a:effectLst/>
                        <a:latin typeface="Calibri"/>
                        <a:ea typeface="Calibri"/>
                        <a:cs typeface="Times New Roman"/>
                      </a:endParaRPr>
                    </a:p>
                  </a:txBody>
                  <a:tcPr marL="50313" marR="50313"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ct val="115000"/>
                        </a:lnSpc>
                        <a:spcAft>
                          <a:spcPts val="0"/>
                        </a:spcAft>
                      </a:pPr>
                      <a:r>
                        <a:rPr lang="sr-Latn-RS" sz="2000" b="1" dirty="0">
                          <a:effectLst/>
                          <a:latin typeface="Calibri"/>
                          <a:ea typeface="Calibri"/>
                          <a:cs typeface="Times New Roman"/>
                        </a:rPr>
                        <a:t>Posao</a:t>
                      </a:r>
                      <a:endParaRPr lang="sr-Latn-RS" sz="2000" dirty="0">
                        <a:effectLst/>
                        <a:latin typeface="Calibri"/>
                        <a:ea typeface="Calibri"/>
                        <a:cs typeface="Times New Roman"/>
                      </a:endParaRPr>
                    </a:p>
                  </a:txBody>
                  <a:tcPr marL="50313" marR="50313" marT="0" marB="0">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r-Latn-RS" sz="2000" b="1" dirty="0">
                          <a:effectLst/>
                          <a:latin typeface="Calibri"/>
                          <a:ea typeface="Calibri"/>
                          <a:cs typeface="Times New Roman"/>
                        </a:rPr>
                        <a:t>Porodica</a:t>
                      </a:r>
                      <a:endParaRPr lang="sr-Latn-RS" sz="2000" dirty="0">
                        <a:effectLst/>
                        <a:latin typeface="Calibri"/>
                        <a:ea typeface="Calibri"/>
                        <a:cs typeface="Times New Roman"/>
                      </a:endParaRPr>
                    </a:p>
                  </a:txBody>
                  <a:tcPr marL="50313" marR="5031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8452">
                <a:tc>
                  <a:txBody>
                    <a:bodyPr/>
                    <a:lstStyle/>
                    <a:p>
                      <a:pPr>
                        <a:lnSpc>
                          <a:spcPct val="115000"/>
                        </a:lnSpc>
                        <a:spcAft>
                          <a:spcPts val="0"/>
                        </a:spcAft>
                      </a:pPr>
                      <a:r>
                        <a:rPr lang="sr-Latn-RS" sz="1600" b="1" dirty="0">
                          <a:effectLst/>
                          <a:latin typeface="Calibri"/>
                          <a:ea typeface="Calibri"/>
                          <a:cs typeface="Times New Roman"/>
                        </a:rPr>
                        <a:t>Korišćenje  vremena </a:t>
                      </a:r>
                    </a:p>
                  </a:txBody>
                  <a:tcPr marL="50313" marR="50313" marT="0" marB="0">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ctr">
                        <a:lnSpc>
                          <a:spcPct val="115000"/>
                        </a:lnSpc>
                        <a:spcAft>
                          <a:spcPts val="0"/>
                        </a:spcAft>
                      </a:pPr>
                      <a:r>
                        <a:rPr lang="sr-Latn-RS" sz="1400" b="1" dirty="0">
                          <a:effectLst/>
                          <a:latin typeface="Calibri"/>
                          <a:ea typeface="Calibri"/>
                          <a:cs typeface="Times New Roman"/>
                        </a:rPr>
                        <a:t>Regularno radno vreme</a:t>
                      </a:r>
                    </a:p>
                  </a:txBody>
                  <a:tcPr marL="50313" marR="50313" marT="0"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a:lnSpc>
                          <a:spcPct val="115000"/>
                        </a:lnSpc>
                        <a:spcAft>
                          <a:spcPts val="0"/>
                        </a:spcAft>
                      </a:pPr>
                      <a:r>
                        <a:rPr lang="sr-Latn-RS" sz="1400" b="1">
                          <a:effectLst/>
                          <a:latin typeface="Calibri"/>
                          <a:ea typeface="Calibri"/>
                          <a:cs typeface="Times New Roman"/>
                        </a:rPr>
                        <a:t>Staranje o deci</a:t>
                      </a:r>
                    </a:p>
                  </a:txBody>
                  <a:tcPr marL="50313" marR="50313" marT="0" marB="0">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216574">
                <a:tc>
                  <a:txBody>
                    <a:bodyPr/>
                    <a:lstStyle/>
                    <a:p>
                      <a:pPr>
                        <a:lnSpc>
                          <a:spcPct val="115000"/>
                        </a:lnSpc>
                        <a:spcAft>
                          <a:spcPts val="0"/>
                        </a:spcAft>
                      </a:pPr>
                      <a:r>
                        <a:rPr lang="sr-Latn-RS" sz="1200" b="1" dirty="0">
                          <a:effectLst/>
                          <a:latin typeface="Calibri"/>
                          <a:ea typeface="Calibri"/>
                          <a:cs typeface="Times New Roman"/>
                        </a:rPr>
                        <a:t> </a:t>
                      </a:r>
                    </a:p>
                  </a:txBody>
                  <a:tcPr marL="50313" marR="50313" marT="0" marB="0">
                    <a:lnL w="12700" cap="flat" cmpd="sng" algn="ctr">
                      <a:solidFill>
                        <a:schemeClr val="tx1"/>
                      </a:solidFill>
                      <a:prstDash val="solid"/>
                      <a:round/>
                      <a:headEnd type="none" w="med" len="med"/>
                      <a:tailEnd type="none" w="med" len="med"/>
                    </a:lnL>
                    <a:lnR>
                      <a:noFill/>
                    </a:lnR>
                    <a:lnT>
                      <a:noFill/>
                    </a:lnT>
                    <a:lnB>
                      <a:noFill/>
                    </a:lnB>
                  </a:tcPr>
                </a:tc>
                <a:tc>
                  <a:txBody>
                    <a:bodyPr/>
                    <a:lstStyle/>
                    <a:p>
                      <a:pPr algn="ctr">
                        <a:lnSpc>
                          <a:spcPct val="115000"/>
                        </a:lnSpc>
                        <a:spcAft>
                          <a:spcPts val="0"/>
                        </a:spcAft>
                      </a:pPr>
                      <a:r>
                        <a:rPr lang="sr-Latn-RS" sz="1400" b="1" dirty="0">
                          <a:effectLst/>
                          <a:latin typeface="Calibri"/>
                          <a:ea typeface="Calibri"/>
                          <a:cs typeface="Times New Roman"/>
                        </a:rPr>
                        <a:t>Prekovremeni rad</a:t>
                      </a:r>
                    </a:p>
                  </a:txBody>
                  <a:tcPr marL="50313" marR="50313" marT="0" marB="0">
                    <a:lnL>
                      <a:noFill/>
                    </a:lnL>
                    <a:lnR>
                      <a:noFill/>
                    </a:lnR>
                    <a:lnT>
                      <a:noFill/>
                    </a:lnT>
                    <a:lnB>
                      <a:noFill/>
                    </a:lnB>
                  </a:tcPr>
                </a:tc>
                <a:tc>
                  <a:txBody>
                    <a:bodyPr/>
                    <a:lstStyle/>
                    <a:p>
                      <a:pPr algn="ctr">
                        <a:lnSpc>
                          <a:spcPct val="115000"/>
                        </a:lnSpc>
                        <a:spcAft>
                          <a:spcPts val="0"/>
                        </a:spcAft>
                      </a:pPr>
                      <a:r>
                        <a:rPr lang="sr-Latn-RS" sz="1400" b="1">
                          <a:effectLst/>
                          <a:latin typeface="Calibri"/>
                          <a:ea typeface="Calibri"/>
                          <a:cs typeface="Times New Roman"/>
                        </a:rPr>
                        <a:t>Staranje o starim osobama</a:t>
                      </a:r>
                    </a:p>
                  </a:txBody>
                  <a:tcPr marL="50313" marR="50313" marT="0" marB="0">
                    <a:lnL>
                      <a:noFill/>
                    </a:lnL>
                    <a:lnR w="12700" cap="flat" cmpd="sng" algn="ctr">
                      <a:solidFill>
                        <a:schemeClr val="tx1"/>
                      </a:solidFill>
                      <a:prstDash val="solid"/>
                      <a:round/>
                      <a:headEnd type="none" w="med" len="med"/>
                      <a:tailEnd type="none" w="med" len="med"/>
                    </a:lnR>
                    <a:lnT>
                      <a:noFill/>
                    </a:lnT>
                    <a:lnB>
                      <a:noFill/>
                    </a:lnB>
                  </a:tcPr>
                </a:tc>
              </a:tr>
              <a:tr h="216574">
                <a:tc>
                  <a:txBody>
                    <a:bodyPr/>
                    <a:lstStyle/>
                    <a:p>
                      <a:pPr>
                        <a:lnSpc>
                          <a:spcPct val="115000"/>
                        </a:lnSpc>
                        <a:spcAft>
                          <a:spcPts val="0"/>
                        </a:spcAft>
                      </a:pPr>
                      <a:r>
                        <a:rPr lang="sr-Latn-RS" sz="1200" b="1" dirty="0">
                          <a:effectLst/>
                          <a:latin typeface="Calibri"/>
                          <a:ea typeface="Calibri"/>
                          <a:cs typeface="Times New Roman"/>
                        </a:rPr>
                        <a:t> </a:t>
                      </a:r>
                    </a:p>
                  </a:txBody>
                  <a:tcPr marL="50313" marR="50313" marT="0" marB="0">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r-Latn-RS" sz="1400" b="1" dirty="0">
                          <a:effectLst/>
                          <a:latin typeface="Calibri"/>
                          <a:ea typeface="Calibri"/>
                          <a:cs typeface="Times New Roman"/>
                        </a:rPr>
                        <a:t>Nestandardni rasporedi</a:t>
                      </a:r>
                    </a:p>
                  </a:txBody>
                  <a:tcPr marL="50313" marR="50313" marT="0"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r-Latn-RS" sz="1400" b="1" dirty="0">
                          <a:effectLst/>
                          <a:latin typeface="Calibri"/>
                          <a:ea typeface="Calibri"/>
                          <a:cs typeface="Times New Roman"/>
                        </a:rPr>
                        <a:t>Kućni rad</a:t>
                      </a:r>
                    </a:p>
                  </a:txBody>
                  <a:tcPr marL="50313" marR="50313" marT="0" marB="0">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r h="108816">
                <a:tc>
                  <a:txBody>
                    <a:bodyPr/>
                    <a:lstStyle/>
                    <a:p>
                      <a:pPr>
                        <a:lnSpc>
                          <a:spcPct val="115000"/>
                        </a:lnSpc>
                        <a:spcAft>
                          <a:spcPts val="0"/>
                        </a:spcAft>
                      </a:pPr>
                      <a:r>
                        <a:rPr lang="sr-Latn-RS" sz="1800" b="1" dirty="0">
                          <a:effectLst/>
                          <a:latin typeface="Calibri"/>
                          <a:ea typeface="Calibri"/>
                          <a:cs typeface="Times New Roman"/>
                        </a:rPr>
                        <a:t>Očekivanja </a:t>
                      </a:r>
                    </a:p>
                  </a:txBody>
                  <a:tcPr marL="50313" marR="50313" marT="0" marB="0">
                    <a:lnL w="1270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ctr">
                        <a:lnSpc>
                          <a:spcPct val="115000"/>
                        </a:lnSpc>
                        <a:spcAft>
                          <a:spcPts val="0"/>
                        </a:spcAft>
                      </a:pPr>
                      <a:r>
                        <a:rPr lang="sr-Latn-RS" sz="1400" b="1" dirty="0">
                          <a:effectLst/>
                          <a:latin typeface="Calibri"/>
                          <a:ea typeface="Calibri"/>
                          <a:cs typeface="Times New Roman"/>
                        </a:rPr>
                        <a:t>Zahtevi posla</a:t>
                      </a:r>
                    </a:p>
                  </a:txBody>
                  <a:tcPr marL="50313" marR="50313" marT="0"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a:lnSpc>
                          <a:spcPct val="115000"/>
                        </a:lnSpc>
                        <a:spcAft>
                          <a:spcPts val="0"/>
                        </a:spcAft>
                      </a:pPr>
                      <a:r>
                        <a:rPr lang="sr-Latn-RS" sz="1400" b="1" dirty="0">
                          <a:effectLst/>
                          <a:latin typeface="Calibri"/>
                          <a:ea typeface="Calibri"/>
                          <a:cs typeface="Times New Roman"/>
                        </a:rPr>
                        <a:t>Supružnička </a:t>
                      </a:r>
                    </a:p>
                  </a:txBody>
                  <a:tcPr marL="50313" marR="50313" marT="0" marB="0">
                    <a:lnL>
                      <a:noFill/>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216574">
                <a:tc>
                  <a:txBody>
                    <a:bodyPr/>
                    <a:lstStyle/>
                    <a:p>
                      <a:pPr>
                        <a:lnSpc>
                          <a:spcPct val="115000"/>
                        </a:lnSpc>
                        <a:spcAft>
                          <a:spcPts val="0"/>
                        </a:spcAft>
                      </a:pPr>
                      <a:r>
                        <a:rPr lang="sr-Latn-RS" sz="1200" dirty="0">
                          <a:effectLst/>
                          <a:latin typeface="Calibri"/>
                          <a:ea typeface="Calibri"/>
                          <a:cs typeface="Times New Roman"/>
                        </a:rPr>
                        <a:t> </a:t>
                      </a:r>
                    </a:p>
                  </a:txBody>
                  <a:tcPr marL="50313" marR="50313"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15000"/>
                        </a:lnSpc>
                        <a:spcAft>
                          <a:spcPts val="0"/>
                        </a:spcAft>
                      </a:pPr>
                      <a:r>
                        <a:rPr lang="sr-Latn-RS" sz="1400" b="1" dirty="0">
                          <a:effectLst/>
                          <a:latin typeface="Calibri"/>
                          <a:ea typeface="Calibri"/>
                          <a:cs typeface="Times New Roman"/>
                        </a:rPr>
                        <a:t>Nesigurnost posla</a:t>
                      </a:r>
                    </a:p>
                  </a:txBody>
                  <a:tcPr marL="50313" marR="50313" marT="0" marB="0">
                    <a:lnL>
                      <a:noFill/>
                    </a:lnL>
                    <a:lnR>
                      <a:noFill/>
                    </a:lnR>
                    <a:lnT>
                      <a:noFill/>
                    </a:lnT>
                    <a:lnB>
                      <a:noFill/>
                    </a:lnB>
                  </a:tcPr>
                </a:tc>
                <a:tc>
                  <a:txBody>
                    <a:bodyPr/>
                    <a:lstStyle/>
                    <a:p>
                      <a:pPr algn="ctr">
                        <a:lnSpc>
                          <a:spcPct val="115000"/>
                        </a:lnSpc>
                        <a:spcAft>
                          <a:spcPts val="0"/>
                        </a:spcAft>
                      </a:pPr>
                      <a:r>
                        <a:rPr lang="sr-Latn-RS" sz="1400" b="1">
                          <a:effectLst/>
                          <a:latin typeface="Calibri"/>
                          <a:ea typeface="Calibri"/>
                          <a:cs typeface="Times New Roman"/>
                        </a:rPr>
                        <a:t>Dečija</a:t>
                      </a:r>
                    </a:p>
                  </a:txBody>
                  <a:tcPr marL="50313" marR="50313" marT="0" marB="0">
                    <a:lnL>
                      <a:noFill/>
                    </a:lnL>
                    <a:lnR w="12700" cap="flat" cmpd="sng" algn="ctr">
                      <a:solidFill>
                        <a:srgbClr val="000000"/>
                      </a:solidFill>
                      <a:prstDash val="solid"/>
                      <a:round/>
                      <a:headEnd type="none" w="med" len="med"/>
                      <a:tailEnd type="none" w="med" len="med"/>
                    </a:lnR>
                    <a:lnT>
                      <a:noFill/>
                    </a:lnT>
                    <a:lnB>
                      <a:noFill/>
                    </a:lnB>
                  </a:tcPr>
                </a:tc>
              </a:tr>
              <a:tr h="0">
                <a:tc>
                  <a:txBody>
                    <a:bodyPr/>
                    <a:lstStyle/>
                    <a:p>
                      <a:pPr>
                        <a:lnSpc>
                          <a:spcPct val="115000"/>
                        </a:lnSpc>
                        <a:spcAft>
                          <a:spcPts val="0"/>
                        </a:spcAft>
                      </a:pPr>
                      <a:r>
                        <a:rPr lang="sr-Latn-RS" sz="1200" dirty="0">
                          <a:effectLst/>
                          <a:latin typeface="Calibri"/>
                          <a:ea typeface="Calibri"/>
                          <a:cs typeface="Times New Roman"/>
                        </a:rPr>
                        <a:t> </a:t>
                      </a:r>
                    </a:p>
                  </a:txBody>
                  <a:tcPr marL="50313" marR="50313"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r-Latn-RS" sz="1400" b="1" dirty="0">
                          <a:effectLst/>
                          <a:latin typeface="Calibri"/>
                          <a:ea typeface="Calibri"/>
                          <a:cs typeface="Times New Roman"/>
                        </a:rPr>
                        <a:t> </a:t>
                      </a:r>
                    </a:p>
                  </a:txBody>
                  <a:tcPr marL="50313" marR="5031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r-Latn-RS" sz="1400" b="1">
                          <a:effectLst/>
                          <a:latin typeface="Calibri"/>
                          <a:ea typeface="Calibri"/>
                          <a:cs typeface="Times New Roman"/>
                        </a:rPr>
                        <a:t>Srodnička</a:t>
                      </a:r>
                    </a:p>
                  </a:txBody>
                  <a:tcPr marL="50313" marR="50313"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79796">
                <a:tc>
                  <a:txBody>
                    <a:bodyPr/>
                    <a:lstStyle/>
                    <a:p>
                      <a:pPr>
                        <a:lnSpc>
                          <a:spcPct val="115000"/>
                        </a:lnSpc>
                        <a:spcAft>
                          <a:spcPts val="0"/>
                        </a:spcAft>
                      </a:pPr>
                      <a:r>
                        <a:rPr lang="sr-Latn-RS" sz="2000" b="1" dirty="0">
                          <a:effectLst/>
                          <a:latin typeface="Calibri"/>
                          <a:ea typeface="Calibri"/>
                          <a:cs typeface="Times New Roman"/>
                        </a:rPr>
                        <a:t>Resursi</a:t>
                      </a:r>
                      <a:endParaRPr lang="sr-Latn-RS" sz="2000" dirty="0">
                        <a:effectLst/>
                        <a:latin typeface="Calibri"/>
                        <a:ea typeface="Calibri"/>
                        <a:cs typeface="Times New Roman"/>
                      </a:endParaRPr>
                    </a:p>
                  </a:txBody>
                  <a:tcPr marL="50313" marR="50313"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ct val="115000"/>
                        </a:lnSpc>
                        <a:spcAft>
                          <a:spcPts val="0"/>
                        </a:spcAft>
                      </a:pPr>
                      <a:r>
                        <a:rPr lang="sr-Latn-RS" sz="1400" b="1" dirty="0">
                          <a:effectLst/>
                          <a:latin typeface="Calibri"/>
                          <a:ea typeface="Calibri"/>
                          <a:cs typeface="Times New Roman"/>
                        </a:rPr>
                        <a:t> </a:t>
                      </a:r>
                    </a:p>
                  </a:txBody>
                  <a:tcPr marL="50313" marR="50313" marT="0" marB="0">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r-Latn-RS" sz="1400" b="1" dirty="0">
                          <a:effectLst/>
                          <a:latin typeface="Calibri"/>
                          <a:ea typeface="Calibri"/>
                          <a:cs typeface="Times New Roman"/>
                        </a:rPr>
                        <a:t> </a:t>
                      </a:r>
                    </a:p>
                  </a:txBody>
                  <a:tcPr marL="50313" marR="5031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6773">
                <a:tc>
                  <a:txBody>
                    <a:bodyPr/>
                    <a:lstStyle/>
                    <a:p>
                      <a:pPr>
                        <a:lnSpc>
                          <a:spcPct val="115000"/>
                        </a:lnSpc>
                        <a:spcAft>
                          <a:spcPts val="0"/>
                        </a:spcAft>
                      </a:pPr>
                      <a:r>
                        <a:rPr lang="sr-Latn-RS" sz="1800" b="1" dirty="0">
                          <a:effectLst/>
                          <a:latin typeface="Calibri"/>
                          <a:ea typeface="Calibri"/>
                          <a:cs typeface="Times New Roman"/>
                        </a:rPr>
                        <a:t>Podrška na poslu</a:t>
                      </a:r>
                    </a:p>
                  </a:txBody>
                  <a:tcPr marL="50313" marR="50313" marT="0" marB="0">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lnSpc>
                          <a:spcPct val="115000"/>
                        </a:lnSpc>
                        <a:spcAft>
                          <a:spcPts val="0"/>
                        </a:spcAft>
                      </a:pPr>
                      <a:r>
                        <a:rPr lang="sr-Latn-RS" sz="1400" b="1" dirty="0">
                          <a:effectLst/>
                          <a:latin typeface="Calibri"/>
                          <a:ea typeface="Calibri"/>
                          <a:cs typeface="Times New Roman"/>
                        </a:rPr>
                        <a:t>Fleksibilno radno vreme </a:t>
                      </a:r>
                    </a:p>
                  </a:txBody>
                  <a:tcPr marL="50313" marR="50313" marT="0" marB="0">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lnSpc>
                          <a:spcPct val="115000"/>
                        </a:lnSpc>
                        <a:spcAft>
                          <a:spcPts val="0"/>
                        </a:spcAft>
                      </a:pPr>
                      <a:r>
                        <a:rPr lang="sr-Latn-RS" sz="1400" b="1" dirty="0">
                          <a:effectLst/>
                          <a:latin typeface="Calibri"/>
                          <a:ea typeface="Calibri"/>
                          <a:cs typeface="Times New Roman"/>
                        </a:rPr>
                        <a:t> </a:t>
                      </a:r>
                      <a:r>
                        <a:rPr lang="sr-Latn-RS" sz="1400" b="1" dirty="0" smtClean="0">
                          <a:effectLst/>
                          <a:latin typeface="Calibri"/>
                          <a:ea typeface="Calibri"/>
                          <a:cs typeface="Times New Roman"/>
                        </a:rPr>
                        <a:t>Lični kapitali</a:t>
                      </a:r>
                      <a:endParaRPr lang="sr-Latn-RS" sz="1400" b="1" dirty="0">
                        <a:effectLst/>
                        <a:latin typeface="Calibri"/>
                        <a:ea typeface="Calibri"/>
                        <a:cs typeface="Times New Roman"/>
                      </a:endParaRPr>
                    </a:p>
                  </a:txBody>
                  <a:tcPr marL="50313" marR="50313" marT="0" marB="0">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r>
              <a:tr h="216574">
                <a:tc>
                  <a:txBody>
                    <a:bodyPr/>
                    <a:lstStyle/>
                    <a:p>
                      <a:pPr>
                        <a:lnSpc>
                          <a:spcPct val="115000"/>
                        </a:lnSpc>
                        <a:spcAft>
                          <a:spcPts val="0"/>
                        </a:spcAft>
                      </a:pPr>
                      <a:r>
                        <a:rPr lang="sr-Latn-RS" sz="1200" b="1" dirty="0">
                          <a:effectLst/>
                          <a:latin typeface="Calibri"/>
                          <a:ea typeface="Calibri"/>
                          <a:cs typeface="Times New Roman"/>
                        </a:rPr>
                        <a:t> </a:t>
                      </a:r>
                    </a:p>
                  </a:txBody>
                  <a:tcPr marL="50313" marR="50313" marT="0" marB="0">
                    <a:lnL w="12700" cap="flat" cmpd="sng" algn="ctr">
                      <a:solidFill>
                        <a:schemeClr val="tx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algn="ctr">
                        <a:lnSpc>
                          <a:spcPct val="115000"/>
                        </a:lnSpc>
                        <a:spcAft>
                          <a:spcPts val="0"/>
                        </a:spcAft>
                      </a:pPr>
                      <a:r>
                        <a:rPr lang="sr-Latn-RS" sz="1400" b="1" dirty="0">
                          <a:effectLst/>
                          <a:latin typeface="Calibri"/>
                          <a:ea typeface="Calibri"/>
                          <a:cs typeface="Times New Roman"/>
                        </a:rPr>
                        <a:t>Briga o deci</a:t>
                      </a:r>
                    </a:p>
                  </a:txBody>
                  <a:tcPr marL="50313" marR="50313" marT="0" marB="0">
                    <a:lnL>
                      <a:noFill/>
                    </a:lnL>
                    <a:lnR>
                      <a:noFill/>
                    </a:lnR>
                    <a:lnT>
                      <a:noFill/>
                    </a:lnT>
                    <a:lnB>
                      <a:noFill/>
                    </a:lnB>
                    <a:lnTlToBr w="12700" cmpd="sng">
                      <a:noFill/>
                      <a:prstDash val="solid"/>
                    </a:lnTlToBr>
                    <a:lnBlToTr w="12700" cmpd="sng">
                      <a:noFill/>
                      <a:prstDash val="solid"/>
                    </a:lnBlToTr>
                  </a:tcPr>
                </a:tc>
                <a:tc>
                  <a:txBody>
                    <a:bodyPr/>
                    <a:lstStyle/>
                    <a:p>
                      <a:pPr algn="ctr">
                        <a:lnSpc>
                          <a:spcPct val="115000"/>
                        </a:lnSpc>
                        <a:spcAft>
                          <a:spcPts val="0"/>
                        </a:spcAft>
                      </a:pPr>
                      <a:r>
                        <a:rPr lang="sr-Latn-RS" sz="1400" b="1" dirty="0">
                          <a:effectLst/>
                          <a:latin typeface="Calibri"/>
                          <a:ea typeface="Calibri"/>
                          <a:cs typeface="Times New Roman"/>
                        </a:rPr>
                        <a:t> </a:t>
                      </a:r>
                      <a:r>
                        <a:rPr lang="sr-Latn-RS" sz="1400" b="1" dirty="0" smtClean="0">
                          <a:effectLst/>
                          <a:latin typeface="Calibri"/>
                          <a:ea typeface="Calibri"/>
                          <a:cs typeface="Times New Roman"/>
                        </a:rPr>
                        <a:t>Porodični kapitali</a:t>
                      </a:r>
                      <a:endParaRPr lang="sr-Latn-RS" sz="1400" b="1" dirty="0">
                        <a:effectLst/>
                        <a:latin typeface="Calibri"/>
                        <a:ea typeface="Calibri"/>
                        <a:cs typeface="Times New Roman"/>
                      </a:endParaRPr>
                    </a:p>
                  </a:txBody>
                  <a:tcPr marL="50313" marR="50313" marT="0" marB="0">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r>
              <a:tr h="216574">
                <a:tc>
                  <a:txBody>
                    <a:bodyPr/>
                    <a:lstStyle/>
                    <a:p>
                      <a:pPr>
                        <a:lnSpc>
                          <a:spcPct val="115000"/>
                        </a:lnSpc>
                        <a:spcAft>
                          <a:spcPts val="0"/>
                        </a:spcAft>
                      </a:pPr>
                      <a:r>
                        <a:rPr lang="sr-Latn-RS" sz="1200" b="1" dirty="0">
                          <a:effectLst/>
                          <a:latin typeface="Calibri"/>
                          <a:ea typeface="Calibri"/>
                          <a:cs typeface="Times New Roman"/>
                        </a:rPr>
                        <a:t> </a:t>
                      </a:r>
                    </a:p>
                  </a:txBody>
                  <a:tcPr marL="50313" marR="50313" marT="0" marB="0">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sr-Latn-RS" sz="1400" b="1">
                          <a:effectLst/>
                          <a:latin typeface="Calibri"/>
                          <a:ea typeface="Calibri"/>
                          <a:cs typeface="Times New Roman"/>
                        </a:rPr>
                        <a:t>Skraćeno radno vreme </a:t>
                      </a:r>
                    </a:p>
                  </a:txBody>
                  <a:tcPr marL="50313" marR="50313" marT="0" marB="0">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sr-Latn-RS" sz="1400" dirty="0"/>
                    </a:p>
                  </a:txBody>
                  <a:tcPr marL="50313" marR="50313" marT="0" marB="0">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0">
                <a:tc>
                  <a:txBody>
                    <a:bodyPr/>
                    <a:lstStyle/>
                    <a:p>
                      <a:pPr>
                        <a:lnSpc>
                          <a:spcPct val="115000"/>
                        </a:lnSpc>
                        <a:spcAft>
                          <a:spcPts val="0"/>
                        </a:spcAft>
                      </a:pPr>
                      <a:r>
                        <a:rPr lang="sr-Latn-RS" sz="1800" b="1" dirty="0">
                          <a:effectLst/>
                          <a:latin typeface="Calibri"/>
                          <a:ea typeface="Calibri"/>
                          <a:cs typeface="Times New Roman"/>
                        </a:rPr>
                        <a:t>Podrška porodici </a:t>
                      </a:r>
                    </a:p>
                  </a:txBody>
                  <a:tcPr marL="50313" marR="50313" marT="0" marB="0">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ctr">
                        <a:lnSpc>
                          <a:spcPct val="115000"/>
                        </a:lnSpc>
                        <a:spcAft>
                          <a:spcPts val="0"/>
                        </a:spcAft>
                      </a:pPr>
                      <a:r>
                        <a:rPr lang="sr-Latn-RS" sz="1400" b="1" dirty="0">
                          <a:effectLst/>
                          <a:latin typeface="Calibri"/>
                          <a:ea typeface="Calibri"/>
                          <a:cs typeface="Times New Roman"/>
                        </a:rPr>
                        <a:t>Plaćeni odmor</a:t>
                      </a:r>
                    </a:p>
                  </a:txBody>
                  <a:tcPr marL="50313" marR="50313" marT="0"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a:lnSpc>
                          <a:spcPct val="115000"/>
                        </a:lnSpc>
                        <a:spcAft>
                          <a:spcPts val="0"/>
                        </a:spcAft>
                      </a:pPr>
                      <a:r>
                        <a:rPr lang="sr-Latn-RS" sz="1400" b="1" dirty="0" smtClean="0">
                          <a:effectLst/>
                          <a:latin typeface="Calibri"/>
                          <a:ea typeface="Calibri"/>
                          <a:cs typeface="Times New Roman"/>
                        </a:rPr>
                        <a:t>Socijalni kapital </a:t>
                      </a:r>
                      <a:r>
                        <a:rPr lang="sr-Latn-RS" sz="1400" b="1" dirty="0">
                          <a:effectLst/>
                          <a:latin typeface="Calibri"/>
                          <a:ea typeface="Calibri"/>
                          <a:cs typeface="Times New Roman"/>
                        </a:rPr>
                        <a:t> </a:t>
                      </a:r>
                    </a:p>
                  </a:txBody>
                  <a:tcPr marL="50313" marR="50313" marT="0" marB="0">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216574">
                <a:tc>
                  <a:txBody>
                    <a:bodyPr/>
                    <a:lstStyle/>
                    <a:p>
                      <a:pPr>
                        <a:lnSpc>
                          <a:spcPct val="115000"/>
                        </a:lnSpc>
                        <a:spcAft>
                          <a:spcPts val="0"/>
                        </a:spcAft>
                      </a:pPr>
                      <a:r>
                        <a:rPr lang="sr-Latn-RS" sz="1200" b="1" dirty="0">
                          <a:effectLst/>
                          <a:latin typeface="Calibri"/>
                          <a:ea typeface="Calibri"/>
                          <a:cs typeface="Times New Roman"/>
                        </a:rPr>
                        <a:t> </a:t>
                      </a:r>
                    </a:p>
                  </a:txBody>
                  <a:tcPr marL="50313" marR="50313" marT="0" marB="0">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r-Latn-RS" sz="1400" b="1" dirty="0">
                          <a:effectLst/>
                          <a:latin typeface="Calibri"/>
                          <a:ea typeface="Calibri"/>
                          <a:cs typeface="Times New Roman"/>
                        </a:rPr>
                        <a:t>Plaćeno odsustvo</a:t>
                      </a:r>
                    </a:p>
                  </a:txBody>
                  <a:tcPr marL="50313" marR="50313" marT="0"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r-Latn-RS" sz="1400" b="1" dirty="0">
                          <a:effectLst/>
                          <a:latin typeface="Calibri"/>
                          <a:ea typeface="Calibri"/>
                          <a:cs typeface="Times New Roman"/>
                        </a:rPr>
                        <a:t> </a:t>
                      </a:r>
                    </a:p>
                  </a:txBody>
                  <a:tcPr marL="50313" marR="50313" marT="0" marB="0">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r h="309391">
                <a:tc>
                  <a:txBody>
                    <a:bodyPr/>
                    <a:lstStyle/>
                    <a:p>
                      <a:pPr>
                        <a:lnSpc>
                          <a:spcPct val="115000"/>
                        </a:lnSpc>
                        <a:spcAft>
                          <a:spcPts val="0"/>
                        </a:spcAft>
                      </a:pPr>
                      <a:r>
                        <a:rPr lang="sr-Latn-RS" sz="1800" b="1" dirty="0">
                          <a:effectLst/>
                          <a:latin typeface="Calibri"/>
                          <a:ea typeface="Calibri"/>
                          <a:cs typeface="Times New Roman"/>
                        </a:rPr>
                        <a:t>Normativi </a:t>
                      </a:r>
                    </a:p>
                  </a:txBody>
                  <a:tcPr marL="50313" marR="50313" marT="0" marB="0">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r-Latn-RS" sz="1400" b="1" dirty="0">
                          <a:effectLst/>
                          <a:latin typeface="Calibri"/>
                          <a:ea typeface="Calibri"/>
                          <a:cs typeface="Times New Roman"/>
                        </a:rPr>
                        <a:t>Podržavajuća kultura balansa posla-porodice</a:t>
                      </a:r>
                    </a:p>
                  </a:txBody>
                  <a:tcPr marL="50313" marR="50313"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r-Latn-RS" sz="1400" b="1" dirty="0">
                          <a:effectLst/>
                          <a:latin typeface="Calibri"/>
                          <a:ea typeface="Calibri"/>
                          <a:cs typeface="Times New Roman"/>
                        </a:rPr>
                        <a:t>Supružnička i srodnička podrška</a:t>
                      </a:r>
                    </a:p>
                  </a:txBody>
                  <a:tcPr marL="50313" marR="50313" marT="0" marB="0">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6574">
                <a:tc rowSpan="2">
                  <a:txBody>
                    <a:bodyPr/>
                    <a:lstStyle/>
                    <a:p>
                      <a:pPr>
                        <a:lnSpc>
                          <a:spcPct val="115000"/>
                        </a:lnSpc>
                        <a:spcAft>
                          <a:spcPts val="0"/>
                        </a:spcAft>
                      </a:pPr>
                      <a:r>
                        <a:rPr lang="sr-Latn-RS" sz="1800" b="1" dirty="0">
                          <a:effectLst/>
                          <a:latin typeface="Calibri"/>
                          <a:ea typeface="Calibri"/>
                          <a:cs typeface="Times New Roman"/>
                        </a:rPr>
                        <a:t>Strategije smanjenja </a:t>
                      </a:r>
                      <a:endParaRPr lang="sr-Latn-RS" sz="1800" b="1" dirty="0" smtClean="0">
                        <a:effectLst/>
                        <a:latin typeface="Calibri"/>
                        <a:ea typeface="Calibri"/>
                        <a:cs typeface="Times New Roman"/>
                      </a:endParaRPr>
                    </a:p>
                    <a:p>
                      <a:pPr>
                        <a:lnSpc>
                          <a:spcPct val="115000"/>
                        </a:lnSpc>
                        <a:spcAft>
                          <a:spcPts val="0"/>
                        </a:spcAft>
                      </a:pPr>
                      <a:r>
                        <a:rPr lang="sr-Latn-RS" sz="1800" b="1" dirty="0" smtClean="0">
                          <a:effectLst/>
                          <a:latin typeface="Calibri"/>
                          <a:ea typeface="Calibri"/>
                          <a:cs typeface="Times New Roman"/>
                        </a:rPr>
                        <a:t>zahteva </a:t>
                      </a:r>
                      <a:endParaRPr lang="sr-Latn-RS" sz="1800" dirty="0">
                        <a:effectLst/>
                        <a:latin typeface="Calibri"/>
                        <a:ea typeface="Calibri"/>
                        <a:cs typeface="Times New Roman"/>
                      </a:endParaRPr>
                    </a:p>
                  </a:txBody>
                  <a:tcPr marL="50313" marR="50313" marT="0" marB="0">
                    <a:lnL w="1270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solidFill>
                      <a:schemeClr val="tx2">
                        <a:lumMod val="40000"/>
                        <a:lumOff val="60000"/>
                      </a:schemeClr>
                    </a:solidFill>
                  </a:tcPr>
                </a:tc>
                <a:tc>
                  <a:txBody>
                    <a:bodyPr/>
                    <a:lstStyle/>
                    <a:p>
                      <a:pPr algn="ctr">
                        <a:lnSpc>
                          <a:spcPct val="115000"/>
                        </a:lnSpc>
                        <a:spcAft>
                          <a:spcPts val="0"/>
                        </a:spcAft>
                      </a:pPr>
                      <a:r>
                        <a:rPr lang="sr-Latn-RS" sz="1400" b="1" dirty="0">
                          <a:effectLst/>
                          <a:latin typeface="Calibri"/>
                          <a:ea typeface="Calibri"/>
                          <a:cs typeface="Times New Roman"/>
                        </a:rPr>
                        <a:t>Smanjenje posla - radnih sati</a:t>
                      </a:r>
                    </a:p>
                  </a:txBody>
                  <a:tcPr marL="50313" marR="50313" marT="0"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a:lnSpc>
                          <a:spcPct val="115000"/>
                        </a:lnSpc>
                        <a:spcAft>
                          <a:spcPts val="0"/>
                        </a:spcAft>
                      </a:pPr>
                      <a:r>
                        <a:rPr lang="sr-Latn-RS" sz="1400" b="1" dirty="0">
                          <a:effectLst/>
                          <a:latin typeface="Calibri"/>
                          <a:ea typeface="Calibri"/>
                          <a:cs typeface="Times New Roman"/>
                        </a:rPr>
                        <a:t>Propuštanje porodičnih događaja</a:t>
                      </a:r>
                    </a:p>
                  </a:txBody>
                  <a:tcPr marL="50313" marR="50313" marT="0" marB="0">
                    <a:lnL>
                      <a:noFill/>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115165">
                <a:tc vMerge="1">
                  <a:txBody>
                    <a:bodyPr/>
                    <a:lstStyle/>
                    <a:p>
                      <a:pPr>
                        <a:lnSpc>
                          <a:spcPct val="115000"/>
                        </a:lnSpc>
                        <a:spcAft>
                          <a:spcPts val="0"/>
                        </a:spcAft>
                      </a:pPr>
                      <a:endParaRPr lang="sr-Latn-RS" sz="1200" dirty="0">
                        <a:effectLst/>
                        <a:latin typeface="Calibri"/>
                        <a:ea typeface="Calibri"/>
                        <a:cs typeface="Times New Roman"/>
                      </a:endParaRPr>
                    </a:p>
                  </a:txBody>
                  <a:tcPr marL="50313" marR="50313"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15000"/>
                        </a:lnSpc>
                        <a:spcAft>
                          <a:spcPts val="0"/>
                        </a:spcAft>
                      </a:pPr>
                      <a:r>
                        <a:rPr lang="sr-Latn-RS" sz="1400" b="1">
                          <a:effectLst/>
                          <a:latin typeface="Calibri"/>
                          <a:ea typeface="Calibri"/>
                          <a:cs typeface="Times New Roman"/>
                        </a:rPr>
                        <a:t>Odustajanje od posla</a:t>
                      </a:r>
                    </a:p>
                  </a:txBody>
                  <a:tcPr marL="50313" marR="50313" marT="0" marB="0">
                    <a:lnL>
                      <a:noFill/>
                    </a:lnL>
                    <a:lnR>
                      <a:noFill/>
                    </a:lnR>
                    <a:lnT>
                      <a:noFill/>
                    </a:lnT>
                    <a:lnB>
                      <a:noFill/>
                    </a:lnB>
                  </a:tcPr>
                </a:tc>
                <a:tc>
                  <a:txBody>
                    <a:bodyPr/>
                    <a:lstStyle/>
                    <a:p>
                      <a:pPr algn="ctr">
                        <a:lnSpc>
                          <a:spcPct val="115000"/>
                        </a:lnSpc>
                        <a:spcAft>
                          <a:spcPts val="0"/>
                        </a:spcAft>
                      </a:pPr>
                      <a:r>
                        <a:rPr lang="sr-Latn-RS" sz="1400" b="1" dirty="0">
                          <a:effectLst/>
                          <a:latin typeface="Calibri"/>
                          <a:ea typeface="Calibri"/>
                          <a:cs typeface="Times New Roman"/>
                        </a:rPr>
                        <a:t>Smanjenje zahteva staranja</a:t>
                      </a:r>
                    </a:p>
                  </a:txBody>
                  <a:tcPr marL="50313" marR="50313" marT="0" marB="0">
                    <a:lnL>
                      <a:noFill/>
                    </a:lnL>
                    <a:lnR w="12700" cap="flat" cmpd="sng" algn="ctr">
                      <a:solidFill>
                        <a:srgbClr val="000000"/>
                      </a:solidFill>
                      <a:prstDash val="solid"/>
                      <a:round/>
                      <a:headEnd type="none" w="med" len="med"/>
                      <a:tailEnd type="none" w="med" len="med"/>
                    </a:lnR>
                    <a:lnT>
                      <a:noFill/>
                    </a:lnT>
                    <a:lnB>
                      <a:noFill/>
                    </a:lnB>
                  </a:tcPr>
                </a:tc>
              </a:tr>
              <a:tr h="216574">
                <a:tc>
                  <a:txBody>
                    <a:bodyPr/>
                    <a:lstStyle/>
                    <a:p>
                      <a:pPr>
                        <a:lnSpc>
                          <a:spcPct val="115000"/>
                        </a:lnSpc>
                        <a:spcAft>
                          <a:spcPts val="0"/>
                        </a:spcAft>
                      </a:pPr>
                      <a:endParaRPr lang="sr-Latn-RS" sz="1200" dirty="0">
                        <a:effectLst/>
                        <a:latin typeface="Calibri"/>
                        <a:ea typeface="Calibri"/>
                        <a:cs typeface="Times New Roman"/>
                      </a:endParaRPr>
                    </a:p>
                  </a:txBody>
                  <a:tcPr marL="50313" marR="50313"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15000"/>
                        </a:lnSpc>
                        <a:spcAft>
                          <a:spcPts val="0"/>
                        </a:spcAft>
                      </a:pPr>
                      <a:r>
                        <a:rPr lang="sr-Latn-RS" sz="1400" b="1">
                          <a:effectLst/>
                          <a:latin typeface="Calibri"/>
                          <a:ea typeface="Calibri"/>
                          <a:cs typeface="Times New Roman"/>
                        </a:rPr>
                        <a:t>Odbijanje prekovremenog rada</a:t>
                      </a:r>
                    </a:p>
                  </a:txBody>
                  <a:tcPr marL="50313" marR="50313" marT="0" marB="0">
                    <a:lnL>
                      <a:noFill/>
                    </a:lnL>
                    <a:lnR>
                      <a:noFill/>
                    </a:lnR>
                    <a:lnT>
                      <a:noFill/>
                    </a:lnT>
                    <a:lnB>
                      <a:noFill/>
                    </a:lnB>
                  </a:tcPr>
                </a:tc>
                <a:tc>
                  <a:txBody>
                    <a:bodyPr/>
                    <a:lstStyle/>
                    <a:p>
                      <a:pPr algn="ctr">
                        <a:lnSpc>
                          <a:spcPct val="115000"/>
                        </a:lnSpc>
                        <a:spcAft>
                          <a:spcPts val="0"/>
                        </a:spcAft>
                      </a:pPr>
                      <a:r>
                        <a:rPr lang="sr-Latn-RS" sz="1400" b="1" dirty="0">
                          <a:effectLst/>
                          <a:latin typeface="Calibri"/>
                          <a:ea typeface="Calibri"/>
                          <a:cs typeface="Times New Roman"/>
                        </a:rPr>
                        <a:t>Ograničenje rađanja</a:t>
                      </a:r>
                    </a:p>
                  </a:txBody>
                  <a:tcPr marL="50313" marR="50313" marT="0" marB="0">
                    <a:lnL>
                      <a:noFill/>
                    </a:lnL>
                    <a:lnR w="12700" cap="flat" cmpd="sng" algn="ctr">
                      <a:solidFill>
                        <a:srgbClr val="000000"/>
                      </a:solidFill>
                      <a:prstDash val="solid"/>
                      <a:round/>
                      <a:headEnd type="none" w="med" len="med"/>
                      <a:tailEnd type="none" w="med" len="med"/>
                    </a:lnR>
                    <a:lnT>
                      <a:noFill/>
                    </a:lnT>
                    <a:lnB>
                      <a:noFill/>
                    </a:lnB>
                  </a:tcPr>
                </a:tc>
              </a:tr>
              <a:tr h="216574">
                <a:tc>
                  <a:txBody>
                    <a:bodyPr/>
                    <a:lstStyle/>
                    <a:p>
                      <a:pPr>
                        <a:lnSpc>
                          <a:spcPct val="115000"/>
                        </a:lnSpc>
                        <a:spcAft>
                          <a:spcPts val="0"/>
                        </a:spcAft>
                      </a:pPr>
                      <a:r>
                        <a:rPr lang="sr-Latn-RS" sz="1200">
                          <a:effectLst/>
                          <a:latin typeface="Calibri"/>
                          <a:ea typeface="Calibri"/>
                          <a:cs typeface="Times New Roman"/>
                        </a:rPr>
                        <a:t> </a:t>
                      </a:r>
                    </a:p>
                  </a:txBody>
                  <a:tcPr marL="50313" marR="50313"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15000"/>
                        </a:lnSpc>
                        <a:spcAft>
                          <a:spcPts val="0"/>
                        </a:spcAft>
                      </a:pPr>
                      <a:r>
                        <a:rPr lang="sr-Latn-RS" sz="1400" b="1" dirty="0">
                          <a:effectLst/>
                          <a:latin typeface="Calibri"/>
                          <a:ea typeface="Calibri"/>
                          <a:cs typeface="Times New Roman"/>
                        </a:rPr>
                        <a:t>Preuzimanje manje zahtevnih poslova</a:t>
                      </a:r>
                    </a:p>
                  </a:txBody>
                  <a:tcPr marL="50313" marR="50313" marT="0" marB="0">
                    <a:lnL>
                      <a:noFill/>
                    </a:lnL>
                    <a:lnR>
                      <a:noFill/>
                    </a:lnR>
                    <a:lnT>
                      <a:noFill/>
                    </a:lnT>
                    <a:lnB>
                      <a:noFill/>
                    </a:lnB>
                  </a:tcPr>
                </a:tc>
                <a:tc>
                  <a:txBody>
                    <a:bodyPr/>
                    <a:lstStyle/>
                    <a:p>
                      <a:pPr algn="ctr">
                        <a:lnSpc>
                          <a:spcPct val="115000"/>
                        </a:lnSpc>
                        <a:spcAft>
                          <a:spcPts val="0"/>
                        </a:spcAft>
                      </a:pPr>
                      <a:r>
                        <a:rPr lang="sr-Latn-RS" sz="1400" b="1" dirty="0">
                          <a:effectLst/>
                          <a:latin typeface="Calibri"/>
                          <a:ea typeface="Calibri"/>
                          <a:cs typeface="Times New Roman"/>
                        </a:rPr>
                        <a:t>Manje kućnog rada</a:t>
                      </a:r>
                    </a:p>
                  </a:txBody>
                  <a:tcPr marL="50313" marR="50313" marT="0" marB="0">
                    <a:lnL>
                      <a:noFill/>
                    </a:lnL>
                    <a:lnR w="12700" cap="flat" cmpd="sng" algn="ctr">
                      <a:solidFill>
                        <a:srgbClr val="000000"/>
                      </a:solidFill>
                      <a:prstDash val="solid"/>
                      <a:round/>
                      <a:headEnd type="none" w="med" len="med"/>
                      <a:tailEnd type="none" w="med" len="med"/>
                    </a:lnR>
                    <a:lnT>
                      <a:noFill/>
                    </a:lnT>
                    <a:lnB>
                      <a:noFill/>
                    </a:lnB>
                  </a:tcPr>
                </a:tc>
              </a:tr>
              <a:tr h="216574">
                <a:tc>
                  <a:txBody>
                    <a:bodyPr/>
                    <a:lstStyle/>
                    <a:p>
                      <a:pPr>
                        <a:lnSpc>
                          <a:spcPct val="115000"/>
                        </a:lnSpc>
                        <a:spcAft>
                          <a:spcPts val="0"/>
                        </a:spcAft>
                      </a:pPr>
                      <a:r>
                        <a:rPr lang="sr-Latn-RS" sz="1200">
                          <a:effectLst/>
                          <a:latin typeface="Calibri"/>
                          <a:ea typeface="Calibri"/>
                          <a:cs typeface="Times New Roman"/>
                        </a:rPr>
                        <a:t> </a:t>
                      </a:r>
                    </a:p>
                  </a:txBody>
                  <a:tcPr marL="50313" marR="50313"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15000"/>
                        </a:lnSpc>
                        <a:spcAft>
                          <a:spcPts val="0"/>
                        </a:spcAft>
                      </a:pPr>
                      <a:r>
                        <a:rPr lang="sr-Latn-RS" sz="1400" b="1">
                          <a:effectLst/>
                          <a:latin typeface="Calibri"/>
                          <a:ea typeface="Calibri"/>
                          <a:cs typeface="Times New Roman"/>
                        </a:rPr>
                        <a:t>Odbijanje napredovanja</a:t>
                      </a:r>
                    </a:p>
                  </a:txBody>
                  <a:tcPr marL="50313" marR="50313" marT="0" marB="0">
                    <a:lnL>
                      <a:noFill/>
                    </a:lnL>
                    <a:lnR>
                      <a:noFill/>
                    </a:lnR>
                    <a:lnT>
                      <a:noFill/>
                    </a:lnT>
                    <a:lnB>
                      <a:noFill/>
                    </a:lnB>
                  </a:tcPr>
                </a:tc>
                <a:tc>
                  <a:txBody>
                    <a:bodyPr/>
                    <a:lstStyle/>
                    <a:p>
                      <a:pPr algn="ctr">
                        <a:lnSpc>
                          <a:spcPct val="115000"/>
                        </a:lnSpc>
                        <a:spcAft>
                          <a:spcPts val="0"/>
                        </a:spcAft>
                      </a:pPr>
                      <a:r>
                        <a:rPr lang="sr-Latn-RS" sz="1400" b="1" dirty="0">
                          <a:effectLst/>
                          <a:latin typeface="Calibri"/>
                          <a:ea typeface="Calibri"/>
                          <a:cs typeface="Times New Roman"/>
                        </a:rPr>
                        <a:t>Trade-off supružnika </a:t>
                      </a:r>
                    </a:p>
                  </a:txBody>
                  <a:tcPr marL="50313" marR="50313" marT="0" marB="0">
                    <a:lnL>
                      <a:noFill/>
                    </a:lnL>
                    <a:lnR w="12700" cap="flat" cmpd="sng" algn="ctr">
                      <a:solidFill>
                        <a:srgbClr val="000000"/>
                      </a:solidFill>
                      <a:prstDash val="solid"/>
                      <a:round/>
                      <a:headEnd type="none" w="med" len="med"/>
                      <a:tailEnd type="none" w="med" len="med"/>
                    </a:lnR>
                    <a:lnT>
                      <a:noFill/>
                    </a:lnT>
                    <a:lnB>
                      <a:noFill/>
                    </a:lnB>
                  </a:tcPr>
                </a:tc>
              </a:tr>
              <a:tr h="0">
                <a:tc>
                  <a:txBody>
                    <a:bodyPr/>
                    <a:lstStyle/>
                    <a:p>
                      <a:pPr>
                        <a:lnSpc>
                          <a:spcPct val="115000"/>
                        </a:lnSpc>
                        <a:spcAft>
                          <a:spcPts val="0"/>
                        </a:spcAft>
                      </a:pPr>
                      <a:r>
                        <a:rPr lang="sr-Latn-RS" sz="1200">
                          <a:effectLst/>
                          <a:latin typeface="Calibri"/>
                          <a:ea typeface="Calibri"/>
                          <a:cs typeface="Times New Roman"/>
                        </a:rPr>
                        <a:t> </a:t>
                      </a:r>
                    </a:p>
                  </a:txBody>
                  <a:tcPr marL="50313" marR="50313"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r-Latn-RS" sz="1400" b="1" dirty="0">
                          <a:effectLst/>
                          <a:latin typeface="Calibri"/>
                          <a:ea typeface="Calibri"/>
                          <a:cs typeface="Times New Roman"/>
                        </a:rPr>
                        <a:t> </a:t>
                      </a:r>
                    </a:p>
                  </a:txBody>
                  <a:tcPr marL="50313" marR="50313"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r-Latn-RS" sz="1400" b="1" dirty="0">
                          <a:effectLst/>
                          <a:latin typeface="Calibri"/>
                          <a:ea typeface="Calibri"/>
                          <a:cs typeface="Times New Roman"/>
                        </a:rPr>
                        <a:t> </a:t>
                      </a:r>
                    </a:p>
                  </a:txBody>
                  <a:tcPr marL="50313" marR="50313"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16574">
                <a:tc rowSpan="2">
                  <a:txBody>
                    <a:bodyPr/>
                    <a:lstStyle/>
                    <a:p>
                      <a:pPr>
                        <a:lnSpc>
                          <a:spcPct val="115000"/>
                        </a:lnSpc>
                        <a:spcAft>
                          <a:spcPts val="0"/>
                        </a:spcAft>
                      </a:pPr>
                      <a:r>
                        <a:rPr lang="sr-Latn-RS" sz="1600" b="1" dirty="0" smtClean="0">
                          <a:effectLst/>
                          <a:latin typeface="Calibri"/>
                          <a:ea typeface="Calibri"/>
                          <a:cs typeface="Times New Roman"/>
                        </a:rPr>
                        <a:t>S</a:t>
                      </a:r>
                      <a:r>
                        <a:rPr lang="sr-Latn-RS" sz="1800" b="1" dirty="0">
                          <a:effectLst/>
                          <a:latin typeface="Calibri"/>
                          <a:ea typeface="Calibri"/>
                          <a:cs typeface="Times New Roman"/>
                        </a:rPr>
                        <a:t>trategije povećanja </a:t>
                      </a:r>
                      <a:endParaRPr lang="sr-Latn-RS" sz="1800" b="1" dirty="0" smtClean="0">
                        <a:effectLst/>
                        <a:latin typeface="Calibri"/>
                        <a:ea typeface="Calibri"/>
                        <a:cs typeface="Times New Roman"/>
                      </a:endParaRPr>
                    </a:p>
                    <a:p>
                      <a:pPr>
                        <a:lnSpc>
                          <a:spcPct val="115000"/>
                        </a:lnSpc>
                        <a:spcAft>
                          <a:spcPts val="0"/>
                        </a:spcAft>
                      </a:pPr>
                      <a:r>
                        <a:rPr lang="sr-Latn-RS" sz="1800" b="1" dirty="0" smtClean="0">
                          <a:effectLst/>
                          <a:latin typeface="Calibri"/>
                          <a:ea typeface="Calibri"/>
                          <a:cs typeface="Times New Roman"/>
                        </a:rPr>
                        <a:t>resursa </a:t>
                      </a:r>
                      <a:endParaRPr lang="sr-Latn-RS" sz="1800" dirty="0">
                        <a:effectLst/>
                        <a:latin typeface="Calibri"/>
                        <a:ea typeface="Calibri"/>
                        <a:cs typeface="Times New Roman"/>
                      </a:endParaRPr>
                    </a:p>
                  </a:txBody>
                  <a:tcPr marL="50313" marR="50313"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chemeClr val="tx2">
                        <a:lumMod val="40000"/>
                        <a:lumOff val="60000"/>
                      </a:schemeClr>
                    </a:solidFill>
                  </a:tcPr>
                </a:tc>
                <a:tc>
                  <a:txBody>
                    <a:bodyPr/>
                    <a:lstStyle/>
                    <a:p>
                      <a:pPr algn="ctr">
                        <a:lnSpc>
                          <a:spcPct val="115000"/>
                        </a:lnSpc>
                        <a:spcAft>
                          <a:spcPts val="0"/>
                        </a:spcAft>
                      </a:pPr>
                      <a:r>
                        <a:rPr lang="sr-Latn-RS" sz="1400" b="1">
                          <a:effectLst/>
                          <a:latin typeface="Calibri"/>
                          <a:ea typeface="Calibri"/>
                          <a:cs typeface="Times New Roman"/>
                        </a:rPr>
                        <a:t>Povećanje obima posla</a:t>
                      </a:r>
                    </a:p>
                  </a:txBody>
                  <a:tcPr marL="50313" marR="50313"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sr-Latn-RS" sz="1400" b="1" dirty="0" smtClean="0">
                          <a:effectLst/>
                          <a:latin typeface="Calibri"/>
                          <a:ea typeface="Calibri"/>
                          <a:cs typeface="Times New Roman"/>
                        </a:rPr>
                        <a:t>Plaćena pomoć </a:t>
                      </a:r>
                      <a:r>
                        <a:rPr lang="sr-Latn-RS" sz="1400" b="1" dirty="0">
                          <a:effectLst/>
                          <a:latin typeface="Calibri"/>
                          <a:ea typeface="Calibri"/>
                          <a:cs typeface="Times New Roman"/>
                        </a:rPr>
                        <a:t>za kućni rad</a:t>
                      </a:r>
                    </a:p>
                  </a:txBody>
                  <a:tcPr marL="50313" marR="50313"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402208">
                <a:tc vMerge="1">
                  <a:txBody>
                    <a:bodyPr/>
                    <a:lstStyle/>
                    <a:p>
                      <a:pPr>
                        <a:lnSpc>
                          <a:spcPct val="115000"/>
                        </a:lnSpc>
                        <a:spcAft>
                          <a:spcPts val="0"/>
                        </a:spcAft>
                      </a:pPr>
                      <a:endParaRPr lang="sr-Latn-RS" sz="1200" dirty="0">
                        <a:effectLst/>
                        <a:latin typeface="Calibri"/>
                        <a:ea typeface="Calibri"/>
                        <a:cs typeface="Times New Roman"/>
                      </a:endParaRPr>
                    </a:p>
                  </a:txBody>
                  <a:tcPr marL="50313" marR="50313"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ct val="115000"/>
                        </a:lnSpc>
                        <a:spcAft>
                          <a:spcPts val="0"/>
                        </a:spcAft>
                      </a:pPr>
                      <a:r>
                        <a:rPr lang="sr-Latn-RS" sz="1400" b="1" dirty="0">
                          <a:effectLst/>
                          <a:latin typeface="Calibri"/>
                          <a:ea typeface="Calibri"/>
                          <a:cs typeface="Times New Roman"/>
                        </a:rPr>
                        <a:t>Samozapošljavanje </a:t>
                      </a:r>
                    </a:p>
                  </a:txBody>
                  <a:tcPr marL="50313" marR="50313" marT="0" marB="0">
                    <a:lnL>
                      <a:noFill/>
                    </a:lnL>
                    <a:lnR>
                      <a:noFill/>
                    </a:lnR>
                    <a:lnT>
                      <a:noFill/>
                    </a:lnT>
                    <a:lnB>
                      <a:noFill/>
                    </a:lnB>
                  </a:tcPr>
                </a:tc>
                <a:tc>
                  <a:txBody>
                    <a:bodyPr/>
                    <a:lstStyle/>
                    <a:p>
                      <a:pPr algn="ctr">
                        <a:lnSpc>
                          <a:spcPct val="115000"/>
                        </a:lnSpc>
                        <a:spcAft>
                          <a:spcPts val="0"/>
                        </a:spcAft>
                      </a:pPr>
                      <a:r>
                        <a:rPr kumimoji="0" lang="sr-Latn-RS" sz="1400" b="1" i="0" u="none" strike="noStrike" kern="1200" cap="none" spc="0" normalizeH="0" baseline="0" noProof="0" dirty="0" smtClean="0">
                          <a:ln>
                            <a:noFill/>
                          </a:ln>
                          <a:solidFill>
                            <a:prstClr val="black"/>
                          </a:solidFill>
                          <a:effectLst/>
                          <a:uLnTx/>
                          <a:uFillTx/>
                          <a:latin typeface="+mn-lt"/>
                          <a:ea typeface="Calibri"/>
                          <a:cs typeface="Times New Roman"/>
                        </a:rPr>
                        <a:t>Plaćena pomoć </a:t>
                      </a:r>
                      <a:r>
                        <a:rPr lang="sr-Latn-RS" sz="1400" b="1" dirty="0" smtClean="0">
                          <a:effectLst/>
                          <a:latin typeface="Calibri"/>
                          <a:ea typeface="Calibri"/>
                          <a:cs typeface="Times New Roman"/>
                        </a:rPr>
                        <a:t>odgoja </a:t>
                      </a:r>
                      <a:r>
                        <a:rPr lang="sr-Latn-RS" sz="1400" b="1" dirty="0">
                          <a:effectLst/>
                          <a:latin typeface="Calibri"/>
                          <a:ea typeface="Calibri"/>
                          <a:cs typeface="Times New Roman"/>
                        </a:rPr>
                        <a:t>dece</a:t>
                      </a:r>
                    </a:p>
                  </a:txBody>
                  <a:tcPr marL="50313" marR="50313" marT="0" marB="0">
                    <a:lnL>
                      <a:noFill/>
                    </a:lnL>
                    <a:lnR w="12700" cap="flat" cmpd="sng" algn="ctr">
                      <a:solidFill>
                        <a:srgbClr val="000000"/>
                      </a:solidFill>
                      <a:prstDash val="solid"/>
                      <a:round/>
                      <a:headEnd type="none" w="med" len="med"/>
                      <a:tailEnd type="none" w="med" len="med"/>
                    </a:lnR>
                    <a:lnT>
                      <a:noFill/>
                    </a:lnT>
                    <a:lnB>
                      <a:noFill/>
                    </a:lnB>
                  </a:tcPr>
                </a:tc>
              </a:tr>
              <a:tr h="309391">
                <a:tc grid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sr-Latn-RS" sz="1400" dirty="0">
                          <a:effectLst/>
                          <a:latin typeface="Calibri"/>
                          <a:ea typeface="Calibri"/>
                          <a:cs typeface="Times New Roman"/>
                        </a:rPr>
                        <a:t> </a:t>
                      </a:r>
                      <a:r>
                        <a:rPr lang="sr-Latn-RS" sz="2000" b="1" i="1" kern="1200" dirty="0" smtClean="0">
                          <a:solidFill>
                            <a:schemeClr val="tx1"/>
                          </a:solidFill>
                          <a:effectLst/>
                          <a:latin typeface="+mn-lt"/>
                          <a:ea typeface="+mn-ea"/>
                          <a:cs typeface="+mn-cs"/>
                        </a:rPr>
                        <a:t>Voydanoff (2005:826) </a:t>
                      </a:r>
                      <a:endParaRPr lang="sr-Latn-RS" sz="1400" dirty="0">
                        <a:effectLst/>
                        <a:latin typeface="Calibri"/>
                        <a:ea typeface="Calibri"/>
                        <a:cs typeface="Times New Roman"/>
                      </a:endParaRPr>
                    </a:p>
                  </a:txBody>
                  <a:tcPr marL="50313" marR="50313" marT="0" marB="0">
                    <a:lnL w="12700" cap="flat" cmpd="sng" algn="ctr">
                      <a:solidFill>
                        <a:srgbClr val="000000"/>
                      </a:solidFill>
                      <a:prstDash val="solid"/>
                      <a:round/>
                      <a:headEnd type="none" w="med" len="med"/>
                      <a:tailEnd type="none" w="med" len="med"/>
                    </a:lnL>
                    <a:lnR>
                      <a:noFill/>
                    </a:lnR>
                    <a:lnT>
                      <a:noFill/>
                    </a:lnT>
                    <a:lnB>
                      <a:noFill/>
                    </a:lnB>
                  </a:tcPr>
                </a:tc>
                <a:tc hMerge="1">
                  <a:txBody>
                    <a:bodyPr/>
                    <a:lstStyle/>
                    <a:p>
                      <a:pPr algn="ctr">
                        <a:lnSpc>
                          <a:spcPct val="115000"/>
                        </a:lnSpc>
                        <a:spcAft>
                          <a:spcPts val="0"/>
                        </a:spcAft>
                      </a:pPr>
                      <a:endParaRPr lang="sr-Latn-RS" sz="1300" b="1" dirty="0">
                        <a:effectLst/>
                        <a:latin typeface="Calibri"/>
                        <a:ea typeface="Calibri"/>
                        <a:cs typeface="Times New Roman"/>
                      </a:endParaRPr>
                    </a:p>
                  </a:txBody>
                  <a:tcPr marL="50313" marR="50313" marT="0" marB="0">
                    <a:lnL>
                      <a:noFill/>
                    </a:lnL>
                    <a:lnR>
                      <a:noFill/>
                    </a:lnR>
                    <a:lnT>
                      <a:noFill/>
                    </a:lnT>
                    <a:lnB>
                      <a:noFill/>
                    </a:lnB>
                  </a:tcPr>
                </a:tc>
                <a:tc>
                  <a:txBody>
                    <a:bodyPr/>
                    <a:lstStyle/>
                    <a:p>
                      <a:pPr algn="ctr">
                        <a:lnSpc>
                          <a:spcPct val="115000"/>
                        </a:lnSpc>
                        <a:spcAft>
                          <a:spcPts val="0"/>
                        </a:spcAft>
                      </a:pPr>
                      <a:r>
                        <a:rPr lang="sr-Latn-RS" sz="1400" b="1" dirty="0">
                          <a:effectLst/>
                          <a:latin typeface="Calibri"/>
                          <a:ea typeface="Calibri"/>
                          <a:cs typeface="Times New Roman"/>
                        </a:rPr>
                        <a:t>Ojačavanje srodničke mreže pomoći </a:t>
                      </a:r>
                    </a:p>
                  </a:txBody>
                  <a:tcPr marL="50313" marR="50313" marT="0" marB="0">
                    <a:lnL>
                      <a:noFill/>
                    </a:lnL>
                    <a:lnR w="12700" cap="flat" cmpd="sng" algn="ctr">
                      <a:solidFill>
                        <a:srgbClr val="000000"/>
                      </a:solidFill>
                      <a:prstDash val="solid"/>
                      <a:round/>
                      <a:headEnd type="none" w="med" len="med"/>
                      <a:tailEnd type="none" w="med" len="med"/>
                    </a:lnR>
                    <a:lnT>
                      <a:noFill/>
                    </a:lnT>
                    <a:lnB>
                      <a:noFill/>
                    </a:lnB>
                  </a:tcPr>
                </a:tc>
              </a:tr>
            </a:tbl>
          </a:graphicData>
        </a:graphic>
      </p:graphicFrame>
    </p:spTree>
    <p:extLst>
      <p:ext uri="{BB962C8B-B14F-4D97-AF65-F5344CB8AC3E}">
        <p14:creationId xmlns:p14="http://schemas.microsoft.com/office/powerpoint/2010/main" val="34724206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Stambena i finansijska situacija</a:t>
            </a:r>
            <a:endParaRPr lang="sr-Latn-RS" dirty="0"/>
          </a:p>
        </p:txBody>
      </p:sp>
      <p:graphicFrame>
        <p:nvGraphicFramePr>
          <p:cNvPr id="4" name="Content Placeholder 3"/>
          <p:cNvGraphicFramePr>
            <a:graphicFrameLocks noGrp="1"/>
          </p:cNvGraphicFramePr>
          <p:nvPr>
            <p:ph idx="1"/>
            <p:extLst/>
          </p:nvPr>
        </p:nvGraphicFramePr>
        <p:xfrm>
          <a:off x="3143672" y="1916832"/>
          <a:ext cx="5904656" cy="2559753"/>
        </p:xfrm>
        <a:graphic>
          <a:graphicData uri="http://schemas.openxmlformats.org/drawingml/2006/table">
            <a:tbl>
              <a:tblPr firstRow="1" firstCol="1" bandRow="1"/>
              <a:tblGrid>
                <a:gridCol w="5006752"/>
                <a:gridCol w="897904"/>
              </a:tblGrid>
              <a:tr h="223465">
                <a:tc>
                  <a:txBody>
                    <a:bodyPr/>
                    <a:lstStyle/>
                    <a:p>
                      <a:pPr>
                        <a:lnSpc>
                          <a:spcPct val="115000"/>
                        </a:lnSpc>
                        <a:spcAft>
                          <a:spcPts val="0"/>
                        </a:spcAft>
                      </a:pPr>
                      <a:r>
                        <a:rPr lang="sr-Latn-RS" sz="2000" dirty="0" smtClean="0">
                          <a:effectLst/>
                          <a:latin typeface="Calibri"/>
                          <a:ea typeface="Calibri"/>
                          <a:cs typeface="Times New Roman"/>
                        </a:rPr>
                        <a:t>Stambeni status roditelja </a:t>
                      </a:r>
                      <a:endParaRPr lang="sr-Latn-RS"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endParaRPr lang="sr-Latn-RS" sz="20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3465">
                <a:tc>
                  <a:txBody>
                    <a:bodyPr/>
                    <a:lstStyle/>
                    <a:p>
                      <a:pPr>
                        <a:lnSpc>
                          <a:spcPct val="115000"/>
                        </a:lnSpc>
                        <a:spcAft>
                          <a:spcPts val="0"/>
                        </a:spcAft>
                      </a:pPr>
                      <a:r>
                        <a:rPr lang="sr-Latn-RS" sz="1400" dirty="0">
                          <a:solidFill>
                            <a:srgbClr val="000000"/>
                          </a:solidFill>
                          <a:effectLst/>
                          <a:latin typeface="Arial"/>
                          <a:ea typeface="Times New Roman"/>
                          <a:cs typeface="Times New Roman"/>
                        </a:rPr>
                        <a:t>Živim sa roditeljima</a:t>
                      </a:r>
                      <a:endParaRPr lang="sr-Latn-RS"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sr-Latn-RS" sz="1600" b="1" dirty="0">
                          <a:solidFill>
                            <a:srgbClr val="000000"/>
                          </a:solidFill>
                          <a:effectLst/>
                          <a:latin typeface="Arial"/>
                          <a:ea typeface="Times New Roman"/>
                          <a:cs typeface="Times New Roman"/>
                        </a:rPr>
                        <a:t>24,9</a:t>
                      </a:r>
                      <a:endParaRPr lang="sr-Latn-RS" sz="24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3465">
                <a:tc>
                  <a:txBody>
                    <a:bodyPr/>
                    <a:lstStyle/>
                    <a:p>
                      <a:pPr>
                        <a:lnSpc>
                          <a:spcPct val="115000"/>
                        </a:lnSpc>
                        <a:spcAft>
                          <a:spcPts val="0"/>
                        </a:spcAft>
                      </a:pPr>
                      <a:r>
                        <a:rPr lang="sr-Latn-RS" sz="1400" dirty="0">
                          <a:solidFill>
                            <a:srgbClr val="000000"/>
                          </a:solidFill>
                          <a:effectLst/>
                          <a:latin typeface="Arial"/>
                          <a:ea typeface="Times New Roman"/>
                          <a:cs typeface="Times New Roman"/>
                        </a:rPr>
                        <a:t>Živim u nasledjenom stanu kuci</a:t>
                      </a:r>
                      <a:endParaRPr lang="sr-Latn-RS"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sr-Latn-RS" sz="1600" b="1" dirty="0">
                          <a:solidFill>
                            <a:srgbClr val="000000"/>
                          </a:solidFill>
                          <a:effectLst/>
                          <a:latin typeface="Arial"/>
                          <a:ea typeface="Times New Roman"/>
                          <a:cs typeface="Times New Roman"/>
                        </a:rPr>
                        <a:t>27,3</a:t>
                      </a:r>
                      <a:endParaRPr lang="sr-Latn-RS" sz="24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3465">
                <a:tc>
                  <a:txBody>
                    <a:bodyPr/>
                    <a:lstStyle/>
                    <a:p>
                      <a:pPr>
                        <a:lnSpc>
                          <a:spcPct val="115000"/>
                        </a:lnSpc>
                        <a:spcAft>
                          <a:spcPts val="0"/>
                        </a:spcAft>
                      </a:pPr>
                      <a:r>
                        <a:rPr lang="sr-Latn-RS" sz="1400" dirty="0">
                          <a:solidFill>
                            <a:srgbClr val="000000"/>
                          </a:solidFill>
                          <a:effectLst/>
                          <a:latin typeface="Arial"/>
                          <a:ea typeface="Times New Roman"/>
                          <a:cs typeface="Times New Roman"/>
                        </a:rPr>
                        <a:t>Živim u stanu, kuci koji su mi kupili roditelji</a:t>
                      </a:r>
                      <a:endParaRPr lang="sr-Latn-RS"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sr-Latn-RS" sz="1600" b="1" dirty="0">
                          <a:solidFill>
                            <a:srgbClr val="000000"/>
                          </a:solidFill>
                          <a:effectLst/>
                          <a:latin typeface="Arial"/>
                          <a:ea typeface="Times New Roman"/>
                          <a:cs typeface="Times New Roman"/>
                        </a:rPr>
                        <a:t>10,6</a:t>
                      </a:r>
                      <a:endParaRPr lang="sr-Latn-RS" sz="2400" b="1"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3465">
                <a:tc>
                  <a:txBody>
                    <a:bodyPr/>
                    <a:lstStyle/>
                    <a:p>
                      <a:pPr>
                        <a:lnSpc>
                          <a:spcPct val="115000"/>
                        </a:lnSpc>
                        <a:spcAft>
                          <a:spcPts val="0"/>
                        </a:spcAft>
                      </a:pPr>
                      <a:r>
                        <a:rPr lang="sr-Latn-RS" sz="1400">
                          <a:solidFill>
                            <a:srgbClr val="000000"/>
                          </a:solidFill>
                          <a:effectLst/>
                          <a:latin typeface="Arial"/>
                          <a:ea typeface="Times New Roman"/>
                          <a:cs typeface="Times New Roman"/>
                        </a:rPr>
                        <a:t>Živim kod rodjaka ili prijatelja</a:t>
                      </a:r>
                      <a:endParaRPr lang="sr-Latn-RS" sz="2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sr-Latn-RS" sz="1400">
                          <a:solidFill>
                            <a:srgbClr val="000000"/>
                          </a:solidFill>
                          <a:effectLst/>
                          <a:latin typeface="Arial"/>
                          <a:ea typeface="Times New Roman"/>
                          <a:cs typeface="Times New Roman"/>
                        </a:rPr>
                        <a:t>3,2</a:t>
                      </a:r>
                      <a:endParaRPr lang="sr-Latn-RS" sz="2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8503">
                <a:tc>
                  <a:txBody>
                    <a:bodyPr/>
                    <a:lstStyle/>
                    <a:p>
                      <a:pPr>
                        <a:lnSpc>
                          <a:spcPct val="115000"/>
                        </a:lnSpc>
                        <a:spcAft>
                          <a:spcPts val="0"/>
                        </a:spcAft>
                      </a:pPr>
                      <a:r>
                        <a:rPr lang="sr-Latn-RS" sz="1400" dirty="0">
                          <a:solidFill>
                            <a:srgbClr val="000000"/>
                          </a:solidFill>
                          <a:effectLst/>
                          <a:latin typeface="Arial"/>
                          <a:ea typeface="Times New Roman"/>
                          <a:cs typeface="Times New Roman"/>
                        </a:rPr>
                        <a:t>Živim u stanu, kuci koji sam kupio/la sam ili sa partnerom</a:t>
                      </a:r>
                      <a:endParaRPr lang="sr-Latn-RS"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sr-Latn-RS" sz="1600" b="1" dirty="0">
                          <a:solidFill>
                            <a:srgbClr val="FF0000"/>
                          </a:solidFill>
                          <a:effectLst/>
                          <a:latin typeface="Arial"/>
                          <a:ea typeface="Times New Roman"/>
                          <a:cs typeface="Times New Roman"/>
                        </a:rPr>
                        <a:t>12,2</a:t>
                      </a:r>
                      <a:endParaRPr lang="sr-Latn-RS" sz="2400" b="1" dirty="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3465">
                <a:tc>
                  <a:txBody>
                    <a:bodyPr/>
                    <a:lstStyle/>
                    <a:p>
                      <a:pPr>
                        <a:lnSpc>
                          <a:spcPct val="115000"/>
                        </a:lnSpc>
                        <a:spcAft>
                          <a:spcPts val="0"/>
                        </a:spcAft>
                      </a:pPr>
                      <a:r>
                        <a:rPr lang="sr-Latn-RS" sz="1400">
                          <a:solidFill>
                            <a:srgbClr val="000000"/>
                          </a:solidFill>
                          <a:effectLst/>
                          <a:latin typeface="Arial"/>
                          <a:ea typeface="Times New Roman"/>
                          <a:cs typeface="Times New Roman"/>
                        </a:rPr>
                        <a:t>Živim u iznajmljenom stanu, kuci  - placam sam/a</a:t>
                      </a:r>
                      <a:endParaRPr lang="sr-Latn-RS" sz="2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sr-Latn-RS" sz="1600" b="1" dirty="0">
                          <a:solidFill>
                            <a:srgbClr val="FF0000"/>
                          </a:solidFill>
                          <a:effectLst/>
                          <a:latin typeface="Arial"/>
                          <a:ea typeface="Times New Roman"/>
                          <a:cs typeface="Times New Roman"/>
                        </a:rPr>
                        <a:t>7,4</a:t>
                      </a:r>
                      <a:endParaRPr lang="sr-Latn-RS" sz="2400" b="1" dirty="0">
                        <a:solidFill>
                          <a:srgbClr val="FF0000"/>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3465">
                <a:tc>
                  <a:txBody>
                    <a:bodyPr/>
                    <a:lstStyle/>
                    <a:p>
                      <a:pPr>
                        <a:lnSpc>
                          <a:spcPct val="115000"/>
                        </a:lnSpc>
                        <a:spcAft>
                          <a:spcPts val="0"/>
                        </a:spcAft>
                      </a:pPr>
                      <a:r>
                        <a:rPr lang="sr-Latn-RS" sz="1400">
                          <a:solidFill>
                            <a:srgbClr val="000000"/>
                          </a:solidFill>
                          <a:effectLst/>
                          <a:latin typeface="Arial"/>
                          <a:ea typeface="Times New Roman"/>
                          <a:cs typeface="Times New Roman"/>
                        </a:rPr>
                        <a:t>Živim u iznajmljenom stanu, kuci - placa neko drugi</a:t>
                      </a:r>
                      <a:endParaRPr lang="sr-Latn-RS" sz="2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sr-Latn-RS" sz="1400">
                          <a:solidFill>
                            <a:srgbClr val="000000"/>
                          </a:solidFill>
                          <a:effectLst/>
                          <a:latin typeface="Arial"/>
                          <a:ea typeface="Times New Roman"/>
                          <a:cs typeface="Times New Roman"/>
                        </a:rPr>
                        <a:t>2,1</a:t>
                      </a:r>
                      <a:endParaRPr lang="sr-Latn-RS" sz="2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3465">
                <a:tc>
                  <a:txBody>
                    <a:bodyPr/>
                    <a:lstStyle/>
                    <a:p>
                      <a:pPr>
                        <a:lnSpc>
                          <a:spcPct val="115000"/>
                        </a:lnSpc>
                        <a:spcAft>
                          <a:spcPts val="0"/>
                        </a:spcAft>
                      </a:pPr>
                      <a:r>
                        <a:rPr lang="sr-Latn-RS" sz="1400">
                          <a:solidFill>
                            <a:srgbClr val="000000"/>
                          </a:solidFill>
                          <a:effectLst/>
                          <a:latin typeface="Arial"/>
                          <a:ea typeface="Times New Roman"/>
                          <a:cs typeface="Times New Roman"/>
                        </a:rPr>
                        <a:t>Vlasnistvo supruznika (kod partnera, supruznika)</a:t>
                      </a:r>
                      <a:endParaRPr lang="sr-Latn-RS" sz="2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sr-Latn-RS" sz="1400">
                          <a:solidFill>
                            <a:srgbClr val="000000"/>
                          </a:solidFill>
                          <a:effectLst/>
                          <a:latin typeface="Arial"/>
                          <a:ea typeface="Times New Roman"/>
                          <a:cs typeface="Times New Roman"/>
                        </a:rPr>
                        <a:t>7,4</a:t>
                      </a:r>
                      <a:endParaRPr lang="sr-Latn-RS" sz="2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3465">
                <a:tc>
                  <a:txBody>
                    <a:bodyPr/>
                    <a:lstStyle/>
                    <a:p>
                      <a:pPr>
                        <a:lnSpc>
                          <a:spcPct val="115000"/>
                        </a:lnSpc>
                        <a:spcAft>
                          <a:spcPts val="0"/>
                        </a:spcAft>
                      </a:pPr>
                      <a:r>
                        <a:rPr lang="sr-Latn-RS" sz="1400">
                          <a:solidFill>
                            <a:srgbClr val="000000"/>
                          </a:solidFill>
                          <a:effectLst/>
                          <a:latin typeface="Arial"/>
                          <a:ea typeface="Times New Roman"/>
                          <a:cs typeface="Times New Roman"/>
                        </a:rPr>
                        <a:t>Drugo</a:t>
                      </a:r>
                      <a:endParaRPr lang="sr-Latn-RS" sz="2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sr-Latn-RS" sz="1400" dirty="0">
                          <a:solidFill>
                            <a:srgbClr val="000000"/>
                          </a:solidFill>
                          <a:effectLst/>
                          <a:latin typeface="Arial"/>
                          <a:ea typeface="Times New Roman"/>
                          <a:cs typeface="Times New Roman"/>
                        </a:rPr>
                        <a:t>4,8</a:t>
                      </a:r>
                      <a:endParaRPr lang="sr-Latn-RS"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4"/>
          <p:cNvSpPr/>
          <p:nvPr/>
        </p:nvSpPr>
        <p:spPr>
          <a:xfrm>
            <a:off x="3287688" y="4690729"/>
            <a:ext cx="5616624" cy="923330"/>
          </a:xfrm>
          <a:prstGeom prst="rect">
            <a:avLst/>
          </a:prstGeom>
        </p:spPr>
        <p:txBody>
          <a:bodyPr wrap="square">
            <a:spAutoFit/>
          </a:bodyPr>
          <a:lstStyle/>
          <a:p>
            <a:r>
              <a:rPr lang="sr-Latn-RS" dirty="0"/>
              <a:t>5,1% </a:t>
            </a:r>
            <a:r>
              <a:rPr lang="sr-Latn-RS" dirty="0"/>
              <a:t>izdržavaju </a:t>
            </a:r>
            <a:r>
              <a:rPr lang="sr-Latn-RS" dirty="0"/>
              <a:t>roditelji</a:t>
            </a:r>
          </a:p>
          <a:p>
            <a:r>
              <a:rPr lang="sr-Latn-RS" dirty="0"/>
              <a:t>22,5% izdržava partner/suprug</a:t>
            </a:r>
          </a:p>
          <a:p>
            <a:r>
              <a:rPr lang="sr-Latn-RS" dirty="0"/>
              <a:t>18,4% roditelji finansijski pomažu </a:t>
            </a:r>
          </a:p>
        </p:txBody>
      </p:sp>
    </p:spTree>
    <p:extLst>
      <p:ext uri="{BB962C8B-B14F-4D97-AF65-F5344CB8AC3E}">
        <p14:creationId xmlns:p14="http://schemas.microsoft.com/office/powerpoint/2010/main" val="3399274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34017"/>
          </a:xfrm>
        </p:spPr>
        <p:txBody>
          <a:bodyPr>
            <a:normAutofit/>
          </a:bodyPr>
          <a:lstStyle/>
          <a:p>
            <a:r>
              <a:rPr lang="sr-Latn-RS" sz="3600" dirty="0" smtClean="0"/>
              <a:t>Položaj mladih (15-29) na tržištu rada </a:t>
            </a:r>
            <a:endParaRPr lang="sr-Latn-RS" sz="3600" dirty="0"/>
          </a:p>
        </p:txBody>
      </p:sp>
      <p:graphicFrame>
        <p:nvGraphicFramePr>
          <p:cNvPr id="7" name="Chart 6"/>
          <p:cNvGraphicFramePr/>
          <p:nvPr>
            <p:extLst>
              <p:ext uri="{D42A27DB-BD31-4B8C-83A1-F6EECF244321}">
                <p14:modId xmlns:p14="http://schemas.microsoft.com/office/powerpoint/2010/main" val="2311890654"/>
              </p:ext>
            </p:extLst>
          </p:nvPr>
        </p:nvGraphicFramePr>
        <p:xfrm>
          <a:off x="572877" y="1399142"/>
          <a:ext cx="10317373" cy="472239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526381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99993"/>
          </a:xfrm>
        </p:spPr>
        <p:txBody>
          <a:bodyPr>
            <a:normAutofit/>
          </a:bodyPr>
          <a:lstStyle/>
          <a:p>
            <a:r>
              <a:rPr lang="en-US" sz="3600" dirty="0"/>
              <a:t>Tip </a:t>
            </a:r>
            <a:r>
              <a:rPr lang="en-US" sz="3600" dirty="0" err="1"/>
              <a:t>ugovora</a:t>
            </a:r>
            <a:r>
              <a:rPr lang="en-US" sz="3600" dirty="0"/>
              <a:t> </a:t>
            </a:r>
            <a:r>
              <a:rPr lang="en-US" sz="3600" dirty="0" err="1"/>
              <a:t>na</a:t>
            </a:r>
            <a:r>
              <a:rPr lang="en-US" sz="3600" dirty="0"/>
              <a:t> </a:t>
            </a:r>
            <a:r>
              <a:rPr lang="en-US" sz="3600" dirty="0" err="1"/>
              <a:t>poslu</a:t>
            </a:r>
            <a:r>
              <a:rPr lang="en-US" sz="3600" dirty="0"/>
              <a:t>: </a:t>
            </a:r>
            <a:r>
              <a:rPr lang="en-US" sz="3600" dirty="0" err="1"/>
              <a:t>mladi</a:t>
            </a:r>
            <a:r>
              <a:rPr lang="en-US" sz="3600" dirty="0"/>
              <a:t> </a:t>
            </a:r>
            <a:r>
              <a:rPr lang="en-US" sz="3600" dirty="0" err="1"/>
              <a:t>starosti</a:t>
            </a:r>
            <a:r>
              <a:rPr lang="en-US" sz="3600" dirty="0"/>
              <a:t> </a:t>
            </a:r>
            <a:r>
              <a:rPr lang="en-US" sz="3600" dirty="0" smtClean="0"/>
              <a:t>1</a:t>
            </a:r>
            <a:r>
              <a:rPr lang="sr-Latn-RS" sz="3600" dirty="0" smtClean="0"/>
              <a:t>5</a:t>
            </a:r>
            <a:r>
              <a:rPr lang="en-US" sz="3600" dirty="0" smtClean="0"/>
              <a:t>-</a:t>
            </a:r>
            <a:r>
              <a:rPr lang="sr-Latn-RS" sz="3600" dirty="0" smtClean="0"/>
              <a:t>29</a:t>
            </a:r>
            <a:r>
              <a:rPr lang="en-US" sz="3600" dirty="0" smtClean="0"/>
              <a:t> </a:t>
            </a:r>
            <a:r>
              <a:rPr lang="en-US" sz="3600" dirty="0" err="1"/>
              <a:t>godina</a:t>
            </a:r>
            <a:r>
              <a:rPr lang="en-US" sz="3600" dirty="0"/>
              <a:t> </a:t>
            </a:r>
            <a:endParaRPr lang="sr-Latn-RS" sz="3600" dirty="0"/>
          </a:p>
        </p:txBody>
      </p:sp>
      <p:graphicFrame>
        <p:nvGraphicFramePr>
          <p:cNvPr id="5" name="Chart 4"/>
          <p:cNvGraphicFramePr/>
          <p:nvPr>
            <p:extLst>
              <p:ext uri="{D42A27DB-BD31-4B8C-83A1-F6EECF244321}">
                <p14:modId xmlns:p14="http://schemas.microsoft.com/office/powerpoint/2010/main" val="498355116"/>
              </p:ext>
            </p:extLst>
          </p:nvPr>
        </p:nvGraphicFramePr>
        <p:xfrm>
          <a:off x="397526" y="1465118"/>
          <a:ext cx="10737850" cy="47924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969857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Latn-RS" sz="3600" dirty="0" smtClean="0"/>
              <a:t>Rodni disbalans na tržištu rada i roditeljstvo</a:t>
            </a:r>
            <a:endParaRPr lang="sr-Latn-RS" sz="36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323621313"/>
              </p:ext>
            </p:extLst>
          </p:nvPr>
        </p:nvGraphicFramePr>
        <p:xfrm>
          <a:off x="838201" y="1690689"/>
          <a:ext cx="10515598" cy="4467738"/>
        </p:xfrm>
        <a:graphic>
          <a:graphicData uri="http://schemas.openxmlformats.org/drawingml/2006/table">
            <a:tbl>
              <a:tblPr>
                <a:tableStyleId>{9D7B26C5-4107-4FEC-AEDC-1716B250A1EF}</a:tableStyleId>
              </a:tblPr>
              <a:tblGrid>
                <a:gridCol w="4781661"/>
                <a:gridCol w="1505728"/>
                <a:gridCol w="1260521"/>
                <a:gridCol w="1433498"/>
                <a:gridCol w="1534190"/>
              </a:tblGrid>
              <a:tr h="744623">
                <a:tc>
                  <a:txBody>
                    <a:bodyPr/>
                    <a:lstStyle/>
                    <a:p>
                      <a:pPr algn="l" fontAlgn="ctr"/>
                      <a:r>
                        <a:rPr lang="sr-Latn-RS" sz="2800" u="none" strike="noStrike" dirty="0">
                          <a:effectLst/>
                        </a:rPr>
                        <a:t> </a:t>
                      </a:r>
                      <a:endParaRPr lang="sr-Latn-RS" sz="2800" b="1" i="0" u="none" strike="noStrike" dirty="0">
                        <a:solidFill>
                          <a:srgbClr val="000000"/>
                        </a:solidFill>
                        <a:effectLst/>
                        <a:latin typeface="Arial" panose="020B0604020202020204" pitchFamily="34" charset="0"/>
                      </a:endParaRPr>
                    </a:p>
                  </a:txBody>
                  <a:tcPr marL="9525" marR="9525" marT="9525" marB="0" anchor="ctr"/>
                </a:tc>
                <a:tc gridSpan="2">
                  <a:txBody>
                    <a:bodyPr/>
                    <a:lstStyle/>
                    <a:p>
                      <a:pPr algn="ctr" fontAlgn="ctr"/>
                      <a:r>
                        <a:rPr lang="sr-Latn-RS" sz="2800" u="none" strike="noStrike" dirty="0">
                          <a:effectLst/>
                        </a:rPr>
                        <a:t>Roditelji</a:t>
                      </a:r>
                      <a:endParaRPr lang="sr-Latn-RS" sz="2800" b="1" i="0" u="none" strike="noStrike" dirty="0">
                        <a:solidFill>
                          <a:srgbClr val="000000"/>
                        </a:solidFill>
                        <a:effectLst/>
                        <a:latin typeface="Arial" panose="020B0604020202020204" pitchFamily="34" charset="0"/>
                      </a:endParaRPr>
                    </a:p>
                  </a:txBody>
                  <a:tcPr marL="9525" marR="9525" marT="9525" marB="0" anchor="ctr"/>
                </a:tc>
                <a:tc hMerge="1">
                  <a:txBody>
                    <a:bodyPr/>
                    <a:lstStyle/>
                    <a:p>
                      <a:endParaRPr lang="sr-Latn-RS"/>
                    </a:p>
                  </a:txBody>
                  <a:tcPr/>
                </a:tc>
                <a:tc gridSpan="2">
                  <a:txBody>
                    <a:bodyPr/>
                    <a:lstStyle/>
                    <a:p>
                      <a:pPr algn="ctr" fontAlgn="ctr"/>
                      <a:r>
                        <a:rPr lang="sr-Latn-RS" sz="2800" u="none" strike="noStrike">
                          <a:effectLst/>
                        </a:rPr>
                        <a:t>Nisu roditelji</a:t>
                      </a:r>
                      <a:endParaRPr lang="sr-Latn-RS" sz="2800" b="1" i="0" u="none" strike="noStrike">
                        <a:solidFill>
                          <a:srgbClr val="000000"/>
                        </a:solidFill>
                        <a:effectLst/>
                        <a:latin typeface="Arial" panose="020B0604020202020204" pitchFamily="34" charset="0"/>
                      </a:endParaRPr>
                    </a:p>
                  </a:txBody>
                  <a:tcPr marL="9525" marR="9525" marT="9525" marB="0" anchor="ctr"/>
                </a:tc>
                <a:tc hMerge="1">
                  <a:txBody>
                    <a:bodyPr/>
                    <a:lstStyle/>
                    <a:p>
                      <a:endParaRPr lang="sr-Latn-RS"/>
                    </a:p>
                  </a:txBody>
                  <a:tcPr/>
                </a:tc>
              </a:tr>
              <a:tr h="744623">
                <a:tc>
                  <a:txBody>
                    <a:bodyPr/>
                    <a:lstStyle/>
                    <a:p>
                      <a:pPr algn="l" fontAlgn="ctr"/>
                      <a:r>
                        <a:rPr lang="sr-Latn-RS" sz="2400" u="none" strike="noStrike" dirty="0">
                          <a:effectLst/>
                        </a:rPr>
                        <a:t> </a:t>
                      </a:r>
                      <a:endParaRPr lang="sr-Latn-RS" sz="2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400" u="none" strike="noStrike" dirty="0" smtClean="0">
                          <a:effectLst/>
                        </a:rPr>
                        <a:t>Majke</a:t>
                      </a:r>
                      <a:endParaRPr lang="sr-Latn-RS" sz="2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400" u="none" strike="noStrike" dirty="0" smtClean="0">
                          <a:effectLst/>
                        </a:rPr>
                        <a:t>Očevi</a:t>
                      </a:r>
                      <a:endParaRPr lang="sr-Latn-RS" sz="2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400" u="none" strike="noStrike" dirty="0" smtClean="0">
                          <a:effectLst/>
                        </a:rPr>
                        <a:t>Devojke</a:t>
                      </a:r>
                      <a:endParaRPr lang="sr-Latn-RS" sz="2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400" u="none" strike="noStrike" dirty="0" smtClean="0">
                          <a:effectLst/>
                        </a:rPr>
                        <a:t>Mladići</a:t>
                      </a:r>
                      <a:endParaRPr lang="sr-Latn-RS" sz="2400" b="0" i="0" u="none" strike="noStrike" dirty="0">
                        <a:solidFill>
                          <a:srgbClr val="000000"/>
                        </a:solidFill>
                        <a:effectLst/>
                        <a:latin typeface="Arial" panose="020B0604020202020204" pitchFamily="34" charset="0"/>
                      </a:endParaRPr>
                    </a:p>
                  </a:txBody>
                  <a:tcPr marL="9525" marR="9525" marT="9525" marB="0" anchor="ctr"/>
                </a:tc>
              </a:tr>
              <a:tr h="744623">
                <a:tc>
                  <a:txBody>
                    <a:bodyPr/>
                    <a:lstStyle/>
                    <a:p>
                      <a:pPr algn="l" fontAlgn="ctr"/>
                      <a:r>
                        <a:rPr lang="sr-Latn-RS" sz="2800" u="none" strike="noStrike" dirty="0">
                          <a:effectLst/>
                        </a:rPr>
                        <a:t>Stopa nezaposlenosti</a:t>
                      </a:r>
                      <a:endParaRPr lang="sr-Latn-RS" sz="2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800" u="none" strike="noStrike">
                          <a:effectLst/>
                        </a:rPr>
                        <a:t>32,7</a:t>
                      </a:r>
                      <a:endParaRPr lang="sr-Latn-RS" sz="2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800" u="none" strike="noStrike" dirty="0">
                          <a:effectLst/>
                        </a:rPr>
                        <a:t>12</a:t>
                      </a:r>
                      <a:endParaRPr lang="sr-Latn-RS" sz="2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800" u="none" strike="noStrike" dirty="0">
                          <a:effectLst/>
                        </a:rPr>
                        <a:t>31,2</a:t>
                      </a:r>
                      <a:endParaRPr lang="sr-Latn-RS" sz="2800" b="0" i="0" u="none" strike="noStrike" dirty="0">
                        <a:solidFill>
                          <a:srgbClr val="000000"/>
                        </a:solidFill>
                        <a:effectLst/>
                        <a:latin typeface="Arial" panose="020B0604020202020204" pitchFamily="34" charset="0"/>
                      </a:endParaRPr>
                    </a:p>
                  </a:txBody>
                  <a:tcPr marL="9525" marR="9525" marT="9525" marB="0" anchor="ctr">
                    <a:solidFill>
                      <a:schemeClr val="accent2">
                        <a:lumMod val="60000"/>
                        <a:lumOff val="40000"/>
                      </a:schemeClr>
                    </a:solidFill>
                  </a:tcPr>
                </a:tc>
                <a:tc>
                  <a:txBody>
                    <a:bodyPr/>
                    <a:lstStyle/>
                    <a:p>
                      <a:pPr algn="ctr" fontAlgn="ctr"/>
                      <a:r>
                        <a:rPr lang="sr-Latn-RS" sz="2800" u="none" strike="noStrike" dirty="0">
                          <a:effectLst/>
                        </a:rPr>
                        <a:t>31,5</a:t>
                      </a:r>
                      <a:endParaRPr lang="sr-Latn-RS" sz="2800" b="0" i="0" u="none" strike="noStrike" dirty="0">
                        <a:solidFill>
                          <a:srgbClr val="000000"/>
                        </a:solidFill>
                        <a:effectLst/>
                        <a:latin typeface="Arial" panose="020B0604020202020204" pitchFamily="34" charset="0"/>
                      </a:endParaRPr>
                    </a:p>
                  </a:txBody>
                  <a:tcPr marL="9525" marR="9525" marT="9525" marB="0" anchor="ctr">
                    <a:solidFill>
                      <a:schemeClr val="accent2">
                        <a:lumMod val="60000"/>
                        <a:lumOff val="40000"/>
                      </a:schemeClr>
                    </a:solidFill>
                  </a:tcPr>
                </a:tc>
              </a:tr>
              <a:tr h="744623">
                <a:tc>
                  <a:txBody>
                    <a:bodyPr/>
                    <a:lstStyle/>
                    <a:p>
                      <a:pPr algn="l" fontAlgn="ctr"/>
                      <a:r>
                        <a:rPr lang="sr-Latn-RS" sz="2800" u="none" strike="noStrike">
                          <a:effectLst/>
                        </a:rPr>
                        <a:t>Stopa zaposlenosti </a:t>
                      </a:r>
                      <a:endParaRPr lang="sr-Latn-RS" sz="28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800" u="none" strike="noStrike" dirty="0">
                          <a:effectLst/>
                        </a:rPr>
                        <a:t>57,4</a:t>
                      </a:r>
                      <a:endParaRPr lang="sr-Latn-RS" sz="2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800" u="none" strike="noStrike" dirty="0">
                          <a:effectLst/>
                        </a:rPr>
                        <a:t>86,9</a:t>
                      </a:r>
                      <a:endParaRPr lang="sr-Latn-RS" sz="2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800" u="none" strike="noStrike">
                          <a:effectLst/>
                        </a:rPr>
                        <a:t>37,2</a:t>
                      </a:r>
                      <a:endParaRPr lang="sr-Latn-RS" sz="2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800" u="none" strike="noStrike">
                          <a:effectLst/>
                        </a:rPr>
                        <a:t>48,7</a:t>
                      </a:r>
                      <a:endParaRPr lang="sr-Latn-RS" sz="2800" b="0" i="0" u="none" strike="noStrike">
                        <a:solidFill>
                          <a:srgbClr val="000000"/>
                        </a:solidFill>
                        <a:effectLst/>
                        <a:latin typeface="Arial" panose="020B0604020202020204" pitchFamily="34" charset="0"/>
                      </a:endParaRPr>
                    </a:p>
                  </a:txBody>
                  <a:tcPr marL="9525" marR="9525" marT="9525" marB="0" anchor="ctr"/>
                </a:tc>
              </a:tr>
              <a:tr h="744623">
                <a:tc>
                  <a:txBody>
                    <a:bodyPr/>
                    <a:lstStyle/>
                    <a:p>
                      <a:pPr algn="l" fontAlgn="ctr"/>
                      <a:r>
                        <a:rPr lang="sr-Latn-RS" sz="2800" u="none" strike="noStrike" dirty="0">
                          <a:effectLst/>
                        </a:rPr>
                        <a:t>Na školovanju (neaktivni)</a:t>
                      </a:r>
                      <a:endParaRPr lang="sr-Latn-RS" sz="2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800" u="none" strike="noStrike">
                          <a:effectLst/>
                        </a:rPr>
                        <a:t>2,3</a:t>
                      </a:r>
                      <a:endParaRPr lang="sr-Latn-RS" sz="2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800" u="none" strike="noStrike" dirty="0">
                          <a:effectLst/>
                        </a:rPr>
                        <a:t>1,3</a:t>
                      </a:r>
                      <a:endParaRPr lang="sr-Latn-RS" sz="2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800" u="none" strike="noStrike">
                          <a:effectLst/>
                        </a:rPr>
                        <a:t>44,9</a:t>
                      </a:r>
                      <a:endParaRPr lang="sr-Latn-RS" sz="2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800" u="none" strike="noStrike" dirty="0">
                          <a:effectLst/>
                        </a:rPr>
                        <a:t>28,8</a:t>
                      </a:r>
                      <a:endParaRPr lang="sr-Latn-RS" sz="2800" b="0" i="0" u="none" strike="noStrike" dirty="0">
                        <a:solidFill>
                          <a:srgbClr val="000000"/>
                        </a:solidFill>
                        <a:effectLst/>
                        <a:latin typeface="Arial" panose="020B0604020202020204" pitchFamily="34" charset="0"/>
                      </a:endParaRPr>
                    </a:p>
                  </a:txBody>
                  <a:tcPr marL="9525" marR="9525" marT="9525" marB="0" anchor="ctr"/>
                </a:tc>
              </a:tr>
              <a:tr h="744623">
                <a:tc>
                  <a:txBody>
                    <a:bodyPr/>
                    <a:lstStyle/>
                    <a:p>
                      <a:pPr algn="l" fontAlgn="ctr"/>
                      <a:r>
                        <a:rPr lang="sr-Latn-RS" sz="2800" u="none" strike="noStrike">
                          <a:effectLst/>
                        </a:rPr>
                        <a:t>Neaktivan/a (ostali)</a:t>
                      </a:r>
                      <a:endParaRPr lang="sr-Latn-RS" sz="28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800" u="none" strike="noStrike" dirty="0">
                          <a:effectLst/>
                        </a:rPr>
                        <a:t>12,4</a:t>
                      </a:r>
                      <a:endParaRPr lang="sr-Latn-RS" sz="2800" b="0" i="0" u="none" strike="noStrike" dirty="0">
                        <a:solidFill>
                          <a:srgbClr val="000000"/>
                        </a:solidFill>
                        <a:effectLst/>
                        <a:latin typeface="Arial" panose="020B0604020202020204" pitchFamily="34" charset="0"/>
                      </a:endParaRPr>
                    </a:p>
                  </a:txBody>
                  <a:tcPr marL="9525" marR="9525" marT="9525" marB="0" anchor="ctr">
                    <a:solidFill>
                      <a:schemeClr val="accent2">
                        <a:lumMod val="60000"/>
                        <a:lumOff val="40000"/>
                      </a:schemeClr>
                    </a:solidFill>
                  </a:tcPr>
                </a:tc>
                <a:tc>
                  <a:txBody>
                    <a:bodyPr/>
                    <a:lstStyle/>
                    <a:p>
                      <a:pPr algn="ctr" fontAlgn="ctr"/>
                      <a:r>
                        <a:rPr lang="sr-Latn-RS" sz="2800" u="none" strike="noStrike" dirty="0">
                          <a:effectLst/>
                        </a:rPr>
                        <a:t>0</a:t>
                      </a:r>
                      <a:endParaRPr lang="sr-Latn-RS" sz="2800" b="0" i="0" u="none" strike="noStrike" dirty="0">
                        <a:solidFill>
                          <a:srgbClr val="000000"/>
                        </a:solidFill>
                        <a:effectLst/>
                        <a:latin typeface="Arial" panose="020B0604020202020204" pitchFamily="34" charset="0"/>
                      </a:endParaRPr>
                    </a:p>
                  </a:txBody>
                  <a:tcPr marL="9525" marR="9525" marT="9525" marB="0" anchor="ctr">
                    <a:solidFill>
                      <a:schemeClr val="accent2">
                        <a:lumMod val="60000"/>
                        <a:lumOff val="40000"/>
                      </a:schemeClr>
                    </a:solidFill>
                  </a:tcPr>
                </a:tc>
                <a:tc>
                  <a:txBody>
                    <a:bodyPr/>
                    <a:lstStyle/>
                    <a:p>
                      <a:pPr algn="ctr" fontAlgn="ctr"/>
                      <a:r>
                        <a:rPr lang="sr-Latn-RS" sz="2800" u="none" strike="noStrike">
                          <a:effectLst/>
                        </a:rPr>
                        <a:t>1,1</a:t>
                      </a:r>
                      <a:endParaRPr lang="sr-Latn-RS" sz="2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r-Latn-RS" sz="2800" u="none" strike="noStrike" dirty="0">
                          <a:effectLst/>
                        </a:rPr>
                        <a:t>0</a:t>
                      </a:r>
                      <a:endParaRPr lang="sr-Latn-RS" sz="2800" b="0" i="0" u="none" strike="noStrike" dirty="0">
                        <a:solidFill>
                          <a:srgbClr val="000000"/>
                        </a:solidFill>
                        <a:effectLst/>
                        <a:latin typeface="Arial" panose="020B0604020202020204" pitchFamily="34" charset="0"/>
                      </a:endParaRPr>
                    </a:p>
                  </a:txBody>
                  <a:tcPr marL="9525" marR="9525" marT="9525" marB="0" anchor="ctr"/>
                </a:tc>
              </a:tr>
            </a:tbl>
          </a:graphicData>
        </a:graphic>
      </p:graphicFrame>
    </p:spTree>
    <p:extLst>
      <p:ext uri="{BB962C8B-B14F-4D97-AF65-F5344CB8AC3E}">
        <p14:creationId xmlns:p14="http://schemas.microsoft.com/office/powerpoint/2010/main" val="5152922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524000" y="-10263"/>
            <a:ext cx="9144000" cy="3511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1" y="3429000"/>
            <a:ext cx="9144000" cy="3440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0" y="4797742"/>
            <a:ext cx="1383030" cy="1754326"/>
          </a:xfrm>
          <a:prstGeom prst="rect">
            <a:avLst/>
          </a:prstGeom>
          <a:noFill/>
        </p:spPr>
        <p:txBody>
          <a:bodyPr wrap="square" rtlCol="0">
            <a:spAutoFit/>
          </a:bodyPr>
          <a:lstStyle/>
          <a:p>
            <a:pPr algn="ctr"/>
            <a:r>
              <a:rPr lang="sr-Latn-RS" b="1" dirty="0" smtClean="0">
                <a:solidFill>
                  <a:srgbClr val="FF0000"/>
                </a:solidFill>
              </a:rPr>
              <a:t>Crvenom bojom su obeležene statistički značajne razlike</a:t>
            </a:r>
            <a:endParaRPr lang="en-GB" b="1" dirty="0">
              <a:solidFill>
                <a:srgbClr val="FF0000"/>
              </a:solidFill>
            </a:endParaRPr>
          </a:p>
        </p:txBody>
      </p:sp>
    </p:spTree>
    <p:extLst>
      <p:ext uri="{BB962C8B-B14F-4D97-AF65-F5344CB8AC3E}">
        <p14:creationId xmlns:p14="http://schemas.microsoft.com/office/powerpoint/2010/main" val="222514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Radni aranžmani roditelja - prakse</a:t>
            </a:r>
            <a:endParaRPr lang="sr-Latn-RS" dirty="0"/>
          </a:p>
        </p:txBody>
      </p:sp>
      <p:sp>
        <p:nvSpPr>
          <p:cNvPr id="3" name="Content Placeholder 2"/>
          <p:cNvSpPr>
            <a:spLocks noGrp="1"/>
          </p:cNvSpPr>
          <p:nvPr>
            <p:ph idx="1"/>
          </p:nvPr>
        </p:nvSpPr>
        <p:spPr/>
        <p:txBody>
          <a:bodyPr>
            <a:normAutofit/>
          </a:bodyPr>
          <a:lstStyle/>
          <a:p>
            <a:pPr marL="971550" lvl="1" indent="-514350">
              <a:buFont typeface="+mj-lt"/>
              <a:buAutoNum type="arabicPeriod"/>
            </a:pPr>
            <a:r>
              <a:rPr lang="en-US" dirty="0" err="1"/>
              <a:t>Dva</a:t>
            </a:r>
            <a:r>
              <a:rPr lang="en-US" dirty="0"/>
              <a:t> </a:t>
            </a:r>
            <a:r>
              <a:rPr lang="en-US" dirty="0" err="1"/>
              <a:t>modela</a:t>
            </a:r>
            <a:r>
              <a:rPr lang="en-US" dirty="0"/>
              <a:t> 1. </a:t>
            </a:r>
            <a:r>
              <a:rPr lang="en-US" b="1" dirty="0" err="1"/>
              <a:t>Muškarac</a:t>
            </a:r>
            <a:r>
              <a:rPr lang="en-US" b="1" dirty="0"/>
              <a:t> </a:t>
            </a:r>
            <a:r>
              <a:rPr lang="en-US" b="1" dirty="0" err="1"/>
              <a:t>kao</a:t>
            </a:r>
            <a:r>
              <a:rPr lang="en-US" b="1" dirty="0"/>
              <a:t> </a:t>
            </a:r>
            <a:r>
              <a:rPr lang="en-US" b="1" dirty="0" err="1"/>
              <a:t>hranitelj</a:t>
            </a:r>
            <a:r>
              <a:rPr lang="en-US" b="1" dirty="0"/>
              <a:t> </a:t>
            </a:r>
            <a:r>
              <a:rPr lang="en-US" dirty="0"/>
              <a:t>– </a:t>
            </a:r>
            <a:r>
              <a:rPr lang="en-US" dirty="0" err="1"/>
              <a:t>žena</a:t>
            </a:r>
            <a:r>
              <a:rPr lang="en-US" dirty="0"/>
              <a:t> </a:t>
            </a:r>
            <a:r>
              <a:rPr lang="en-US" dirty="0" err="1"/>
              <a:t>ukoliko</a:t>
            </a:r>
            <a:r>
              <a:rPr lang="en-US" dirty="0"/>
              <a:t> </a:t>
            </a:r>
            <a:r>
              <a:rPr lang="en-US" dirty="0" err="1"/>
              <a:t>radi</a:t>
            </a:r>
            <a:r>
              <a:rPr lang="en-US" dirty="0"/>
              <a:t> </a:t>
            </a:r>
            <a:r>
              <a:rPr lang="en-US" dirty="0" err="1"/>
              <a:t>ima</a:t>
            </a:r>
            <a:r>
              <a:rPr lang="en-US" dirty="0"/>
              <a:t> </a:t>
            </a:r>
            <a:r>
              <a:rPr lang="en-US" dirty="0" err="1"/>
              <a:t>dodatni</a:t>
            </a:r>
            <a:r>
              <a:rPr lang="en-US" dirty="0"/>
              <a:t> </a:t>
            </a:r>
            <a:r>
              <a:rPr lang="en-US" dirty="0" err="1"/>
              <a:t>prihod</a:t>
            </a:r>
            <a:r>
              <a:rPr lang="en-US" dirty="0"/>
              <a:t>. 2. </a:t>
            </a:r>
            <a:r>
              <a:rPr lang="en-US" b="1" dirty="0"/>
              <a:t>Oba </a:t>
            </a:r>
            <a:r>
              <a:rPr lang="en-US" b="1" dirty="0" err="1"/>
              <a:t>roditelja</a:t>
            </a:r>
            <a:r>
              <a:rPr lang="en-US" b="1" dirty="0"/>
              <a:t> </a:t>
            </a:r>
            <a:r>
              <a:rPr lang="en-US" b="1" dirty="0" err="1"/>
              <a:t>prihoduju</a:t>
            </a:r>
            <a:r>
              <a:rPr lang="en-US" b="1" dirty="0"/>
              <a:t>. </a:t>
            </a:r>
            <a:endParaRPr lang="sr-Latn-RS" b="1" dirty="0"/>
          </a:p>
          <a:p>
            <a:pPr lvl="2"/>
            <a:r>
              <a:rPr lang="sr-Latn-CS" i="1" dirty="0"/>
              <a:t>Pa, ja nisam htela da radim. Ali... Ali muž mi je... Ne da mi je, ne da mi je branio, nego jednostavno, on mi je rekao: „ Ja radim i gotovo.“ I ja nisam htela, tu su mi deca... E tu je bilo još, još nečega... </a:t>
            </a:r>
            <a:r>
              <a:rPr lang="sr-Latn-CS" dirty="0"/>
              <a:t>(utišala se i stavila mi do znanja da ne može o tome da priča) </a:t>
            </a:r>
            <a:r>
              <a:rPr lang="sr-Latn-CS" dirty="0" smtClean="0"/>
              <a:t>(Žena, </a:t>
            </a:r>
            <a:r>
              <a:rPr lang="sr-Latn-CS" dirty="0"/>
              <a:t>III)</a:t>
            </a:r>
            <a:endParaRPr lang="sr-Latn-RS" dirty="0"/>
          </a:p>
          <a:p>
            <a:pPr marL="971550" lvl="1" indent="-514350">
              <a:buFont typeface="+mj-lt"/>
              <a:buAutoNum type="arabicPeriod"/>
            </a:pPr>
            <a:r>
              <a:rPr lang="en-US" b="1" dirty="0"/>
              <a:t>rad </a:t>
            </a:r>
            <a:r>
              <a:rPr lang="en-US" b="1" dirty="0" err="1"/>
              <a:t>ispod</a:t>
            </a:r>
            <a:r>
              <a:rPr lang="en-US" b="1" dirty="0"/>
              <a:t> </a:t>
            </a:r>
            <a:r>
              <a:rPr lang="en-US" b="1" dirty="0" err="1"/>
              <a:t>kvalifikacija</a:t>
            </a:r>
            <a:r>
              <a:rPr lang="en-US" b="1" dirty="0"/>
              <a:t> – </a:t>
            </a:r>
            <a:r>
              <a:rPr lang="en-US" b="1" dirty="0" err="1"/>
              <a:t>bilo</a:t>
            </a:r>
            <a:r>
              <a:rPr lang="en-US" b="1" dirty="0"/>
              <a:t> </a:t>
            </a:r>
            <a:r>
              <a:rPr lang="en-US" b="1" dirty="0" err="1"/>
              <a:t>kakav</a:t>
            </a:r>
            <a:r>
              <a:rPr lang="en-US" b="1" dirty="0"/>
              <a:t> rad </a:t>
            </a:r>
            <a:r>
              <a:rPr lang="en-US" dirty="0" smtClean="0"/>
              <a:t>mu</a:t>
            </a:r>
            <a:r>
              <a:rPr lang="sr-Latn-RS" dirty="0" smtClean="0"/>
              <a:t>š</a:t>
            </a:r>
            <a:r>
              <a:rPr lang="en-US" dirty="0" err="1" smtClean="0"/>
              <a:t>karac</a:t>
            </a:r>
            <a:r>
              <a:rPr lang="en-US" dirty="0" smtClean="0"/>
              <a:t> </a:t>
            </a:r>
            <a:r>
              <a:rPr lang="en-US" dirty="0" err="1"/>
              <a:t>odmah</a:t>
            </a:r>
            <a:r>
              <a:rPr lang="en-US" dirty="0"/>
              <a:t> </a:t>
            </a:r>
            <a:r>
              <a:rPr lang="en-US" dirty="0" err="1"/>
              <a:t>po</a:t>
            </a:r>
            <a:r>
              <a:rPr lang="en-US" dirty="0"/>
              <a:t> </a:t>
            </a:r>
            <a:r>
              <a:rPr lang="en-US" dirty="0" err="1"/>
              <a:t>dobijanju</a:t>
            </a:r>
            <a:r>
              <a:rPr lang="en-US" dirty="0"/>
              <a:t> </a:t>
            </a:r>
            <a:r>
              <a:rPr lang="en-US" dirty="0" err="1"/>
              <a:t>deteta</a:t>
            </a:r>
            <a:r>
              <a:rPr lang="en-US" dirty="0"/>
              <a:t>, </a:t>
            </a:r>
            <a:r>
              <a:rPr lang="sr-Latn-RS" dirty="0" err="1" smtClean="0"/>
              <a:t>ž</a:t>
            </a:r>
            <a:r>
              <a:rPr lang="en-US" dirty="0" err="1" smtClean="0"/>
              <a:t>ena</a:t>
            </a:r>
            <a:r>
              <a:rPr lang="en-US" dirty="0" smtClean="0"/>
              <a:t> </a:t>
            </a:r>
            <a:r>
              <a:rPr lang="en-US" dirty="0" err="1"/>
              <a:t>kasnije</a:t>
            </a:r>
            <a:r>
              <a:rPr lang="en-US" dirty="0"/>
              <a:t> </a:t>
            </a:r>
            <a:r>
              <a:rPr lang="en-US" dirty="0" err="1"/>
              <a:t>kada</a:t>
            </a:r>
            <a:r>
              <a:rPr lang="en-US" dirty="0"/>
              <a:t> </a:t>
            </a:r>
            <a:r>
              <a:rPr lang="en-US" dirty="0" err="1"/>
              <a:t>dete</a:t>
            </a:r>
            <a:r>
              <a:rPr lang="en-US" dirty="0"/>
              <a:t> </a:t>
            </a:r>
            <a:r>
              <a:rPr lang="en-US" dirty="0" err="1" smtClean="0"/>
              <a:t>odraste</a:t>
            </a:r>
            <a:endParaRPr lang="sr-Latn-RS" dirty="0"/>
          </a:p>
          <a:p>
            <a:endParaRPr lang="sr-Latn-RS" dirty="0"/>
          </a:p>
        </p:txBody>
      </p:sp>
    </p:spTree>
    <p:extLst>
      <p:ext uri="{BB962C8B-B14F-4D97-AF65-F5344CB8AC3E}">
        <p14:creationId xmlns:p14="http://schemas.microsoft.com/office/powerpoint/2010/main" val="3670382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Radni aranžmani roditelja - prakse</a:t>
            </a:r>
            <a:endParaRPr lang="sr-Latn-RS" dirty="0"/>
          </a:p>
        </p:txBody>
      </p:sp>
      <p:sp>
        <p:nvSpPr>
          <p:cNvPr id="3" name="Content Placeholder 2"/>
          <p:cNvSpPr>
            <a:spLocks noGrp="1"/>
          </p:cNvSpPr>
          <p:nvPr>
            <p:ph idx="1"/>
          </p:nvPr>
        </p:nvSpPr>
        <p:spPr>
          <a:xfrm>
            <a:off x="1981200" y="1600200"/>
            <a:ext cx="8229600" cy="4997152"/>
          </a:xfrm>
        </p:spPr>
        <p:txBody>
          <a:bodyPr>
            <a:normAutofit/>
          </a:bodyPr>
          <a:lstStyle/>
          <a:p>
            <a:pPr marL="457200" lvl="1" indent="0">
              <a:buNone/>
            </a:pPr>
            <a:r>
              <a:rPr lang="sr-Latn-RS" b="1" dirty="0" smtClean="0"/>
              <a:t>3. N</a:t>
            </a:r>
            <a:r>
              <a:rPr lang="en-US" b="1" dirty="0" err="1" smtClean="0"/>
              <a:t>efleksibilno</a:t>
            </a:r>
            <a:r>
              <a:rPr lang="en-US" b="1" dirty="0" smtClean="0"/>
              <a:t> </a:t>
            </a:r>
            <a:r>
              <a:rPr lang="en-US" b="1" dirty="0" err="1"/>
              <a:t>radno</a:t>
            </a:r>
            <a:r>
              <a:rPr lang="en-US" b="1" dirty="0"/>
              <a:t> </a:t>
            </a:r>
            <a:r>
              <a:rPr lang="en-US" b="1" dirty="0" err="1" smtClean="0"/>
              <a:t>okru</a:t>
            </a:r>
            <a:r>
              <a:rPr lang="sr-Latn-RS" b="1" dirty="0" smtClean="0"/>
              <a:t>ž</a:t>
            </a:r>
            <a:r>
              <a:rPr lang="en-US" b="1" dirty="0" err="1" smtClean="0"/>
              <a:t>enje</a:t>
            </a:r>
            <a:r>
              <a:rPr lang="en-US" b="1" dirty="0" smtClean="0"/>
              <a:t> </a:t>
            </a:r>
            <a:r>
              <a:rPr lang="en-US" b="1" dirty="0"/>
              <a:t>i </a:t>
            </a:r>
            <a:r>
              <a:rPr lang="en-US" b="1" dirty="0" err="1"/>
              <a:t>radna</a:t>
            </a:r>
            <a:r>
              <a:rPr lang="en-US" b="1" dirty="0"/>
              <a:t> </a:t>
            </a:r>
            <a:r>
              <a:rPr lang="en-US" b="1" dirty="0" err="1"/>
              <a:t>kultura</a:t>
            </a:r>
            <a:r>
              <a:rPr lang="en-US" b="1" dirty="0"/>
              <a:t>.</a:t>
            </a:r>
            <a:r>
              <a:rPr lang="en-US" dirty="0"/>
              <a:t> Van </a:t>
            </a:r>
            <a:r>
              <a:rPr lang="en-US" dirty="0" err="1"/>
              <a:t>legalnih</a:t>
            </a:r>
            <a:r>
              <a:rPr lang="en-US" dirty="0"/>
              <a:t> </a:t>
            </a:r>
            <a:r>
              <a:rPr lang="en-US" dirty="0" err="1"/>
              <a:t>tokova</a:t>
            </a:r>
            <a:r>
              <a:rPr lang="en-US" dirty="0"/>
              <a:t> (</a:t>
            </a:r>
            <a:r>
              <a:rPr lang="en-US" dirty="0" err="1"/>
              <a:t>neregulisano</a:t>
            </a:r>
            <a:r>
              <a:rPr lang="en-US" dirty="0"/>
              <a:t>). </a:t>
            </a:r>
            <a:r>
              <a:rPr lang="sr-Latn-RS" dirty="0" smtClean="0"/>
              <a:t>Javni</a:t>
            </a:r>
            <a:r>
              <a:rPr lang="en-US" dirty="0" smtClean="0"/>
              <a:t> </a:t>
            </a:r>
            <a:r>
              <a:rPr lang="en-US" dirty="0"/>
              <a:t>– </a:t>
            </a:r>
            <a:r>
              <a:rPr lang="en-US" dirty="0" smtClean="0"/>
              <a:t>P</a:t>
            </a:r>
            <a:r>
              <a:rPr lang="sr-Latn-RS" dirty="0" smtClean="0"/>
              <a:t>rivatni</a:t>
            </a:r>
            <a:r>
              <a:rPr lang="en-US" dirty="0" smtClean="0"/>
              <a:t> se</a:t>
            </a:r>
            <a:r>
              <a:rPr lang="sr-Latn-RS" dirty="0" smtClean="0"/>
              <a:t>k</a:t>
            </a:r>
            <a:r>
              <a:rPr lang="en-US" dirty="0" smtClean="0"/>
              <a:t>tor</a:t>
            </a:r>
            <a:endParaRPr lang="sr-Latn-RS" dirty="0" smtClean="0"/>
          </a:p>
          <a:p>
            <a:pPr marL="457200" lvl="1" indent="0">
              <a:buNone/>
            </a:pPr>
            <a:endParaRPr lang="sr-Latn-RS" sz="1600" dirty="0"/>
          </a:p>
          <a:p>
            <a:pPr lvl="2"/>
            <a:r>
              <a:rPr lang="sr-Latn-CS" i="1" dirty="0"/>
              <a:t>Jadno se </a:t>
            </a:r>
            <a:r>
              <a:rPr lang="sr-Latn-CS" i="1" dirty="0" smtClean="0"/>
              <a:t>osećam </a:t>
            </a:r>
            <a:r>
              <a:rPr lang="sr-Latn-CS" i="1" dirty="0"/>
              <a:t>i zato što... ni moj muž nikad nigde nije radio, a da je bio prijavljen, da je imao neki dobar uslov da, ja kažem, sigurno nešto.</a:t>
            </a:r>
            <a:r>
              <a:rPr lang="sr-Latn-CS" sz="2800" i="1" dirty="0"/>
              <a:t> </a:t>
            </a:r>
            <a:r>
              <a:rPr lang="sr-Latn-CS" i="1" dirty="0" smtClean="0"/>
              <a:t>(Žena, </a:t>
            </a:r>
            <a:r>
              <a:rPr lang="sr-Latn-CS" i="1" dirty="0"/>
              <a:t>III) </a:t>
            </a:r>
            <a:endParaRPr lang="sr-Latn-RS" i="1" dirty="0"/>
          </a:p>
          <a:p>
            <a:pPr lvl="2"/>
            <a:r>
              <a:rPr lang="sr-Latn-CS" i="1" dirty="0"/>
              <a:t>Radila sam 2009</a:t>
            </a:r>
            <a:r>
              <a:rPr lang="sr-Latn-CS" i="1" dirty="0" smtClean="0"/>
              <a:t>. </a:t>
            </a:r>
            <a:r>
              <a:rPr lang="sr-Latn-CS" i="1" dirty="0"/>
              <a:t>i onda sam ostala u drugom stanju, i napustila sam. Znači 2010</a:t>
            </a:r>
            <a:r>
              <a:rPr lang="sr-Latn-CS" i="1" dirty="0" smtClean="0"/>
              <a:t>. </a:t>
            </a:r>
            <a:r>
              <a:rPr lang="sr-Latn-CS" i="1" dirty="0"/>
              <a:t>sam ponovo krenula. Mislim moram. </a:t>
            </a:r>
            <a:r>
              <a:rPr lang="sr-Latn-CS" b="1" i="1" dirty="0"/>
              <a:t>I:</a:t>
            </a:r>
            <a:r>
              <a:rPr lang="sr-Latn-CS" i="1" dirty="0"/>
              <a:t> Da li se baviš nekim dodatnim poslom od kog imaš prihode? </a:t>
            </a:r>
            <a:r>
              <a:rPr lang="sr-Latn-CS" b="1" i="1" dirty="0"/>
              <a:t>C:</a:t>
            </a:r>
            <a:r>
              <a:rPr lang="sr-Latn-CS" i="1" dirty="0"/>
              <a:t> Idem po kućama, spremam, raspremam. </a:t>
            </a:r>
            <a:r>
              <a:rPr lang="sr-Latn-CS" i="1" dirty="0" smtClean="0"/>
              <a:t>(Žena, OŠ)</a:t>
            </a:r>
            <a:endParaRPr lang="sr-Latn-RS" i="1" dirty="0" smtClean="0"/>
          </a:p>
          <a:p>
            <a:pPr lvl="2"/>
            <a:r>
              <a:rPr lang="it-IT" i="1" dirty="0" smtClean="0"/>
              <a:t>Za </a:t>
            </a:r>
            <a:r>
              <a:rPr lang="it-IT" i="1" dirty="0"/>
              <a:t>jednu ženu, koja ima porodicu, škola je savršeno mesto, subota, nedelja </a:t>
            </a:r>
            <a:r>
              <a:rPr lang="it-IT" i="1" dirty="0" smtClean="0"/>
              <a:t>slobodn</a:t>
            </a:r>
            <a:r>
              <a:rPr lang="sr-Latn-RS" i="1" dirty="0" smtClean="0"/>
              <a:t>a</a:t>
            </a:r>
            <a:r>
              <a:rPr lang="it-IT" i="1" dirty="0" smtClean="0"/>
              <a:t>, </a:t>
            </a:r>
            <a:r>
              <a:rPr lang="it-IT" i="1" dirty="0"/>
              <a:t>zimski i letnji raspust </a:t>
            </a:r>
            <a:r>
              <a:rPr lang="it-IT" i="1" dirty="0" smtClean="0"/>
              <a:t>(</a:t>
            </a:r>
            <a:r>
              <a:rPr lang="sr-Latn-CS" i="1" dirty="0" smtClean="0"/>
              <a:t>Žena</a:t>
            </a:r>
            <a:r>
              <a:rPr lang="it-IT" i="1" dirty="0" smtClean="0"/>
              <a:t>, Univer</a:t>
            </a:r>
            <a:r>
              <a:rPr lang="sr-Latn-RS" i="1" dirty="0" smtClean="0"/>
              <a:t>zitet</a:t>
            </a:r>
            <a:r>
              <a:rPr lang="it-IT" i="1" dirty="0" smtClean="0"/>
              <a:t>). </a:t>
            </a:r>
            <a:endParaRPr lang="sr-Latn-RS" i="1" dirty="0" smtClean="0"/>
          </a:p>
          <a:p>
            <a:pPr lvl="2"/>
            <a:endParaRPr lang="sr-Latn-RS" sz="1600" dirty="0"/>
          </a:p>
        </p:txBody>
      </p:sp>
    </p:spTree>
    <p:extLst>
      <p:ext uri="{BB962C8B-B14F-4D97-AF65-F5344CB8AC3E}">
        <p14:creationId xmlns:p14="http://schemas.microsoft.com/office/powerpoint/2010/main" val="36472198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301</TotalTime>
  <Words>1577</Words>
  <Application>Microsoft Office PowerPoint</Application>
  <PresentationFormat>Widescreen</PresentationFormat>
  <Paragraphs>234</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Usklađivanje radne i porodične sfere u Srbiji  </vt:lpstr>
      <vt:lpstr>PowerPoint Presentation</vt:lpstr>
      <vt:lpstr>Stambena i finansijska situacija</vt:lpstr>
      <vt:lpstr>Položaj mladih (15-29) na tržištu rada </vt:lpstr>
      <vt:lpstr>Tip ugovora na poslu: mladi starosti 15-29 godina </vt:lpstr>
      <vt:lpstr>Rodni disbalans na tržištu rada i roditeljstvo</vt:lpstr>
      <vt:lpstr>PowerPoint Presentation</vt:lpstr>
      <vt:lpstr>Radni aranžmani roditelja - prakse</vt:lpstr>
      <vt:lpstr>Radni aranžmani roditelja - prakse</vt:lpstr>
      <vt:lpstr>PowerPoint Presentation</vt:lpstr>
      <vt:lpstr>Radni aranžmani roditelja - stavovi</vt:lpstr>
      <vt:lpstr>Podela kućnog rada </vt:lpstr>
      <vt:lpstr>Rad u kući</vt:lpstr>
      <vt:lpstr>Roditeljska nega</vt:lpstr>
      <vt:lpstr>Roditeljska nega</vt:lpstr>
      <vt:lpstr>Roditeljstvo</vt:lpstr>
      <vt:lpstr>Zaključci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Usklađivanje obrazovne, radne i porodične tranzicije u Srbiji  Dragan Stanojević Filozofski fakultet Univerzitet u Beogradu</dc:title>
  <dc:creator>dragan stanojevic</dc:creator>
  <cp:lastModifiedBy>dragan stanojevic</cp:lastModifiedBy>
  <cp:revision>32</cp:revision>
  <dcterms:created xsi:type="dcterms:W3CDTF">2017-02-25T17:25:12Z</dcterms:created>
  <dcterms:modified xsi:type="dcterms:W3CDTF">2020-05-04T23:29:28Z</dcterms:modified>
</cp:coreProperties>
</file>