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2" r:id="rId4"/>
    <p:sldId id="280" r:id="rId5"/>
    <p:sldId id="281" r:id="rId6"/>
    <p:sldId id="283" r:id="rId7"/>
    <p:sldId id="284" r:id="rId8"/>
    <p:sldId id="258" r:id="rId9"/>
    <p:sldId id="259" r:id="rId10"/>
    <p:sldId id="260" r:id="rId11"/>
    <p:sldId id="261" r:id="rId12"/>
    <p:sldId id="262" r:id="rId13"/>
    <p:sldId id="266" r:id="rId14"/>
    <p:sldId id="263" r:id="rId15"/>
    <p:sldId id="264" r:id="rId16"/>
    <p:sldId id="265" r:id="rId17"/>
    <p:sldId id="298" r:id="rId18"/>
    <p:sldId id="267" r:id="rId19"/>
    <p:sldId id="268" r:id="rId20"/>
    <p:sldId id="269" r:id="rId21"/>
    <p:sldId id="285" r:id="rId22"/>
    <p:sldId id="286" r:id="rId23"/>
    <p:sldId id="287" r:id="rId24"/>
    <p:sldId id="288" r:id="rId25"/>
    <p:sldId id="270" r:id="rId26"/>
    <p:sldId id="271" r:id="rId27"/>
    <p:sldId id="272" r:id="rId28"/>
    <p:sldId id="278" r:id="rId29"/>
    <p:sldId id="279" r:id="rId30"/>
    <p:sldId id="299" r:id="rId31"/>
    <p:sldId id="300" r:id="rId32"/>
    <p:sldId id="289" r:id="rId33"/>
    <p:sldId id="290" r:id="rId34"/>
    <p:sldId id="291" r:id="rId35"/>
    <p:sldId id="292" r:id="rId36"/>
    <p:sldId id="294" r:id="rId37"/>
    <p:sldId id="293" r:id="rId38"/>
    <p:sldId id="29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8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2CB846-E1E0-40DB-8590-3AA00AFFBA93}"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F51A7-603C-4534-8DAB-5E630EBC3C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2CB846-E1E0-40DB-8590-3AA00AFFBA93}"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F51A7-603C-4534-8DAB-5E630EBC3C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2CB846-E1E0-40DB-8590-3AA00AFFBA93}"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F51A7-603C-4534-8DAB-5E630EBC3C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2CB846-E1E0-40DB-8590-3AA00AFFBA93}"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F51A7-603C-4534-8DAB-5E630EBC3C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2CB846-E1E0-40DB-8590-3AA00AFFBA93}"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F51A7-603C-4534-8DAB-5E630EBC3C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2CB846-E1E0-40DB-8590-3AA00AFFBA93}" type="datetimeFigureOut">
              <a:rPr lang="en-US" smtClean="0"/>
              <a:pPr/>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F51A7-603C-4534-8DAB-5E630EBC3C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2CB846-E1E0-40DB-8590-3AA00AFFBA93}" type="datetimeFigureOut">
              <a:rPr lang="en-US" smtClean="0"/>
              <a:pPr/>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4F51A7-603C-4534-8DAB-5E630EBC3C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2CB846-E1E0-40DB-8590-3AA00AFFBA93}" type="datetimeFigureOut">
              <a:rPr lang="en-US" smtClean="0"/>
              <a:pPr/>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4F51A7-603C-4534-8DAB-5E630EBC3C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2CB846-E1E0-40DB-8590-3AA00AFFBA93}" type="datetimeFigureOut">
              <a:rPr lang="en-US" smtClean="0"/>
              <a:pPr/>
              <a:t>4/6/2020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4F51A7-603C-4534-8DAB-5E630EBC3C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CB846-E1E0-40DB-8590-3AA00AFFBA93}" type="datetimeFigureOut">
              <a:rPr lang="en-US" smtClean="0"/>
              <a:pPr/>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F51A7-603C-4534-8DAB-5E630EBC3C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CB846-E1E0-40DB-8590-3AA00AFFBA93}" type="datetimeFigureOut">
              <a:rPr lang="en-US" smtClean="0"/>
              <a:pPr/>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F51A7-603C-4534-8DAB-5E630EBC3C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CB846-E1E0-40DB-8590-3AA00AFFBA93}" type="datetimeFigureOut">
              <a:rPr lang="en-US" smtClean="0"/>
              <a:pPr/>
              <a:t>4/6/2020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F51A7-603C-4534-8DAB-5E630EBC3C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hyperlink" Target="https://www.tate.org.uk/whats-on/tate-modern/exhibitionseries/unilever-series/unilever-series-rachel-whiteread-embankment-0"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hyperlink" Target="https://www.sculpture.org/documents/scmag03/jul_aug03/mueck/mueck.shtml"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supervizuelna.com/razgovori-davor-dukic-o-odrastanju-umetnosti-vremenu-i-bogu/" TargetMode="External"/><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tate.org.uk/whats-on/tate-britain/exhibition/semi-detached-michael-landy" TargetMode="External"/><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radosantonijevic.weebly.com/scaronator---muzej-savremene-umetnosti--tent---museum-of-contemporary-art.html" TargetMode="External"/><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hyperlink" Target="https://radosantonijevic.weebly.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hyperlink" Target="https://www.theguardian.com/artanddesign/2008/jun/14/art" TargetMode="External"/><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hyperlink" Target="http://mrdjanbajic.net/downloads/mostbridgeLOW.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www.aleksandramir.info/bibliography/mir_aleksandra_who-cares-about-sculpture_institute-of-fine-arts-and-cultural-studies-kunst" TargetMode="External"/><Relationship Id="rId1" Type="http://schemas.openxmlformats.org/officeDocument/2006/relationships/slideLayout" Target="../slideLayouts/slideLayout7.xml"/><Relationship Id="rId4" Type="http://schemas.openxmlformats.org/officeDocument/2006/relationships/hyperlink" Target="https://aleksandramir.info/projects/marzarama/"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hyperlink" Target="https://aleksandramir.info/projects/plane-landing-in-paris/" TargetMode="Externa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36.xml.rels><?xml version="1.0" encoding="UTF-8" standalone="yes"?>
<Relationships xmlns="http://schemas.openxmlformats.org/package/2006/relationships"><Relationship Id="rId3" Type="http://schemas.openxmlformats.org/officeDocument/2006/relationships/hyperlink" Target="https://aleksandramir.info/projects/venezia_all-places-contain-all-others_/" TargetMode="External"/><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5" Type="http://schemas.openxmlformats.org/officeDocument/2006/relationships/hyperlink" Target="https://frieze.com/article/aleksandra-domanovic" TargetMode="External"/><Relationship Id="rId4" Type="http://schemas.openxmlformats.org/officeDocument/2006/relationships/hyperlink" Target="http://moussemagazine.it/aleksandra-domanovic-chiara-moioli-gam-milano-2019/"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hyperlink" Target="https://vimeo.com/9590770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RS" dirty="0" smtClean="0"/>
              <a:t>skulptura/medij u postmedijskom prostoru</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quot;Do Ho Suh is a Korean artist that creates jaw-dropping large scale sculptures and installations.   Contemporary art &amp;#8211; Do Ho Suh artistic installations Contemprary art Do Ho Suh artistic installations artists i lobo you5"/>
          <p:cNvPicPr>
            <a:picLocks noChangeAspect="1" noChangeArrowheads="1"/>
          </p:cNvPicPr>
          <p:nvPr/>
        </p:nvPicPr>
        <p:blipFill>
          <a:blip r:embed="rId2"/>
          <a:srcRect/>
          <a:stretch>
            <a:fillRect/>
          </a:stretch>
        </p:blipFill>
        <p:spPr bwMode="auto">
          <a:xfrm>
            <a:off x="228600" y="152400"/>
            <a:ext cx="4368800" cy="6553200"/>
          </a:xfrm>
          <a:prstGeom prst="rect">
            <a:avLst/>
          </a:prstGeom>
          <a:noFill/>
        </p:spPr>
      </p:pic>
      <p:sp>
        <p:nvSpPr>
          <p:cNvPr id="3" name="Rectangle 2"/>
          <p:cNvSpPr/>
          <p:nvPr/>
        </p:nvSpPr>
        <p:spPr>
          <a:xfrm>
            <a:off x="4800600" y="152400"/>
            <a:ext cx="3276600" cy="1477328"/>
          </a:xfrm>
          <a:prstGeom prst="rect">
            <a:avLst/>
          </a:prstGeom>
        </p:spPr>
        <p:txBody>
          <a:bodyPr wrap="square">
            <a:spAutoFit/>
          </a:bodyPr>
          <a:lstStyle/>
          <a:p>
            <a:r>
              <a:rPr lang="en-US" dirty="0"/>
              <a:t>DO HO SUH</a:t>
            </a:r>
            <a:r>
              <a:rPr lang="en-US" dirty="0" smtClean="0"/>
              <a:t/>
            </a:r>
            <a:br>
              <a:rPr lang="en-US" dirty="0" smtClean="0"/>
            </a:br>
            <a:r>
              <a:rPr lang="en-US" dirty="0"/>
              <a:t>Cause &amp; Effect, 2007</a:t>
            </a:r>
            <a:r>
              <a:rPr lang="en-US" dirty="0" smtClean="0"/>
              <a:t/>
            </a:r>
            <a:br>
              <a:rPr lang="en-US" dirty="0" smtClean="0"/>
            </a:br>
            <a:r>
              <a:rPr lang="en-US" dirty="0"/>
              <a:t>acrylic and stainless steel and aluminum frame</a:t>
            </a:r>
            <a:r>
              <a:rPr lang="en-US" dirty="0" smtClean="0"/>
              <a:t/>
            </a:r>
            <a:br>
              <a:rPr lang="en-US" dirty="0" smtClean="0"/>
            </a:br>
            <a:r>
              <a:rPr lang="en-US" dirty="0" smtClean="0"/>
              <a:t>362.9 </a:t>
            </a:r>
            <a:r>
              <a:rPr lang="en-US" dirty="0"/>
              <a:t>x 1016 x 1168.4 cm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quot;Do Ho Suh is a Korean artist that creates jaw-dropping large scale sculptures and installations.   Contemporary art &amp;#8211; Do Ho Suh artistic installations stpi do ho suh floor pc"/>
          <p:cNvPicPr>
            <a:picLocks noChangeAspect="1" noChangeArrowheads="1"/>
          </p:cNvPicPr>
          <p:nvPr/>
        </p:nvPicPr>
        <p:blipFill>
          <a:blip r:embed="rId2"/>
          <a:srcRect/>
          <a:stretch>
            <a:fillRect/>
          </a:stretch>
        </p:blipFill>
        <p:spPr bwMode="auto">
          <a:xfrm>
            <a:off x="0" y="0"/>
            <a:ext cx="6096000" cy="4572000"/>
          </a:xfrm>
          <a:prstGeom prst="rect">
            <a:avLst/>
          </a:prstGeom>
          <a:noFill/>
        </p:spPr>
      </p:pic>
      <p:pic>
        <p:nvPicPr>
          <p:cNvPr id="18436" name="Picture 4" descr="&quot;Do Ho Suh is a Korean artist that creates jaw-dropping large scale sculptures and installations.   Contemporary art &amp;#8211; Do Ho Suh artistic installations Contemprary art Do Ho Suh artistic installations artists i lobo you2"/>
          <p:cNvPicPr>
            <a:picLocks noChangeAspect="1" noChangeArrowheads="1"/>
          </p:cNvPicPr>
          <p:nvPr/>
        </p:nvPicPr>
        <p:blipFill>
          <a:blip r:embed="rId3"/>
          <a:srcRect/>
          <a:stretch>
            <a:fillRect/>
          </a:stretch>
        </p:blipFill>
        <p:spPr bwMode="auto">
          <a:xfrm>
            <a:off x="3187250" y="3505200"/>
            <a:ext cx="5956750" cy="3352800"/>
          </a:xfrm>
          <a:prstGeom prst="rect">
            <a:avLst/>
          </a:prstGeom>
          <a:noFill/>
        </p:spPr>
      </p:pic>
      <p:sp>
        <p:nvSpPr>
          <p:cNvPr id="4" name="Rectangle 3"/>
          <p:cNvSpPr/>
          <p:nvPr/>
        </p:nvSpPr>
        <p:spPr>
          <a:xfrm>
            <a:off x="6248400" y="152400"/>
            <a:ext cx="2590800" cy="1477328"/>
          </a:xfrm>
          <a:prstGeom prst="rect">
            <a:avLst/>
          </a:prstGeom>
        </p:spPr>
        <p:txBody>
          <a:bodyPr wrap="square">
            <a:spAutoFit/>
          </a:bodyPr>
          <a:lstStyle/>
          <a:p>
            <a:r>
              <a:rPr lang="en-US" dirty="0"/>
              <a:t>DO HO SUH</a:t>
            </a:r>
            <a:r>
              <a:rPr lang="en-US" dirty="0" smtClean="0"/>
              <a:t/>
            </a:r>
            <a:br>
              <a:rPr lang="en-US" dirty="0" smtClean="0"/>
            </a:br>
            <a:r>
              <a:rPr lang="en-US" dirty="0"/>
              <a:t>Karma, 2003</a:t>
            </a:r>
            <a:r>
              <a:rPr lang="en-US" dirty="0" smtClean="0"/>
              <a:t/>
            </a:r>
            <a:br>
              <a:rPr lang="en-US" dirty="0" smtClean="0"/>
            </a:br>
            <a:r>
              <a:rPr lang="en-US" dirty="0"/>
              <a:t>urethane paint on fiberglass/resin</a:t>
            </a:r>
            <a:r>
              <a:rPr lang="en-US" dirty="0" smtClean="0"/>
              <a:t/>
            </a:r>
            <a:br>
              <a:rPr lang="en-US" dirty="0" smtClean="0"/>
            </a:br>
            <a:r>
              <a:rPr lang="en-US" dirty="0" smtClean="0"/>
              <a:t>391 </a:t>
            </a:r>
            <a:r>
              <a:rPr lang="en-US" dirty="0"/>
              <a:t>x 299.7 x 739.1 cm</a:t>
            </a:r>
          </a:p>
        </p:txBody>
      </p:sp>
      <p:sp>
        <p:nvSpPr>
          <p:cNvPr id="5" name="Rectangle 4"/>
          <p:cNvSpPr/>
          <p:nvPr/>
        </p:nvSpPr>
        <p:spPr>
          <a:xfrm>
            <a:off x="0" y="5027474"/>
            <a:ext cx="3124200" cy="1754326"/>
          </a:xfrm>
          <a:prstGeom prst="rect">
            <a:avLst/>
          </a:prstGeom>
        </p:spPr>
        <p:txBody>
          <a:bodyPr wrap="square">
            <a:spAutoFit/>
          </a:bodyPr>
          <a:lstStyle/>
          <a:p>
            <a:pPr algn="r"/>
            <a:r>
              <a:rPr lang="en-US" dirty="0"/>
              <a:t>DO HO SUH</a:t>
            </a:r>
            <a:r>
              <a:rPr lang="en-US" dirty="0" smtClean="0"/>
              <a:t/>
            </a:r>
            <a:br>
              <a:rPr lang="en-US" dirty="0" smtClean="0"/>
            </a:br>
            <a:r>
              <a:rPr lang="en-US" dirty="0"/>
              <a:t>Floor, 1997-2000</a:t>
            </a:r>
            <a:r>
              <a:rPr lang="en-US" dirty="0" smtClean="0"/>
              <a:t/>
            </a:r>
            <a:br>
              <a:rPr lang="en-US" dirty="0" smtClean="0"/>
            </a:br>
            <a:r>
              <a:rPr lang="en-US" dirty="0"/>
              <a:t>PVC Figures, Glass Plates, </a:t>
            </a:r>
            <a:r>
              <a:rPr lang="en-US" dirty="0" err="1"/>
              <a:t>Phenolic</a:t>
            </a:r>
            <a:r>
              <a:rPr lang="en-US" dirty="0"/>
              <a:t> Sheets, Polyurethane Resin</a:t>
            </a:r>
            <a:r>
              <a:rPr lang="en-US" dirty="0" smtClean="0"/>
              <a:t/>
            </a:r>
            <a:br>
              <a:rPr lang="en-US" dirty="0" smtClean="0"/>
            </a:br>
            <a:r>
              <a:rPr lang="en-US" dirty="0" smtClean="0"/>
              <a:t>100 </a:t>
            </a:r>
            <a:r>
              <a:rPr lang="en-US" dirty="0"/>
              <a:t>x 100 x 8 cm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QAG - SUH Do-Ho South Korea/United States b.1962"/>
          <p:cNvPicPr>
            <a:picLocks noChangeAspect="1" noChangeArrowheads="1"/>
          </p:cNvPicPr>
          <p:nvPr/>
        </p:nvPicPr>
        <p:blipFill>
          <a:blip r:embed="rId2"/>
          <a:srcRect/>
          <a:stretch>
            <a:fillRect/>
          </a:stretch>
        </p:blipFill>
        <p:spPr bwMode="auto">
          <a:xfrm>
            <a:off x="76200" y="2133600"/>
            <a:ext cx="4191000" cy="2979539"/>
          </a:xfrm>
          <a:prstGeom prst="rect">
            <a:avLst/>
          </a:prstGeom>
          <a:noFill/>
        </p:spPr>
      </p:pic>
      <p:pic>
        <p:nvPicPr>
          <p:cNvPr id="19460" name="Picture 4" descr="Blue Green Bridge"/>
          <p:cNvPicPr>
            <a:picLocks noChangeAspect="1" noChangeArrowheads="1"/>
          </p:cNvPicPr>
          <p:nvPr/>
        </p:nvPicPr>
        <p:blipFill>
          <a:blip r:embed="rId3"/>
          <a:srcRect/>
          <a:stretch>
            <a:fillRect/>
          </a:stretch>
        </p:blipFill>
        <p:spPr bwMode="auto">
          <a:xfrm>
            <a:off x="4400550" y="381000"/>
            <a:ext cx="4667250" cy="3600451"/>
          </a:xfrm>
          <a:prstGeom prst="rect">
            <a:avLst/>
          </a:prstGeom>
          <a:noFill/>
        </p:spPr>
      </p:pic>
      <p:sp>
        <p:nvSpPr>
          <p:cNvPr id="4" name="Rectangle 3"/>
          <p:cNvSpPr/>
          <p:nvPr/>
        </p:nvSpPr>
        <p:spPr>
          <a:xfrm>
            <a:off x="4267200" y="5181600"/>
            <a:ext cx="4572000" cy="1477328"/>
          </a:xfrm>
          <a:prstGeom prst="rect">
            <a:avLst/>
          </a:prstGeom>
        </p:spPr>
        <p:txBody>
          <a:bodyPr>
            <a:spAutoFit/>
          </a:bodyPr>
          <a:lstStyle/>
          <a:p>
            <a:r>
              <a:rPr lang="en-US" dirty="0"/>
              <a:t>DO HO SUH</a:t>
            </a:r>
            <a:r>
              <a:rPr lang="en-US" dirty="0" smtClean="0"/>
              <a:t/>
            </a:r>
            <a:br>
              <a:rPr lang="en-US" dirty="0" smtClean="0"/>
            </a:br>
            <a:r>
              <a:rPr lang="en-US" dirty="0"/>
              <a:t>Blue Green Bridge (detail), 2000</a:t>
            </a:r>
            <a:r>
              <a:rPr lang="en-US" dirty="0" smtClean="0"/>
              <a:t/>
            </a:r>
            <a:br>
              <a:rPr lang="en-US" dirty="0" smtClean="0"/>
            </a:br>
            <a:r>
              <a:rPr lang="en-US" dirty="0"/>
              <a:t>plastic figures, steel structure, polycarbonate </a:t>
            </a:r>
            <a:r>
              <a:rPr lang="en-US" dirty="0" smtClean="0"/>
              <a:t>sheets</a:t>
            </a:r>
            <a:br>
              <a:rPr lang="en-US" dirty="0" smtClean="0"/>
            </a:br>
            <a:r>
              <a:rPr lang="en-US" dirty="0"/>
              <a:t>1137.9 x 129.5 x 61 cm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4.bp.blogspot.com/-9CIYRYA10QI/Wj66Ou3Ot6I/AAAAAAAACnY/tB2nVOR489I5gsWRSqF6bCvvM7SmyaA9wCEwYBhgL/s640/RW%2Bchairs.jpg"/>
          <p:cNvPicPr>
            <a:picLocks noChangeAspect="1" noChangeArrowheads="1"/>
          </p:cNvPicPr>
          <p:nvPr/>
        </p:nvPicPr>
        <p:blipFill>
          <a:blip r:embed="rId2"/>
          <a:srcRect/>
          <a:stretch>
            <a:fillRect/>
          </a:stretch>
        </p:blipFill>
        <p:spPr bwMode="auto">
          <a:xfrm>
            <a:off x="228600" y="304800"/>
            <a:ext cx="4572000" cy="6096001"/>
          </a:xfrm>
          <a:prstGeom prst="rect">
            <a:avLst/>
          </a:prstGeom>
          <a:noFill/>
        </p:spPr>
      </p:pic>
      <p:sp>
        <p:nvSpPr>
          <p:cNvPr id="3" name="Rectangle 2"/>
          <p:cNvSpPr/>
          <p:nvPr/>
        </p:nvSpPr>
        <p:spPr>
          <a:xfrm>
            <a:off x="5105400" y="3200400"/>
            <a:ext cx="3581400" cy="3416320"/>
          </a:xfrm>
          <a:prstGeom prst="rect">
            <a:avLst/>
          </a:prstGeom>
        </p:spPr>
        <p:txBody>
          <a:bodyPr wrap="square">
            <a:spAutoFit/>
          </a:bodyPr>
          <a:lstStyle/>
          <a:p>
            <a:r>
              <a:rPr lang="en-US" dirty="0" smtClean="0"/>
              <a:t>Rachel </a:t>
            </a:r>
            <a:r>
              <a:rPr lang="en-US" dirty="0" err="1" smtClean="0"/>
              <a:t>Whiteread</a:t>
            </a:r>
            <a:r>
              <a:rPr lang="en-US" dirty="0" smtClean="0"/>
              <a:t> </a:t>
            </a:r>
            <a:r>
              <a:rPr lang="en-US" i="1" dirty="0" smtClean="0"/>
              <a:t>Untitled </a:t>
            </a:r>
            <a:r>
              <a:rPr lang="en-US" i="1" dirty="0"/>
              <a:t>(One Hundred Spaces) 1995</a:t>
            </a:r>
            <a:r>
              <a:rPr lang="en-US" dirty="0"/>
              <a:t> in the </a:t>
            </a:r>
            <a:r>
              <a:rPr lang="en-US" dirty="0" err="1"/>
              <a:t>Duveen</a:t>
            </a:r>
            <a:r>
              <a:rPr lang="en-US" dirty="0"/>
              <a:t> </a:t>
            </a:r>
            <a:r>
              <a:rPr lang="en-US" dirty="0" smtClean="0"/>
              <a:t>Galleries</a:t>
            </a:r>
            <a:r>
              <a:rPr lang="sr-Latn-RS" dirty="0" smtClean="0"/>
              <a:t>, </a:t>
            </a:r>
            <a:r>
              <a:rPr lang="en-US" dirty="0" err="1" smtClean="0"/>
              <a:t>coloured</a:t>
            </a:r>
            <a:r>
              <a:rPr lang="en-US" dirty="0" smtClean="0"/>
              <a:t> resin</a:t>
            </a:r>
            <a:endParaRPr lang="sr-Latn-RS" dirty="0" smtClean="0"/>
          </a:p>
          <a:p>
            <a:r>
              <a:rPr lang="sr-Latn-RS" dirty="0" smtClean="0"/>
              <a:t>Otisci prostora ispid stolica –anonimnog i zanemarenog prostora; koncept praznog prostora koji dobija svoju materijalizaciju, predmetnost, postaje nešto više od odsustva – reinterpretacija odnosa punog i praznog u britanskoj modernističkoj skulpturi (Henri Moore, Barbara Hepworth</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Rachel Whiteread EMBANKMENT 4"/>
          <p:cNvPicPr>
            <a:picLocks noChangeAspect="1" noChangeArrowheads="1"/>
          </p:cNvPicPr>
          <p:nvPr/>
        </p:nvPicPr>
        <p:blipFill>
          <a:blip r:embed="rId2"/>
          <a:srcRect/>
          <a:stretch>
            <a:fillRect/>
          </a:stretch>
        </p:blipFill>
        <p:spPr bwMode="auto">
          <a:xfrm>
            <a:off x="381000" y="381000"/>
            <a:ext cx="3181350" cy="4876801"/>
          </a:xfrm>
          <a:prstGeom prst="rect">
            <a:avLst/>
          </a:prstGeom>
          <a:noFill/>
        </p:spPr>
      </p:pic>
      <p:pic>
        <p:nvPicPr>
          <p:cNvPr id="20484" name="Picture 4" descr="Rachel Whiteread EMBANKMENT 3"/>
          <p:cNvPicPr>
            <a:picLocks noChangeAspect="1" noChangeArrowheads="1"/>
          </p:cNvPicPr>
          <p:nvPr/>
        </p:nvPicPr>
        <p:blipFill>
          <a:blip r:embed="rId3"/>
          <a:srcRect/>
          <a:stretch>
            <a:fillRect/>
          </a:stretch>
        </p:blipFill>
        <p:spPr bwMode="auto">
          <a:xfrm>
            <a:off x="3733800" y="381000"/>
            <a:ext cx="3181350" cy="4876801"/>
          </a:xfrm>
          <a:prstGeom prst="rect">
            <a:avLst/>
          </a:prstGeom>
          <a:noFill/>
        </p:spPr>
      </p:pic>
      <p:sp>
        <p:nvSpPr>
          <p:cNvPr id="4" name="Rectangle 3"/>
          <p:cNvSpPr/>
          <p:nvPr/>
        </p:nvSpPr>
        <p:spPr>
          <a:xfrm>
            <a:off x="4495800" y="6019800"/>
            <a:ext cx="3931525" cy="369332"/>
          </a:xfrm>
          <a:prstGeom prst="rect">
            <a:avLst/>
          </a:prstGeom>
        </p:spPr>
        <p:txBody>
          <a:bodyPr wrap="none">
            <a:spAutoFit/>
          </a:bodyPr>
          <a:lstStyle/>
          <a:p>
            <a:r>
              <a:rPr lang="en-US" dirty="0" smtClean="0"/>
              <a:t>Rachel </a:t>
            </a:r>
            <a:r>
              <a:rPr lang="en-US" dirty="0" err="1" smtClean="0"/>
              <a:t>Whiteread</a:t>
            </a:r>
            <a:r>
              <a:rPr lang="en-US" dirty="0" smtClean="0"/>
              <a:t>: EMBANKMENT</a:t>
            </a:r>
            <a:r>
              <a:rPr lang="sr-Latn-RS" dirty="0" smtClean="0"/>
              <a:t>, 2005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Rachel Whiteread EMBANKMENT 1"/>
          <p:cNvPicPr>
            <a:picLocks noChangeAspect="1" noChangeArrowheads="1"/>
          </p:cNvPicPr>
          <p:nvPr/>
        </p:nvPicPr>
        <p:blipFill>
          <a:blip r:embed="rId2"/>
          <a:srcRect/>
          <a:stretch>
            <a:fillRect/>
          </a:stretch>
        </p:blipFill>
        <p:spPr bwMode="auto">
          <a:xfrm>
            <a:off x="381000" y="533400"/>
            <a:ext cx="3181350" cy="4876801"/>
          </a:xfrm>
          <a:prstGeom prst="rect">
            <a:avLst/>
          </a:prstGeom>
          <a:noFill/>
        </p:spPr>
      </p:pic>
      <p:pic>
        <p:nvPicPr>
          <p:cNvPr id="21508" name="Picture 4" descr="Rachel Whiteread EMBANKMENT 2"/>
          <p:cNvPicPr>
            <a:picLocks noChangeAspect="1" noChangeArrowheads="1"/>
          </p:cNvPicPr>
          <p:nvPr/>
        </p:nvPicPr>
        <p:blipFill>
          <a:blip r:embed="rId3"/>
          <a:srcRect/>
          <a:stretch>
            <a:fillRect/>
          </a:stretch>
        </p:blipFill>
        <p:spPr bwMode="auto">
          <a:xfrm>
            <a:off x="3886200" y="533400"/>
            <a:ext cx="4876800" cy="3181350"/>
          </a:xfrm>
          <a:prstGeom prst="rect">
            <a:avLst/>
          </a:prstGeom>
          <a:noFill/>
        </p:spPr>
      </p:pic>
      <p:sp>
        <p:nvSpPr>
          <p:cNvPr id="4" name="Rectangle 3"/>
          <p:cNvSpPr/>
          <p:nvPr/>
        </p:nvSpPr>
        <p:spPr>
          <a:xfrm>
            <a:off x="3886200" y="4495800"/>
            <a:ext cx="4648200" cy="1754326"/>
          </a:xfrm>
          <a:prstGeom prst="rect">
            <a:avLst/>
          </a:prstGeom>
        </p:spPr>
        <p:txBody>
          <a:bodyPr wrap="square">
            <a:spAutoFit/>
          </a:bodyPr>
          <a:lstStyle/>
          <a:p>
            <a:r>
              <a:rPr lang="en-US" dirty="0"/>
              <a:t>Rachel </a:t>
            </a:r>
            <a:r>
              <a:rPr lang="en-US" dirty="0" err="1"/>
              <a:t>Whiteread</a:t>
            </a:r>
            <a:r>
              <a:rPr lang="en-US" dirty="0"/>
              <a:t>: </a:t>
            </a:r>
            <a:r>
              <a:rPr lang="en-US" dirty="0" smtClean="0"/>
              <a:t>EMBANKMENT</a:t>
            </a:r>
            <a:r>
              <a:rPr lang="sr-Latn-RS" dirty="0" smtClean="0"/>
              <a:t>, 2005</a:t>
            </a:r>
          </a:p>
          <a:p>
            <a:r>
              <a:rPr lang="en-US" dirty="0" smtClean="0"/>
              <a:t>V</a:t>
            </a:r>
            <a:r>
              <a:rPr lang="sr-Latn-RS" dirty="0" smtClean="0"/>
              <a:t>ideti na:</a:t>
            </a:r>
          </a:p>
          <a:p>
            <a:r>
              <a:rPr lang="en-US" dirty="0" smtClean="0">
                <a:hlinkClick r:id="rId4"/>
              </a:rPr>
              <a:t>https://www.tate.org.uk/whats-on/tate-modern/exhibitionseries/unilever-series/unilever-series-rachel-whiteread-embankment-0</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achel Whiteread's 14,000 white cubes at Tate - Embankment"/>
          <p:cNvPicPr>
            <a:picLocks noChangeAspect="1" noChangeArrowheads="1"/>
          </p:cNvPicPr>
          <p:nvPr/>
        </p:nvPicPr>
        <p:blipFill>
          <a:blip r:embed="rId2" cstate="print"/>
          <a:srcRect/>
          <a:stretch>
            <a:fillRect/>
          </a:stretch>
        </p:blipFill>
        <p:spPr bwMode="auto">
          <a:xfrm>
            <a:off x="304800" y="228600"/>
            <a:ext cx="8534399" cy="64008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tajcic.com/wp-content/uploads/2019/06/Was-Ist-Hirst-1-400x267.jpg"/>
          <p:cNvPicPr>
            <a:picLocks noChangeAspect="1" noChangeArrowheads="1"/>
          </p:cNvPicPr>
          <p:nvPr/>
        </p:nvPicPr>
        <p:blipFill>
          <a:blip r:embed="rId2"/>
          <a:srcRect/>
          <a:stretch>
            <a:fillRect/>
          </a:stretch>
        </p:blipFill>
        <p:spPr bwMode="auto">
          <a:xfrm>
            <a:off x="304800" y="228600"/>
            <a:ext cx="3810000" cy="2543175"/>
          </a:xfrm>
          <a:prstGeom prst="rect">
            <a:avLst/>
          </a:prstGeom>
          <a:noFill/>
        </p:spPr>
      </p:pic>
      <p:pic>
        <p:nvPicPr>
          <p:cNvPr id="30724" name="Picture 4" descr="http://stajcic.com/wp-content/uploads/2019/06/Was-Ist-Hirst-2-400x267.jpg"/>
          <p:cNvPicPr>
            <a:picLocks noChangeAspect="1" noChangeArrowheads="1"/>
          </p:cNvPicPr>
          <p:nvPr/>
        </p:nvPicPr>
        <p:blipFill>
          <a:blip r:embed="rId3"/>
          <a:srcRect/>
          <a:stretch>
            <a:fillRect/>
          </a:stretch>
        </p:blipFill>
        <p:spPr bwMode="auto">
          <a:xfrm>
            <a:off x="4419600" y="152400"/>
            <a:ext cx="3810000" cy="2543175"/>
          </a:xfrm>
          <a:prstGeom prst="rect">
            <a:avLst/>
          </a:prstGeom>
          <a:noFill/>
        </p:spPr>
      </p:pic>
      <p:pic>
        <p:nvPicPr>
          <p:cNvPr id="30726" name="Picture 6" descr="http://stajcic.com/wp-content/uploads/2019/06/Was-Ist-Hirst-3-400x267.jpg"/>
          <p:cNvPicPr>
            <a:picLocks noChangeAspect="1" noChangeArrowheads="1"/>
          </p:cNvPicPr>
          <p:nvPr/>
        </p:nvPicPr>
        <p:blipFill>
          <a:blip r:embed="rId4"/>
          <a:srcRect/>
          <a:stretch>
            <a:fillRect/>
          </a:stretch>
        </p:blipFill>
        <p:spPr bwMode="auto">
          <a:xfrm>
            <a:off x="304800" y="2895600"/>
            <a:ext cx="3810000" cy="2543175"/>
          </a:xfrm>
          <a:prstGeom prst="rect">
            <a:avLst/>
          </a:prstGeom>
          <a:noFill/>
        </p:spPr>
      </p:pic>
      <p:pic>
        <p:nvPicPr>
          <p:cNvPr id="30728" name="Picture 8" descr="http://stajcic.com/wp-content/uploads/2019/06/Was-Ist-Hirst-4-400x267.jpg"/>
          <p:cNvPicPr>
            <a:picLocks noChangeAspect="1" noChangeArrowheads="1"/>
          </p:cNvPicPr>
          <p:nvPr/>
        </p:nvPicPr>
        <p:blipFill>
          <a:blip r:embed="rId5"/>
          <a:srcRect/>
          <a:stretch>
            <a:fillRect/>
          </a:stretch>
        </p:blipFill>
        <p:spPr bwMode="auto">
          <a:xfrm>
            <a:off x="4572000" y="2895600"/>
            <a:ext cx="3810000" cy="2543175"/>
          </a:xfrm>
          <a:prstGeom prst="rect">
            <a:avLst/>
          </a:prstGeom>
          <a:noFill/>
        </p:spPr>
      </p:pic>
      <p:sp>
        <p:nvSpPr>
          <p:cNvPr id="6" name="Rectangle 5"/>
          <p:cNvSpPr/>
          <p:nvPr/>
        </p:nvSpPr>
        <p:spPr>
          <a:xfrm>
            <a:off x="2286000" y="5638800"/>
            <a:ext cx="4572000" cy="923330"/>
          </a:xfrm>
          <a:prstGeom prst="rect">
            <a:avLst/>
          </a:prstGeom>
        </p:spPr>
        <p:txBody>
          <a:bodyPr>
            <a:spAutoFit/>
          </a:bodyPr>
          <a:lstStyle/>
          <a:p>
            <a:r>
              <a:rPr lang="sr-Latn-RS" dirty="0" smtClean="0"/>
              <a:t>Mića Stajčić, </a:t>
            </a:r>
            <a:r>
              <a:rPr lang="en-US" dirty="0" smtClean="0"/>
              <a:t>Was </a:t>
            </a:r>
            <a:r>
              <a:rPr lang="en-US" dirty="0" err="1"/>
              <a:t>Ist</a:t>
            </a:r>
            <a:r>
              <a:rPr lang="en-US" dirty="0"/>
              <a:t> </a:t>
            </a:r>
            <a:r>
              <a:rPr lang="en-US" dirty="0" err="1"/>
              <a:t>Hirst</a:t>
            </a:r>
            <a:endParaRPr lang="en-US" dirty="0"/>
          </a:p>
          <a:p>
            <a:r>
              <a:rPr lang="en-US" dirty="0"/>
              <a:t>2016 / polyester, epoxy resin, </a:t>
            </a:r>
            <a:r>
              <a:rPr lang="en-US" dirty="0" err="1"/>
              <a:t>m&amp;m</a:t>
            </a:r>
            <a:r>
              <a:rPr lang="en-US" dirty="0"/>
              <a:t> candies, glass, water / 140 x 42 x 115 cm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www.christies.com/img/LotImages/2012/CKS/2012_CKS_05488_0020_000(ron_mueck_mother_and_child).jpg"/>
          <p:cNvPicPr>
            <a:picLocks noChangeAspect="1" noChangeArrowheads="1"/>
          </p:cNvPicPr>
          <p:nvPr/>
        </p:nvPicPr>
        <p:blipFill>
          <a:blip r:embed="rId2"/>
          <a:srcRect/>
          <a:stretch>
            <a:fillRect/>
          </a:stretch>
        </p:blipFill>
        <p:spPr bwMode="auto">
          <a:xfrm>
            <a:off x="838200" y="95245"/>
            <a:ext cx="7391400" cy="5544045"/>
          </a:xfrm>
          <a:prstGeom prst="rect">
            <a:avLst/>
          </a:prstGeom>
          <a:noFill/>
        </p:spPr>
      </p:pic>
      <p:sp>
        <p:nvSpPr>
          <p:cNvPr id="3" name="Rectangle 2"/>
          <p:cNvSpPr/>
          <p:nvPr/>
        </p:nvSpPr>
        <p:spPr>
          <a:xfrm>
            <a:off x="685800" y="5715000"/>
            <a:ext cx="7772400" cy="1200329"/>
          </a:xfrm>
          <a:prstGeom prst="rect">
            <a:avLst/>
          </a:prstGeom>
        </p:spPr>
        <p:txBody>
          <a:bodyPr wrap="square">
            <a:spAutoFit/>
          </a:bodyPr>
          <a:lstStyle/>
          <a:p>
            <a:r>
              <a:rPr lang="sr-Latn-RS" dirty="0" smtClean="0"/>
              <a:t>Ron Mueck, </a:t>
            </a:r>
            <a:r>
              <a:rPr lang="en-US" i="1" dirty="0" smtClean="0"/>
              <a:t>Mother </a:t>
            </a:r>
            <a:r>
              <a:rPr lang="en-US" i="1" dirty="0"/>
              <a:t>and Child</a:t>
            </a:r>
            <a:r>
              <a:rPr lang="en-US" dirty="0"/>
              <a:t>, 2001. Pigmented polyester resin on fiberglass, 24 x 89 x 38 </a:t>
            </a:r>
            <a:r>
              <a:rPr lang="en-US" dirty="0" smtClean="0"/>
              <a:t>cm</a:t>
            </a:r>
            <a:endParaRPr lang="sr-Latn-RS" dirty="0" smtClean="0"/>
          </a:p>
          <a:p>
            <a:r>
              <a:rPr lang="en-US" dirty="0" smtClean="0"/>
              <a:t>V</a:t>
            </a:r>
            <a:r>
              <a:rPr lang="sr-Latn-RS" dirty="0" smtClean="0"/>
              <a:t>ideti na: </a:t>
            </a:r>
            <a:r>
              <a:rPr lang="en-US" dirty="0" smtClean="0">
                <a:hlinkClick r:id="rId3"/>
              </a:rPr>
              <a:t>https://www.sculpture.org/documents/scmag03/jul_aug03/mueck/mueck.shtml</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Mother With Child, Ron Mueck | manuelamimosa | Flickr"/>
          <p:cNvPicPr>
            <a:picLocks noChangeAspect="1" noChangeArrowheads="1"/>
          </p:cNvPicPr>
          <p:nvPr/>
        </p:nvPicPr>
        <p:blipFill>
          <a:blip r:embed="rId2"/>
          <a:srcRect/>
          <a:stretch>
            <a:fillRect/>
          </a:stretch>
        </p:blipFill>
        <p:spPr bwMode="auto">
          <a:xfrm>
            <a:off x="1905000" y="838200"/>
            <a:ext cx="5657850" cy="424815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715000"/>
          </a:xfrm>
        </p:spPr>
        <p:txBody>
          <a:bodyPr>
            <a:normAutofit fontScale="47500" lnSpcReduction="20000"/>
          </a:bodyPr>
          <a:lstStyle/>
          <a:p>
            <a:r>
              <a:rPr lang="sr-Latn-CS" sz="4200" dirty="0"/>
              <a:t>Rozalind Kraus je, uvodeći pojam ’proširenog polja’ kojim je obuhvatila pre svega skulptoralne instalacije iz šezdesetih i sedamdesetih godina 20. veka, monumentalnog, arhitektonskog i horizontalnog prostiranja u prirodnom ili urbanom prostoru, među prvima predložila način kako da se u primerima savremenih umetničkih praksi poput land arta, earth arta, minimal arta, misli kao o ’derivatu’ skulpture. Njeno osnovno polazište za artikulisanje ovog pojma bilo je da skulptura nije univerzalna, vanistorijska kategorija, odnosno konvencija koja ima svoju unutrašnju logiku i svoj niz pravila zahvaljujući kojima je postala distinktivan pojam i pojava, već da je skulptura diskurzivna forma, istorijski određena te da dosledno tome postoji više različitih pojmova skulpture. Kraus je unutrašnju logiku konvencionalnog pojma skulpture videla </a:t>
            </a:r>
            <a:r>
              <a:rPr lang="sr-Latn-CS" sz="4200" dirty="0" smtClean="0"/>
              <a:t>kao</a:t>
            </a:r>
            <a:r>
              <a:rPr lang="en-US" sz="4200" dirty="0" smtClean="0"/>
              <a:t> </a:t>
            </a:r>
            <a:r>
              <a:rPr lang="sr-Latn-CS" sz="4200" dirty="0" smtClean="0"/>
              <a:t>neodvojivu </a:t>
            </a:r>
            <a:r>
              <a:rPr lang="sr-Latn-CS" sz="4200" dirty="0" smtClean="0"/>
              <a:t>od unutrašnje logike spomenika, te zahvaljujući ovoj logici skulpturu izjednačila sa komemorativnom reprezentacijom koja na mestu na kojem se nalazi govori simbolički o značenju ili upotrebi tog mesta. Kao glavne strukturne odlike ove skulpture Kraus izdvaja postolje, vertikalnost, antropomorfni izraz. Od kraja 19. veka sama skulptorska praksa počinje da dovodi u pitanje sve određujuće karakteristike konvencije skulptura-monument: zanemaruje postament, taj ključni elemenat u medijaciji između pojedinačnog mesta i reprezentacijskog znaka; antropomorfni izraz transformiše u neodređeniji, apstraktni; odvaja značenja forme i oblika od značenja mesta te skulptura postaje ’beskućnica’ i tako dovodi u pitanje samu unutrašnju logiku tradicionalne </a:t>
            </a:r>
            <a:r>
              <a:rPr lang="sr-Latn-CS" sz="4200" dirty="0" smtClean="0"/>
              <a:t>skulpture</a:t>
            </a:r>
            <a:endParaRPr lang="en-US" sz="4200" dirty="0" smtClean="0"/>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Ron Mueck |Hyperrealist sculptor - Art People Gallery"/>
          <p:cNvPicPr>
            <a:picLocks noChangeAspect="1" noChangeArrowheads="1"/>
          </p:cNvPicPr>
          <p:nvPr/>
        </p:nvPicPr>
        <p:blipFill>
          <a:blip r:embed="rId2"/>
          <a:srcRect/>
          <a:stretch>
            <a:fillRect/>
          </a:stretch>
        </p:blipFill>
        <p:spPr bwMode="auto">
          <a:xfrm>
            <a:off x="381000" y="0"/>
            <a:ext cx="4572000" cy="3065878"/>
          </a:xfrm>
          <a:prstGeom prst="rect">
            <a:avLst/>
          </a:prstGeom>
          <a:noFill/>
        </p:spPr>
      </p:pic>
      <p:pic>
        <p:nvPicPr>
          <p:cNvPr id="26628" name="Picture 4" descr="Hirshhorn on Twitter: &quot;Ron Mueck's &quot;Untitled (Big Man)&quot; often ..."/>
          <p:cNvPicPr>
            <a:picLocks noChangeAspect="1" noChangeArrowheads="1"/>
          </p:cNvPicPr>
          <p:nvPr/>
        </p:nvPicPr>
        <p:blipFill>
          <a:blip r:embed="rId3"/>
          <a:srcRect/>
          <a:stretch>
            <a:fillRect/>
          </a:stretch>
        </p:blipFill>
        <p:spPr bwMode="auto">
          <a:xfrm>
            <a:off x="4991695" y="1143000"/>
            <a:ext cx="4152305" cy="5715000"/>
          </a:xfrm>
          <a:prstGeom prst="rect">
            <a:avLst/>
          </a:prstGeom>
          <a:noFill/>
        </p:spPr>
      </p:pic>
      <p:pic>
        <p:nvPicPr>
          <p:cNvPr id="26630" name="Picture 6" descr="Ron Mueck's Big Man – superbond007"/>
          <p:cNvPicPr>
            <a:picLocks noChangeAspect="1" noChangeArrowheads="1"/>
          </p:cNvPicPr>
          <p:nvPr/>
        </p:nvPicPr>
        <p:blipFill>
          <a:blip r:embed="rId4" cstate="print"/>
          <a:srcRect/>
          <a:stretch>
            <a:fillRect/>
          </a:stretch>
        </p:blipFill>
        <p:spPr bwMode="auto">
          <a:xfrm>
            <a:off x="0" y="2971800"/>
            <a:ext cx="3412754" cy="3886200"/>
          </a:xfrm>
          <a:prstGeom prst="rect">
            <a:avLst/>
          </a:prstGeom>
          <a:noFill/>
        </p:spPr>
      </p:pic>
      <p:sp>
        <p:nvSpPr>
          <p:cNvPr id="5" name="Rectangle 4"/>
          <p:cNvSpPr/>
          <p:nvPr/>
        </p:nvSpPr>
        <p:spPr>
          <a:xfrm>
            <a:off x="5181600" y="152400"/>
            <a:ext cx="3657600" cy="923330"/>
          </a:xfrm>
          <a:prstGeom prst="rect">
            <a:avLst/>
          </a:prstGeom>
        </p:spPr>
        <p:txBody>
          <a:bodyPr wrap="square">
            <a:spAutoFit/>
          </a:bodyPr>
          <a:lstStyle/>
          <a:p>
            <a:r>
              <a:rPr lang="en-US" dirty="0"/>
              <a:t>Ron </a:t>
            </a:r>
            <a:r>
              <a:rPr lang="en-US" dirty="0" err="1" smtClean="0"/>
              <a:t>Mueck</a:t>
            </a:r>
            <a:r>
              <a:rPr lang="sr-Latn-RS" dirty="0" smtClean="0"/>
              <a:t>, </a:t>
            </a:r>
            <a:r>
              <a:rPr lang="en-US" i="1" dirty="0" smtClean="0"/>
              <a:t>Big </a:t>
            </a:r>
            <a:r>
              <a:rPr lang="en-US" i="1" dirty="0"/>
              <a:t>Man</a:t>
            </a:r>
            <a:r>
              <a:rPr lang="en-US" dirty="0"/>
              <a:t> </a:t>
            </a:r>
            <a:r>
              <a:rPr lang="en-US" dirty="0" smtClean="0"/>
              <a:t>2000</a:t>
            </a:r>
            <a:r>
              <a:rPr lang="sr-Latn-RS" dirty="0" smtClean="0"/>
              <a:t>, </a:t>
            </a:r>
            <a:r>
              <a:rPr lang="en-US" dirty="0" smtClean="0"/>
              <a:t>Mixed </a:t>
            </a:r>
            <a:r>
              <a:rPr lang="en-US" dirty="0"/>
              <a:t>media</a:t>
            </a:r>
            <a:r>
              <a:rPr lang="en-US" dirty="0" smtClean="0"/>
              <a:t/>
            </a:r>
            <a:br>
              <a:rPr lang="en-US" dirty="0" smtClean="0"/>
            </a:br>
            <a:r>
              <a:rPr lang="en-US" dirty="0"/>
              <a:t>205.7 x 117.4 x 209 cm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66.media.tumblr.com/20ac208f8d0910f7953dbd66c8c3e13a/tumblr_my1p6mczDF1rruxrgo2_1280.jpg"/>
          <p:cNvPicPr>
            <a:picLocks noChangeAspect="1" noChangeArrowheads="1"/>
          </p:cNvPicPr>
          <p:nvPr/>
        </p:nvPicPr>
        <p:blipFill>
          <a:blip r:embed="rId2" cstate="print"/>
          <a:srcRect/>
          <a:stretch>
            <a:fillRect/>
          </a:stretch>
        </p:blipFill>
        <p:spPr bwMode="auto">
          <a:xfrm>
            <a:off x="228600" y="152400"/>
            <a:ext cx="4799662" cy="6400800"/>
          </a:xfrm>
          <a:prstGeom prst="rect">
            <a:avLst/>
          </a:prstGeom>
          <a:noFill/>
        </p:spPr>
      </p:pic>
      <p:sp>
        <p:nvSpPr>
          <p:cNvPr id="3" name="Rectangle 2"/>
          <p:cNvSpPr/>
          <p:nvPr/>
        </p:nvSpPr>
        <p:spPr>
          <a:xfrm>
            <a:off x="5257800" y="5867400"/>
            <a:ext cx="3505200" cy="646331"/>
          </a:xfrm>
          <a:prstGeom prst="rect">
            <a:avLst/>
          </a:prstGeom>
        </p:spPr>
        <p:txBody>
          <a:bodyPr wrap="square">
            <a:spAutoFit/>
          </a:bodyPr>
          <a:lstStyle/>
          <a:p>
            <a:r>
              <a:rPr lang="en-US" dirty="0" err="1" smtClean="0"/>
              <a:t>Davor</a:t>
            </a:r>
            <a:r>
              <a:rPr lang="en-US" dirty="0" smtClean="0"/>
              <a:t> </a:t>
            </a:r>
            <a:r>
              <a:rPr lang="en-US" dirty="0" err="1" smtClean="0"/>
              <a:t>Dukić</a:t>
            </a:r>
            <a:r>
              <a:rPr lang="en-US" b="1" dirty="0" smtClean="0"/>
              <a:t>, </a:t>
            </a:r>
            <a:r>
              <a:rPr lang="en-US" i="1" dirty="0" err="1" smtClean="0"/>
              <a:t>Stado</a:t>
            </a:r>
            <a:r>
              <a:rPr lang="en-US" dirty="0" smtClean="0"/>
              <a:t>, </a:t>
            </a:r>
            <a:r>
              <a:rPr lang="en-US" dirty="0" err="1" smtClean="0"/>
              <a:t>poliesterska</a:t>
            </a:r>
            <a:r>
              <a:rPr lang="en-US" dirty="0" smtClean="0"/>
              <a:t> </a:t>
            </a:r>
            <a:r>
              <a:rPr lang="en-US" dirty="0" err="1" smtClean="0"/>
              <a:t>smola</a:t>
            </a:r>
            <a:r>
              <a:rPr lang="en-US" dirty="0" smtClean="0"/>
              <a:t>, </a:t>
            </a:r>
            <a:r>
              <a:rPr lang="en-US" dirty="0" err="1" smtClean="0"/>
              <a:t>šper</a:t>
            </a:r>
            <a:r>
              <a:rPr lang="en-US" dirty="0" smtClean="0"/>
              <a:t> </a:t>
            </a:r>
            <a:r>
              <a:rPr lang="en-US" dirty="0" err="1" smtClean="0"/>
              <a:t>ploča</a:t>
            </a:r>
            <a:r>
              <a:rPr lang="en-US" dirty="0" smtClean="0"/>
              <a:t>, 135 x 80 x 50 cm</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66.media.tumblr.com/edc31dbb8bfae60a1663524b093a7e07/tumblr_my1p6mczDF1rruxrgo3_1280.jpg"/>
          <p:cNvPicPr>
            <a:picLocks noChangeAspect="1" noChangeArrowheads="1"/>
          </p:cNvPicPr>
          <p:nvPr/>
        </p:nvPicPr>
        <p:blipFill>
          <a:blip r:embed="rId2" cstate="print"/>
          <a:srcRect/>
          <a:stretch>
            <a:fillRect/>
          </a:stretch>
        </p:blipFill>
        <p:spPr bwMode="auto">
          <a:xfrm>
            <a:off x="228600" y="228600"/>
            <a:ext cx="4799662" cy="6400800"/>
          </a:xfrm>
          <a:prstGeom prst="rect">
            <a:avLst/>
          </a:prstGeom>
          <a:noFill/>
        </p:spPr>
      </p:pic>
      <p:sp>
        <p:nvSpPr>
          <p:cNvPr id="3" name="Rectangle 2"/>
          <p:cNvSpPr/>
          <p:nvPr/>
        </p:nvSpPr>
        <p:spPr>
          <a:xfrm>
            <a:off x="5410200" y="5410200"/>
            <a:ext cx="3048000" cy="1200329"/>
          </a:xfrm>
          <a:prstGeom prst="rect">
            <a:avLst/>
          </a:prstGeom>
        </p:spPr>
        <p:txBody>
          <a:bodyPr wrap="square">
            <a:spAutoFit/>
          </a:bodyPr>
          <a:lstStyle/>
          <a:p>
            <a:r>
              <a:rPr lang="en-US" dirty="0" err="1" smtClean="0"/>
              <a:t>Davor</a:t>
            </a:r>
            <a:r>
              <a:rPr lang="en-US" dirty="0" smtClean="0"/>
              <a:t> </a:t>
            </a:r>
            <a:r>
              <a:rPr lang="en-US" dirty="0" err="1" smtClean="0"/>
              <a:t>Dukić</a:t>
            </a:r>
            <a:r>
              <a:rPr lang="en-US" b="1" dirty="0" smtClean="0"/>
              <a:t>, </a:t>
            </a:r>
            <a:r>
              <a:rPr lang="en-US" i="1" dirty="0" err="1" smtClean="0"/>
              <a:t>Izgubljeni</a:t>
            </a:r>
            <a:r>
              <a:rPr lang="en-US" i="1" dirty="0" smtClean="0"/>
              <a:t> </a:t>
            </a:r>
            <a:r>
              <a:rPr lang="en-US" i="1" dirty="0" err="1" smtClean="0"/>
              <a:t>dečak</a:t>
            </a:r>
            <a:r>
              <a:rPr lang="en-US" dirty="0" smtClean="0"/>
              <a:t> </a:t>
            </a:r>
            <a:r>
              <a:rPr lang="sr-Latn-RS" dirty="0" smtClean="0"/>
              <a:t>, </a:t>
            </a:r>
            <a:r>
              <a:rPr lang="en-US" dirty="0" err="1" smtClean="0"/>
              <a:t>poliesterska</a:t>
            </a:r>
            <a:r>
              <a:rPr lang="en-US" dirty="0" smtClean="0"/>
              <a:t> </a:t>
            </a:r>
            <a:r>
              <a:rPr lang="en-US" dirty="0" err="1" smtClean="0"/>
              <a:t>smola</a:t>
            </a:r>
            <a:r>
              <a:rPr lang="en-US" dirty="0" smtClean="0"/>
              <a:t>, </a:t>
            </a:r>
            <a:r>
              <a:rPr lang="en-US" dirty="0" err="1" smtClean="0"/>
              <a:t>silikon</a:t>
            </a:r>
            <a:r>
              <a:rPr lang="en-US" dirty="0" smtClean="0"/>
              <a:t>, </a:t>
            </a:r>
            <a:r>
              <a:rPr lang="en-US" dirty="0" err="1" smtClean="0"/>
              <a:t>akril</a:t>
            </a:r>
            <a:r>
              <a:rPr lang="en-US" dirty="0" smtClean="0"/>
              <a:t>, </a:t>
            </a:r>
            <a:r>
              <a:rPr lang="en-US" dirty="0" err="1" smtClean="0"/>
              <a:t>tkanina</a:t>
            </a:r>
            <a:r>
              <a:rPr lang="en-US" dirty="0" smtClean="0"/>
              <a:t>, </a:t>
            </a:r>
            <a:r>
              <a:rPr lang="en-US" dirty="0" err="1" smtClean="0"/>
              <a:t>drvo</a:t>
            </a:r>
            <a:r>
              <a:rPr lang="en-US" dirty="0" smtClean="0"/>
              <a:t>, </a:t>
            </a:r>
            <a:r>
              <a:rPr lang="en-US" dirty="0" err="1" smtClean="0"/>
              <a:t>visina</a:t>
            </a:r>
            <a:r>
              <a:rPr lang="en-US" dirty="0" smtClean="0"/>
              <a:t> 67 cm, 2013</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66.media.tumblr.com/34ad27e8fb95960092047ff30b12f7da/tumblr_my1p6mczDF1rruxrgo5_1280.jpg"/>
          <p:cNvPicPr>
            <a:picLocks noChangeAspect="1" noChangeArrowheads="1"/>
          </p:cNvPicPr>
          <p:nvPr/>
        </p:nvPicPr>
        <p:blipFill>
          <a:blip r:embed="rId2" cstate="print"/>
          <a:srcRect/>
          <a:stretch>
            <a:fillRect/>
          </a:stretch>
        </p:blipFill>
        <p:spPr bwMode="auto">
          <a:xfrm>
            <a:off x="228600" y="228600"/>
            <a:ext cx="4038600" cy="5385852"/>
          </a:xfrm>
          <a:prstGeom prst="rect">
            <a:avLst/>
          </a:prstGeom>
          <a:noFill/>
        </p:spPr>
      </p:pic>
      <p:pic>
        <p:nvPicPr>
          <p:cNvPr id="33796" name="Picture 4" descr="https://66.media.tumblr.com/eaceefa4c3c2d6f86fb69e1bd0c0c3cd/tumblr_my1p6mczDF1rruxrgo4_1280.jpg"/>
          <p:cNvPicPr>
            <a:picLocks noChangeAspect="1" noChangeArrowheads="1"/>
          </p:cNvPicPr>
          <p:nvPr/>
        </p:nvPicPr>
        <p:blipFill>
          <a:blip r:embed="rId3" cstate="print"/>
          <a:srcRect/>
          <a:stretch>
            <a:fillRect/>
          </a:stretch>
        </p:blipFill>
        <p:spPr bwMode="auto">
          <a:xfrm>
            <a:off x="4610078" y="304800"/>
            <a:ext cx="3999718" cy="5334000"/>
          </a:xfrm>
          <a:prstGeom prst="rect">
            <a:avLst/>
          </a:prstGeom>
          <a:noFill/>
        </p:spPr>
      </p:pic>
      <p:sp>
        <p:nvSpPr>
          <p:cNvPr id="4" name="Rectangle 3"/>
          <p:cNvSpPr/>
          <p:nvPr/>
        </p:nvSpPr>
        <p:spPr>
          <a:xfrm>
            <a:off x="2133600" y="5867400"/>
            <a:ext cx="4572000" cy="646331"/>
          </a:xfrm>
          <a:prstGeom prst="rect">
            <a:avLst/>
          </a:prstGeom>
        </p:spPr>
        <p:txBody>
          <a:bodyPr>
            <a:spAutoFit/>
          </a:bodyPr>
          <a:lstStyle/>
          <a:p>
            <a:r>
              <a:rPr lang="en-US" dirty="0" err="1" smtClean="0"/>
              <a:t>Davor</a:t>
            </a:r>
            <a:r>
              <a:rPr lang="en-US" dirty="0" smtClean="0"/>
              <a:t> </a:t>
            </a:r>
            <a:r>
              <a:rPr lang="en-US" dirty="0" err="1" smtClean="0"/>
              <a:t>Dukić</a:t>
            </a:r>
            <a:r>
              <a:rPr lang="en-US" dirty="0" smtClean="0"/>
              <a:t>, </a:t>
            </a:r>
            <a:r>
              <a:rPr lang="en-US" i="1" dirty="0" err="1" smtClean="0"/>
              <a:t>Ljubimac</a:t>
            </a:r>
            <a:r>
              <a:rPr lang="en-US" dirty="0" smtClean="0"/>
              <a:t>, </a:t>
            </a:r>
            <a:r>
              <a:rPr lang="en-US" dirty="0" err="1" smtClean="0"/>
              <a:t>silikon</a:t>
            </a:r>
            <a:r>
              <a:rPr lang="en-US" dirty="0" smtClean="0"/>
              <a:t>, </a:t>
            </a:r>
            <a:r>
              <a:rPr lang="en-US" dirty="0" err="1" smtClean="0"/>
              <a:t>tkanina</a:t>
            </a:r>
            <a:r>
              <a:rPr lang="en-US" dirty="0" smtClean="0"/>
              <a:t>, 17 x 12 x 10 cm, 2013</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66.media.tumblr.com/e6747cb1dd47ea6c77e98233e08105a3/tumblr_my1p6mczDF1rruxrgo6_1280.jpg"/>
          <p:cNvPicPr>
            <a:picLocks noChangeAspect="1" noChangeArrowheads="1"/>
          </p:cNvPicPr>
          <p:nvPr/>
        </p:nvPicPr>
        <p:blipFill>
          <a:blip r:embed="rId2"/>
          <a:srcRect/>
          <a:stretch>
            <a:fillRect/>
          </a:stretch>
        </p:blipFill>
        <p:spPr bwMode="auto">
          <a:xfrm>
            <a:off x="152400" y="152400"/>
            <a:ext cx="4799662" cy="6400800"/>
          </a:xfrm>
          <a:prstGeom prst="rect">
            <a:avLst/>
          </a:prstGeom>
          <a:noFill/>
        </p:spPr>
      </p:pic>
      <p:sp>
        <p:nvSpPr>
          <p:cNvPr id="3" name="Rectangle 2"/>
          <p:cNvSpPr/>
          <p:nvPr/>
        </p:nvSpPr>
        <p:spPr>
          <a:xfrm>
            <a:off x="5257800" y="5562600"/>
            <a:ext cx="3505200" cy="923330"/>
          </a:xfrm>
          <a:prstGeom prst="rect">
            <a:avLst/>
          </a:prstGeom>
        </p:spPr>
        <p:txBody>
          <a:bodyPr wrap="square">
            <a:spAutoFit/>
          </a:bodyPr>
          <a:lstStyle/>
          <a:p>
            <a:r>
              <a:rPr lang="en-US" dirty="0" smtClean="0">
                <a:hlinkClick r:id="rId3"/>
              </a:rPr>
              <a:t>http://www.supervizuelna.com/razgovori-davor-dukic-o-odrastanju-umetnosti-vremenu-i-bogu/</a:t>
            </a:r>
            <a:endParaRPr lang="en-US" dirty="0"/>
          </a:p>
        </p:txBody>
      </p:sp>
      <p:sp>
        <p:nvSpPr>
          <p:cNvPr id="4" name="Rectangle 3"/>
          <p:cNvSpPr/>
          <p:nvPr/>
        </p:nvSpPr>
        <p:spPr>
          <a:xfrm>
            <a:off x="5105400" y="228600"/>
            <a:ext cx="3505200" cy="646331"/>
          </a:xfrm>
          <a:prstGeom prst="rect">
            <a:avLst/>
          </a:prstGeom>
        </p:spPr>
        <p:txBody>
          <a:bodyPr wrap="square">
            <a:spAutoFit/>
          </a:bodyPr>
          <a:lstStyle/>
          <a:p>
            <a:r>
              <a:rPr lang="en-US" dirty="0" err="1" smtClean="0"/>
              <a:t>Davor</a:t>
            </a:r>
            <a:r>
              <a:rPr lang="en-US" dirty="0" smtClean="0"/>
              <a:t> </a:t>
            </a:r>
            <a:r>
              <a:rPr lang="en-US" dirty="0" err="1" smtClean="0"/>
              <a:t>Dukić</a:t>
            </a:r>
            <a:r>
              <a:rPr lang="en-US" b="1" dirty="0" smtClean="0"/>
              <a:t>, </a:t>
            </a:r>
            <a:r>
              <a:rPr lang="en-US" i="1" dirty="0" err="1" smtClean="0"/>
              <a:t>Medved</a:t>
            </a:r>
            <a:r>
              <a:rPr lang="en-US" dirty="0" smtClean="0"/>
              <a:t>, </a:t>
            </a:r>
            <a:r>
              <a:rPr lang="en-US" dirty="0" err="1" smtClean="0"/>
              <a:t>poliesterska</a:t>
            </a:r>
            <a:r>
              <a:rPr lang="en-US" dirty="0" smtClean="0"/>
              <a:t> </a:t>
            </a:r>
            <a:r>
              <a:rPr lang="en-US" dirty="0" err="1" smtClean="0"/>
              <a:t>smola</a:t>
            </a:r>
            <a:r>
              <a:rPr lang="en-US" dirty="0" smtClean="0"/>
              <a:t>, </a:t>
            </a:r>
            <a:r>
              <a:rPr lang="en-US" dirty="0" err="1" smtClean="0"/>
              <a:t>akril</a:t>
            </a:r>
            <a:r>
              <a:rPr lang="en-US" dirty="0" smtClean="0"/>
              <a:t>, 16 x 9 cm, 2013</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lizabeth Wright, pizza delivery mped enlarged to 145% its original size"/>
          <p:cNvPicPr>
            <a:picLocks noChangeAspect="1" noChangeArrowheads="1"/>
          </p:cNvPicPr>
          <p:nvPr/>
        </p:nvPicPr>
        <p:blipFill>
          <a:blip r:embed="rId2"/>
          <a:srcRect/>
          <a:stretch>
            <a:fillRect/>
          </a:stretch>
        </p:blipFill>
        <p:spPr bwMode="auto">
          <a:xfrm>
            <a:off x="914400" y="152400"/>
            <a:ext cx="7136107" cy="5638800"/>
          </a:xfrm>
          <a:prstGeom prst="rect">
            <a:avLst/>
          </a:prstGeom>
          <a:noFill/>
        </p:spPr>
      </p:pic>
      <p:sp>
        <p:nvSpPr>
          <p:cNvPr id="3" name="Rectangle 2"/>
          <p:cNvSpPr/>
          <p:nvPr/>
        </p:nvSpPr>
        <p:spPr>
          <a:xfrm>
            <a:off x="2209800" y="5943600"/>
            <a:ext cx="4572000" cy="646331"/>
          </a:xfrm>
          <a:prstGeom prst="rect">
            <a:avLst/>
          </a:prstGeom>
        </p:spPr>
        <p:txBody>
          <a:bodyPr>
            <a:spAutoFit/>
          </a:bodyPr>
          <a:lstStyle/>
          <a:p>
            <a:r>
              <a:rPr lang="en-US" dirty="0"/>
              <a:t>Elizabeth Wright, pizza delivery </a:t>
            </a:r>
            <a:r>
              <a:rPr lang="en-US" dirty="0" smtClean="0"/>
              <a:t>m</a:t>
            </a:r>
            <a:r>
              <a:rPr lang="sr-Latn-RS" dirty="0" smtClean="0"/>
              <a:t>o</a:t>
            </a:r>
            <a:r>
              <a:rPr lang="en-US" dirty="0" err="1" smtClean="0"/>
              <a:t>ped</a:t>
            </a:r>
            <a:r>
              <a:rPr lang="en-US" dirty="0" smtClean="0"/>
              <a:t> </a:t>
            </a:r>
            <a:r>
              <a:rPr lang="en-US" dirty="0"/>
              <a:t>enlarged to 145% its original </a:t>
            </a:r>
            <a:r>
              <a:rPr lang="en-US" dirty="0" smtClean="0"/>
              <a:t>size</a:t>
            </a:r>
            <a:r>
              <a:rPr lang="sr-Latn-RS" dirty="0" smtClean="0"/>
              <a:t>, </a:t>
            </a:r>
            <a:r>
              <a:rPr lang="en-US" dirty="0"/>
              <a:t>1997</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www.tate.org.uk/sites/default/files/styles/width-600/public/images/landy_frontview.jpg"/>
          <p:cNvPicPr>
            <a:picLocks noChangeAspect="1" noChangeArrowheads="1"/>
          </p:cNvPicPr>
          <p:nvPr/>
        </p:nvPicPr>
        <p:blipFill>
          <a:blip r:embed="rId2"/>
          <a:srcRect/>
          <a:stretch>
            <a:fillRect/>
          </a:stretch>
        </p:blipFill>
        <p:spPr bwMode="auto">
          <a:xfrm>
            <a:off x="228600" y="304800"/>
            <a:ext cx="4572000" cy="5844540"/>
          </a:xfrm>
          <a:prstGeom prst="rect">
            <a:avLst/>
          </a:prstGeom>
          <a:noFill/>
        </p:spPr>
      </p:pic>
      <p:sp>
        <p:nvSpPr>
          <p:cNvPr id="3" name="Rectangle 2"/>
          <p:cNvSpPr/>
          <p:nvPr/>
        </p:nvSpPr>
        <p:spPr>
          <a:xfrm>
            <a:off x="5105400" y="4953000"/>
            <a:ext cx="3733800" cy="1754326"/>
          </a:xfrm>
          <a:prstGeom prst="rect">
            <a:avLst/>
          </a:prstGeom>
        </p:spPr>
        <p:txBody>
          <a:bodyPr wrap="square">
            <a:spAutoFit/>
          </a:bodyPr>
          <a:lstStyle/>
          <a:p>
            <a:r>
              <a:rPr lang="en-US" cap="all" dirty="0" smtClean="0"/>
              <a:t>MICHAEL LANDY</a:t>
            </a:r>
            <a:r>
              <a:rPr lang="sr-Latn-RS" cap="all" dirty="0" smtClean="0"/>
              <a:t>, </a:t>
            </a:r>
            <a:r>
              <a:rPr lang="en-US" cap="all" dirty="0" smtClean="0"/>
              <a:t>SEMI-DETACHED</a:t>
            </a:r>
            <a:r>
              <a:rPr lang="sr-Latn-RS" cap="all" dirty="0" smtClean="0"/>
              <a:t>, 2004</a:t>
            </a:r>
          </a:p>
          <a:p>
            <a:r>
              <a:rPr lang="en-US" cap="all" dirty="0" smtClean="0"/>
              <a:t>V</a:t>
            </a:r>
            <a:r>
              <a:rPr lang="sr-Latn-RS" cap="all" dirty="0" smtClean="0"/>
              <a:t>ideti na:</a:t>
            </a:r>
          </a:p>
          <a:p>
            <a:r>
              <a:rPr lang="en-US" dirty="0" smtClean="0">
                <a:hlinkClick r:id="rId3"/>
              </a:rPr>
              <a:t>https://www.tate.org.uk/whats-on/tate-britain/exhibition/semi-detached-michael-landy</a:t>
            </a:r>
            <a:endParaRPr lang="en-US" dirty="0"/>
          </a:p>
        </p:txBody>
      </p:sp>
      <p:pic>
        <p:nvPicPr>
          <p:cNvPr id="28676" name="Picture 4" descr="Semi-detached by Michael Landy. Installation at Tate Britain Photo ..."/>
          <p:cNvPicPr>
            <a:picLocks noChangeAspect="1" noChangeArrowheads="1"/>
          </p:cNvPicPr>
          <p:nvPr/>
        </p:nvPicPr>
        <p:blipFill>
          <a:blip r:embed="rId4"/>
          <a:srcRect/>
          <a:stretch>
            <a:fillRect/>
          </a:stretch>
        </p:blipFill>
        <p:spPr bwMode="auto">
          <a:xfrm>
            <a:off x="5257800" y="304800"/>
            <a:ext cx="3420000" cy="43434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tajcic.com/wp-content/uploads/2019/06/Ministry-5.jpg"/>
          <p:cNvPicPr>
            <a:picLocks noChangeAspect="1" noChangeArrowheads="1"/>
          </p:cNvPicPr>
          <p:nvPr/>
        </p:nvPicPr>
        <p:blipFill>
          <a:blip r:embed="rId2"/>
          <a:srcRect/>
          <a:stretch>
            <a:fillRect/>
          </a:stretch>
        </p:blipFill>
        <p:spPr bwMode="auto">
          <a:xfrm>
            <a:off x="0" y="0"/>
            <a:ext cx="4572000" cy="6858000"/>
          </a:xfrm>
          <a:prstGeom prst="rect">
            <a:avLst/>
          </a:prstGeom>
          <a:noFill/>
        </p:spPr>
      </p:pic>
      <p:pic>
        <p:nvPicPr>
          <p:cNvPr id="29700" name="Picture 4" descr="http://stajcic.com/wp-content/uploads/2019/06/Ministry-4.jpg"/>
          <p:cNvPicPr>
            <a:picLocks noChangeAspect="1" noChangeArrowheads="1"/>
          </p:cNvPicPr>
          <p:nvPr/>
        </p:nvPicPr>
        <p:blipFill>
          <a:blip r:embed="rId3"/>
          <a:srcRect/>
          <a:stretch>
            <a:fillRect/>
          </a:stretch>
        </p:blipFill>
        <p:spPr bwMode="auto">
          <a:xfrm>
            <a:off x="4648200" y="0"/>
            <a:ext cx="3962400" cy="5943600"/>
          </a:xfrm>
          <a:prstGeom prst="rect">
            <a:avLst/>
          </a:prstGeom>
          <a:noFill/>
        </p:spPr>
      </p:pic>
      <p:sp>
        <p:nvSpPr>
          <p:cNvPr id="4" name="Rectangle 3"/>
          <p:cNvSpPr/>
          <p:nvPr/>
        </p:nvSpPr>
        <p:spPr>
          <a:xfrm>
            <a:off x="4648200" y="5934670"/>
            <a:ext cx="4267200" cy="923330"/>
          </a:xfrm>
          <a:prstGeom prst="rect">
            <a:avLst/>
          </a:prstGeom>
        </p:spPr>
        <p:txBody>
          <a:bodyPr wrap="square">
            <a:spAutoFit/>
          </a:bodyPr>
          <a:lstStyle/>
          <a:p>
            <a:r>
              <a:rPr lang="sr-Latn-RS" dirty="0" smtClean="0"/>
              <a:t>Mića Stajčić, </a:t>
            </a:r>
            <a:r>
              <a:rPr lang="en-US" dirty="0" smtClean="0"/>
              <a:t>Ministry </a:t>
            </a:r>
            <a:r>
              <a:rPr lang="en-US" dirty="0"/>
              <a:t>Of Silly </a:t>
            </a:r>
            <a:r>
              <a:rPr lang="en-US" dirty="0" smtClean="0"/>
              <a:t>Walks</a:t>
            </a:r>
            <a:r>
              <a:rPr lang="sr-Latn-RS" dirty="0" smtClean="0"/>
              <a:t>, </a:t>
            </a:r>
            <a:r>
              <a:rPr lang="en-US" dirty="0" smtClean="0"/>
              <a:t>2006</a:t>
            </a:r>
            <a:r>
              <a:rPr lang="sr-Latn-RS" dirty="0" smtClean="0"/>
              <a:t>,</a:t>
            </a:r>
            <a:r>
              <a:rPr lang="en-US" dirty="0" smtClean="0"/>
              <a:t> </a:t>
            </a:r>
            <a:r>
              <a:rPr lang="en-US" dirty="0"/>
              <a:t>polyester and metal / high: 2.20m, weigh: 70kg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seecult.org/sites/default/files/gallery/galerija/foto-galerija/izlozbe-exhibitions/sta-se-dogodilo-sa-msu/radovi-umetnika-na-neizlozbi/rados-antonijevic/msub-001.jpg"/>
          <p:cNvPicPr>
            <a:picLocks noChangeAspect="1" noChangeArrowheads="1"/>
          </p:cNvPicPr>
          <p:nvPr/>
        </p:nvPicPr>
        <p:blipFill>
          <a:blip r:embed="rId2"/>
          <a:srcRect/>
          <a:stretch>
            <a:fillRect/>
          </a:stretch>
        </p:blipFill>
        <p:spPr bwMode="auto">
          <a:xfrm>
            <a:off x="609600" y="152400"/>
            <a:ext cx="7620000" cy="5715000"/>
          </a:xfrm>
          <a:prstGeom prst="rect">
            <a:avLst/>
          </a:prstGeom>
          <a:noFill/>
        </p:spPr>
      </p:pic>
      <p:sp>
        <p:nvSpPr>
          <p:cNvPr id="3" name="Rectangle 2"/>
          <p:cNvSpPr/>
          <p:nvPr/>
        </p:nvSpPr>
        <p:spPr>
          <a:xfrm>
            <a:off x="609600" y="5934670"/>
            <a:ext cx="7696200" cy="923330"/>
          </a:xfrm>
          <a:prstGeom prst="rect">
            <a:avLst/>
          </a:prstGeom>
        </p:spPr>
        <p:txBody>
          <a:bodyPr wrap="square">
            <a:spAutoFit/>
          </a:bodyPr>
          <a:lstStyle/>
          <a:p>
            <a:r>
              <a:rPr lang="sr-Latn-RS" b="1" dirty="0" smtClean="0"/>
              <a:t>Radoš Antonijević, </a:t>
            </a:r>
            <a:r>
              <a:rPr lang="en-US" b="1" dirty="0" err="1" smtClean="0"/>
              <a:t>Šator</a:t>
            </a:r>
            <a:r>
              <a:rPr lang="en-US" b="1" dirty="0" smtClean="0"/>
              <a:t> </a:t>
            </a:r>
            <a:r>
              <a:rPr lang="en-US" b="1" dirty="0" err="1"/>
              <a:t>Muzej</a:t>
            </a:r>
            <a:r>
              <a:rPr lang="en-US" b="1" dirty="0"/>
              <a:t> </a:t>
            </a:r>
            <a:r>
              <a:rPr lang="en-US" b="1" dirty="0" err="1"/>
              <a:t>savremene</a:t>
            </a:r>
            <a:r>
              <a:rPr lang="en-US" b="1" dirty="0"/>
              <a:t> </a:t>
            </a:r>
            <a:r>
              <a:rPr lang="en-US" b="1" dirty="0" err="1"/>
              <a:t>umetnosti</a:t>
            </a:r>
            <a:r>
              <a:rPr lang="en-US" dirty="0"/>
              <a:t>, </a:t>
            </a:r>
            <a:r>
              <a:rPr lang="en-US" dirty="0" smtClean="0"/>
              <a:t>2012</a:t>
            </a:r>
            <a:endParaRPr lang="sr-Latn-RS" dirty="0" smtClean="0"/>
          </a:p>
          <a:p>
            <a:r>
              <a:rPr lang="en-US" dirty="0" smtClean="0"/>
              <a:t>V</a:t>
            </a:r>
            <a:r>
              <a:rPr lang="sr-Latn-RS" dirty="0" smtClean="0"/>
              <a:t>ideti na: </a:t>
            </a:r>
            <a:r>
              <a:rPr lang="en-US" dirty="0" smtClean="0">
                <a:hlinkClick r:id="rId3"/>
              </a:rPr>
              <a:t>https://radosantonijevic.weebly.com/scaronator---muzej-savremene-umetnosti--tent---museum-of-contemporary-art.html</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radosantonijevic.weebly.com/uploads/2/8/1/8/28189841/9-rados-antonijevic-exhibition-82_orig.jpg"/>
          <p:cNvPicPr>
            <a:picLocks noChangeAspect="1" noChangeArrowheads="1"/>
          </p:cNvPicPr>
          <p:nvPr/>
        </p:nvPicPr>
        <p:blipFill>
          <a:blip r:embed="rId2"/>
          <a:srcRect/>
          <a:stretch>
            <a:fillRect/>
          </a:stretch>
        </p:blipFill>
        <p:spPr bwMode="auto">
          <a:xfrm>
            <a:off x="0" y="0"/>
            <a:ext cx="5029200" cy="3355420"/>
          </a:xfrm>
          <a:prstGeom prst="rect">
            <a:avLst/>
          </a:prstGeom>
          <a:noFill/>
        </p:spPr>
      </p:pic>
      <p:pic>
        <p:nvPicPr>
          <p:cNvPr id="36868" name="Picture 4" descr="https://radosantonijevic.weebly.com/uploads/2/8/1/8/28189841/img-1207_orig.jpg"/>
          <p:cNvPicPr>
            <a:picLocks noChangeAspect="1" noChangeArrowheads="1"/>
          </p:cNvPicPr>
          <p:nvPr/>
        </p:nvPicPr>
        <p:blipFill>
          <a:blip r:embed="rId3"/>
          <a:srcRect/>
          <a:stretch>
            <a:fillRect/>
          </a:stretch>
        </p:blipFill>
        <p:spPr bwMode="auto">
          <a:xfrm>
            <a:off x="4191000" y="3429000"/>
            <a:ext cx="4953000" cy="3304581"/>
          </a:xfrm>
          <a:prstGeom prst="rect">
            <a:avLst/>
          </a:prstGeom>
          <a:noFill/>
        </p:spPr>
      </p:pic>
      <p:sp>
        <p:nvSpPr>
          <p:cNvPr id="4" name="Rectangle 3"/>
          <p:cNvSpPr/>
          <p:nvPr/>
        </p:nvSpPr>
        <p:spPr>
          <a:xfrm>
            <a:off x="5410200" y="228600"/>
            <a:ext cx="3519169" cy="369332"/>
          </a:xfrm>
          <a:prstGeom prst="rect">
            <a:avLst/>
          </a:prstGeom>
        </p:spPr>
        <p:txBody>
          <a:bodyPr wrap="none">
            <a:spAutoFit/>
          </a:bodyPr>
          <a:lstStyle/>
          <a:p>
            <a:r>
              <a:rPr lang="sr-Latn-RS" b="1" dirty="0" smtClean="0"/>
              <a:t>Radoš Antonijević, Bezimeni,</a:t>
            </a:r>
            <a:r>
              <a:rPr lang="en-US" dirty="0" smtClean="0"/>
              <a:t> </a:t>
            </a:r>
            <a:r>
              <a:rPr lang="en-US" dirty="0"/>
              <a:t>2017</a:t>
            </a:r>
          </a:p>
        </p:txBody>
      </p:sp>
      <p:sp>
        <p:nvSpPr>
          <p:cNvPr id="5" name="Rectangle 4"/>
          <p:cNvSpPr/>
          <p:nvPr/>
        </p:nvSpPr>
        <p:spPr>
          <a:xfrm>
            <a:off x="228600" y="6248400"/>
            <a:ext cx="3709285" cy="369332"/>
          </a:xfrm>
          <a:prstGeom prst="rect">
            <a:avLst/>
          </a:prstGeom>
        </p:spPr>
        <p:txBody>
          <a:bodyPr wrap="none">
            <a:spAutoFit/>
          </a:bodyPr>
          <a:lstStyle/>
          <a:p>
            <a:r>
              <a:rPr lang="en-US" dirty="0" smtClean="0">
                <a:hlinkClick r:id="rId4"/>
              </a:rPr>
              <a:t>https://radosantonijevic.weebly.com/</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sr-Latn-CS" dirty="0" smtClean="0"/>
              <a:t>Iako </a:t>
            </a:r>
            <a:r>
              <a:rPr lang="sr-Latn-CS" dirty="0" smtClean="0"/>
              <a:t>se tokom 20. veka naravno održavaju pristupi koji skulpturu definišu esencijalistički, iz ontološko-morfološkog ugla kao umetnički i estetski nepokretni trodimenzionalni predmet čija se specifična skulptorska svojstva (forma, masa, volumen, materija, prostor) izvode određenim procedurama (klesanje, vajanje, livenje), ipak, uobličava se i jedan drugi tok različitih teoretizacija i interpretacija kojem pripada i Krausin pristup a koji skulpturu posmatra iz konstruktivističkog, relativističkog ugla i određuje kao istorijski promenljiv sistem konceptualnih, ontoloških, morfoloških i tehničkih svojstava. Ovaj drugi pristup je ’inkluzivan’ u onom smislu da termin skulptura postaje ’kišobran-termin’ koji obuhvata različite umetničke pojave, strategije i prakse, od skulpture u konvencionalnom smislu, preko readymade-a, asamblaža, do različitih umetničkih strategija sa prostorom ali i vremenom, ka instalacijama i ka video-instalacijama.</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Emin 03"/>
          <p:cNvPicPr>
            <a:picLocks noChangeAspect="1" noChangeArrowheads="1"/>
          </p:cNvPicPr>
          <p:nvPr/>
        </p:nvPicPr>
        <p:blipFill>
          <a:blip r:embed="rId2"/>
          <a:srcRect/>
          <a:stretch>
            <a:fillRect/>
          </a:stretch>
        </p:blipFill>
        <p:spPr bwMode="auto">
          <a:xfrm>
            <a:off x="4572000" y="0"/>
            <a:ext cx="3810001" cy="2318031"/>
          </a:xfrm>
          <a:prstGeom prst="rect">
            <a:avLst/>
          </a:prstGeom>
          <a:noFill/>
        </p:spPr>
      </p:pic>
      <p:pic>
        <p:nvPicPr>
          <p:cNvPr id="51204" name="Picture 4" descr="Emin 02"/>
          <p:cNvPicPr>
            <a:picLocks noChangeAspect="1" noChangeArrowheads="1"/>
          </p:cNvPicPr>
          <p:nvPr/>
        </p:nvPicPr>
        <p:blipFill>
          <a:blip r:embed="rId3"/>
          <a:srcRect/>
          <a:stretch>
            <a:fillRect/>
          </a:stretch>
        </p:blipFill>
        <p:spPr bwMode="auto">
          <a:xfrm>
            <a:off x="152400" y="2895600"/>
            <a:ext cx="4648200" cy="2827998"/>
          </a:xfrm>
          <a:prstGeom prst="rect">
            <a:avLst/>
          </a:prstGeom>
          <a:noFill/>
        </p:spPr>
      </p:pic>
      <p:pic>
        <p:nvPicPr>
          <p:cNvPr id="51206" name="Picture 6" descr="Tracey Emin shoe"/>
          <p:cNvPicPr>
            <a:picLocks noChangeAspect="1" noChangeArrowheads="1"/>
          </p:cNvPicPr>
          <p:nvPr/>
        </p:nvPicPr>
        <p:blipFill>
          <a:blip r:embed="rId4"/>
          <a:srcRect/>
          <a:stretch>
            <a:fillRect/>
          </a:stretch>
        </p:blipFill>
        <p:spPr bwMode="auto">
          <a:xfrm>
            <a:off x="4994286" y="2133600"/>
            <a:ext cx="4149714" cy="2438400"/>
          </a:xfrm>
          <a:prstGeom prst="rect">
            <a:avLst/>
          </a:prstGeom>
          <a:noFill/>
        </p:spPr>
      </p:pic>
      <p:pic>
        <p:nvPicPr>
          <p:cNvPr id="51208" name="Picture 8" descr="Glove by Tracey Emin"/>
          <p:cNvPicPr>
            <a:picLocks noChangeAspect="1" noChangeArrowheads="1"/>
          </p:cNvPicPr>
          <p:nvPr/>
        </p:nvPicPr>
        <p:blipFill>
          <a:blip r:embed="rId5"/>
          <a:srcRect/>
          <a:stretch>
            <a:fillRect/>
          </a:stretch>
        </p:blipFill>
        <p:spPr bwMode="auto">
          <a:xfrm>
            <a:off x="5219700" y="4577210"/>
            <a:ext cx="3924300" cy="2280790"/>
          </a:xfrm>
          <a:prstGeom prst="rect">
            <a:avLst/>
          </a:prstGeom>
          <a:noFill/>
        </p:spPr>
      </p:pic>
      <p:pic>
        <p:nvPicPr>
          <p:cNvPr id="51210" name="Picture 10" descr="Abandoned Teddy Bear by Tracey Emin, Folkestone Central St… | Flickr"/>
          <p:cNvPicPr>
            <a:picLocks noChangeAspect="1" noChangeArrowheads="1"/>
          </p:cNvPicPr>
          <p:nvPr/>
        </p:nvPicPr>
        <p:blipFill>
          <a:blip r:embed="rId6"/>
          <a:srcRect/>
          <a:stretch>
            <a:fillRect/>
          </a:stretch>
        </p:blipFill>
        <p:spPr bwMode="auto">
          <a:xfrm>
            <a:off x="152400" y="0"/>
            <a:ext cx="3968274" cy="2895600"/>
          </a:xfrm>
          <a:prstGeom prst="rect">
            <a:avLst/>
          </a:prstGeom>
          <a:noFill/>
        </p:spPr>
      </p:pic>
      <p:sp>
        <p:nvSpPr>
          <p:cNvPr id="7" name="Rectangle 6"/>
          <p:cNvSpPr/>
          <p:nvPr/>
        </p:nvSpPr>
        <p:spPr>
          <a:xfrm>
            <a:off x="228600" y="5791200"/>
            <a:ext cx="4800600" cy="1077218"/>
          </a:xfrm>
          <a:prstGeom prst="rect">
            <a:avLst/>
          </a:prstGeom>
        </p:spPr>
        <p:txBody>
          <a:bodyPr wrap="square">
            <a:spAutoFit/>
          </a:bodyPr>
          <a:lstStyle/>
          <a:p>
            <a:r>
              <a:rPr lang="en-US" sz="1600" b="1" dirty="0" smtClean="0"/>
              <a:t>TRACEY EMIN ARTIST "BABY THINGS" PUBLIC ART EXHIBITION </a:t>
            </a:r>
            <a:r>
              <a:rPr lang="en-US" sz="1600" b="1" dirty="0" smtClean="0"/>
              <a:t>FOLKSTONE</a:t>
            </a:r>
            <a:r>
              <a:rPr lang="sr-Latn-RS" sz="1600" b="1" dirty="0" smtClean="0"/>
              <a:t>, KENT, 2008, </a:t>
            </a:r>
            <a:r>
              <a:rPr lang="sr-Latn-RS" sz="1600" dirty="0" smtClean="0"/>
              <a:t>bojena bronza (</a:t>
            </a:r>
            <a:r>
              <a:rPr lang="en-US" sz="1600" dirty="0" smtClean="0">
                <a:hlinkClick r:id="rId7"/>
              </a:rPr>
              <a:t>https://</a:t>
            </a:r>
            <a:r>
              <a:rPr lang="en-US" sz="1600" dirty="0" smtClean="0">
                <a:hlinkClick r:id="rId7"/>
              </a:rPr>
              <a:t>www.theguardian.com/artanddesign/2008/jun/14/art</a:t>
            </a:r>
            <a:r>
              <a:rPr lang="sr-Latn-RS" sz="1600" dirty="0" smtClean="0"/>
              <a:t>)</a:t>
            </a:r>
            <a:endParaRPr lang="en-US"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ASARELA od Kalemegdana do Beton hale KASNI jer su radnici naišli ..."/>
          <p:cNvPicPr>
            <a:picLocks noChangeAspect="1" noChangeArrowheads="1"/>
          </p:cNvPicPr>
          <p:nvPr/>
        </p:nvPicPr>
        <p:blipFill>
          <a:blip r:embed="rId2"/>
          <a:srcRect/>
          <a:stretch>
            <a:fillRect/>
          </a:stretch>
        </p:blipFill>
        <p:spPr bwMode="auto">
          <a:xfrm>
            <a:off x="0" y="0"/>
            <a:ext cx="5479551" cy="3048000"/>
          </a:xfrm>
          <a:prstGeom prst="rect">
            <a:avLst/>
          </a:prstGeom>
          <a:noFill/>
        </p:spPr>
      </p:pic>
      <p:pic>
        <p:nvPicPr>
          <p:cNvPr id="52232" name="Picture 8" descr="https://www.kcb.org.rs/meta-content/uploads/2019/10/3-kcb-1.jpg"/>
          <p:cNvPicPr>
            <a:picLocks noChangeAspect="1" noChangeArrowheads="1"/>
          </p:cNvPicPr>
          <p:nvPr/>
        </p:nvPicPr>
        <p:blipFill>
          <a:blip r:embed="rId3"/>
          <a:srcRect/>
          <a:stretch>
            <a:fillRect/>
          </a:stretch>
        </p:blipFill>
        <p:spPr bwMode="auto">
          <a:xfrm>
            <a:off x="5577930" y="0"/>
            <a:ext cx="3390674" cy="3581400"/>
          </a:xfrm>
          <a:prstGeom prst="rect">
            <a:avLst/>
          </a:prstGeom>
          <a:noFill/>
        </p:spPr>
      </p:pic>
      <p:sp>
        <p:nvSpPr>
          <p:cNvPr id="6" name="Rectangle 5"/>
          <p:cNvSpPr/>
          <p:nvPr/>
        </p:nvSpPr>
        <p:spPr>
          <a:xfrm>
            <a:off x="228600" y="5867400"/>
            <a:ext cx="8534400" cy="646331"/>
          </a:xfrm>
          <a:prstGeom prst="rect">
            <a:avLst/>
          </a:prstGeom>
        </p:spPr>
        <p:txBody>
          <a:bodyPr wrap="square">
            <a:spAutoFit/>
          </a:bodyPr>
          <a:lstStyle/>
          <a:p>
            <a:r>
              <a:rPr lang="vi-VN" dirty="0" smtClean="0"/>
              <a:t>“Odavde donde” </a:t>
            </a:r>
            <a:r>
              <a:rPr lang="vi-VN" dirty="0" smtClean="0"/>
              <a:t>Ričard </a:t>
            </a:r>
            <a:r>
              <a:rPr lang="vi-VN" dirty="0" smtClean="0"/>
              <a:t>Dikona </a:t>
            </a:r>
            <a:r>
              <a:rPr lang="vi-VN" dirty="0" smtClean="0"/>
              <a:t>i</a:t>
            </a:r>
            <a:r>
              <a:rPr lang="vi-VN" dirty="0" smtClean="0"/>
              <a:t> Mrđana </a:t>
            </a:r>
            <a:r>
              <a:rPr lang="vi-VN" dirty="0" smtClean="0"/>
              <a:t>Bajić</a:t>
            </a:r>
            <a:r>
              <a:rPr lang="sr-Latn-RS" dirty="0" smtClean="0"/>
              <a:t>, 2006-2019 (Pasarela na Kalemegdanu)</a:t>
            </a:r>
            <a:endParaRPr lang="sr-Latn-RS" dirty="0" smtClean="0">
              <a:hlinkClick r:id="rId4"/>
            </a:endParaRPr>
          </a:p>
          <a:p>
            <a:r>
              <a:rPr lang="en-US" dirty="0" smtClean="0">
                <a:hlinkClick r:id="rId4"/>
              </a:rPr>
              <a:t>http</a:t>
            </a:r>
            <a:r>
              <a:rPr lang="en-US" dirty="0" smtClean="0">
                <a:hlinkClick r:id="rId4"/>
              </a:rPr>
              <a:t>://mrdjanbajic.net/downloads/mostbridgeLOW.pdf</a:t>
            </a:r>
            <a:endParaRPr lang="en-US" dirty="0"/>
          </a:p>
        </p:txBody>
      </p:sp>
      <p:pic>
        <p:nvPicPr>
          <p:cNvPr id="52234" name="Picture 10" descr="PANEL Skulptura u gradu – studije slucajeva | Kulturni centar Beograda"/>
          <p:cNvPicPr>
            <a:picLocks noChangeAspect="1" noChangeArrowheads="1"/>
          </p:cNvPicPr>
          <p:nvPr/>
        </p:nvPicPr>
        <p:blipFill>
          <a:blip r:embed="rId5"/>
          <a:srcRect/>
          <a:stretch>
            <a:fillRect/>
          </a:stretch>
        </p:blipFill>
        <p:spPr bwMode="auto">
          <a:xfrm>
            <a:off x="0" y="3352800"/>
            <a:ext cx="7620000" cy="221932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019800"/>
            <a:ext cx="8686800" cy="646331"/>
          </a:xfrm>
          <a:prstGeom prst="rect">
            <a:avLst/>
          </a:prstGeom>
        </p:spPr>
        <p:txBody>
          <a:bodyPr wrap="square">
            <a:spAutoFit/>
          </a:bodyPr>
          <a:lstStyle/>
          <a:p>
            <a:r>
              <a:rPr lang="en-US" dirty="0" smtClean="0">
                <a:hlinkClick r:id="rId2"/>
              </a:rPr>
              <a:t>https://www.aleksandramir.info/bibliography/mir_aleksandra_who-cares-about-sculpture_institute-of-fine-arts-and-cultural-studies-kunst</a:t>
            </a:r>
            <a:endParaRPr lang="en-US" dirty="0"/>
          </a:p>
        </p:txBody>
      </p:sp>
      <p:pic>
        <p:nvPicPr>
          <p:cNvPr id="1026" name="Picture 2" descr="'Marzarama' by Aleksandra Mir"/>
          <p:cNvPicPr>
            <a:picLocks noChangeAspect="1" noChangeArrowheads="1"/>
          </p:cNvPicPr>
          <p:nvPr/>
        </p:nvPicPr>
        <p:blipFill>
          <a:blip r:embed="rId3"/>
          <a:srcRect/>
          <a:stretch>
            <a:fillRect/>
          </a:stretch>
        </p:blipFill>
        <p:spPr bwMode="auto">
          <a:xfrm>
            <a:off x="228600" y="228600"/>
            <a:ext cx="6000750" cy="4000501"/>
          </a:xfrm>
          <a:prstGeom prst="rect">
            <a:avLst/>
          </a:prstGeom>
          <a:noFill/>
        </p:spPr>
      </p:pic>
      <p:sp>
        <p:nvSpPr>
          <p:cNvPr id="4" name="Rectangle 3"/>
          <p:cNvSpPr/>
          <p:nvPr/>
        </p:nvSpPr>
        <p:spPr>
          <a:xfrm>
            <a:off x="6400800" y="304800"/>
            <a:ext cx="2438400" cy="3416320"/>
          </a:xfrm>
          <a:prstGeom prst="rect">
            <a:avLst/>
          </a:prstGeom>
        </p:spPr>
        <p:txBody>
          <a:bodyPr wrap="square">
            <a:spAutoFit/>
          </a:bodyPr>
          <a:lstStyle/>
          <a:p>
            <a:r>
              <a:rPr lang="en-US" dirty="0" smtClean="0"/>
              <a:t>Lisa Anne </a:t>
            </a:r>
            <a:r>
              <a:rPr lang="en-US" dirty="0" err="1" smtClean="0"/>
              <a:t>Auerbach</a:t>
            </a:r>
            <a:r>
              <a:rPr lang="en-US" dirty="0" smtClean="0"/>
              <a:t> </a:t>
            </a:r>
            <a:r>
              <a:rPr lang="sr-Latn-RS" dirty="0" smtClean="0"/>
              <a:t>&amp;</a:t>
            </a:r>
            <a:r>
              <a:rPr lang="en-US" dirty="0" smtClean="0"/>
              <a:t> </a:t>
            </a:r>
            <a:r>
              <a:rPr lang="en-US" dirty="0" smtClean="0"/>
              <a:t>Aleksandra </a:t>
            </a:r>
            <a:r>
              <a:rPr lang="en-US" dirty="0" smtClean="0"/>
              <a:t>Mir</a:t>
            </a:r>
            <a:r>
              <a:rPr lang="sr-Latn-RS" dirty="0" smtClean="0"/>
              <a:t>,</a:t>
            </a:r>
          </a:p>
          <a:p>
            <a:r>
              <a:rPr lang="it-IT" i="1" dirty="0" smtClean="0"/>
              <a:t>Marzarama</a:t>
            </a:r>
            <a:r>
              <a:rPr lang="it-IT" dirty="0" smtClean="0"/>
              <a:t>, Performance and Installation views, La Gipsoteca dell'Accademia di Belle Arti di Napoli, 2008</a:t>
            </a:r>
            <a:r>
              <a:rPr lang="sr-Latn-RS" dirty="0" smtClean="0"/>
              <a:t> .</a:t>
            </a:r>
          </a:p>
          <a:p>
            <a:endParaRPr lang="sr-Latn-RS" dirty="0" smtClean="0"/>
          </a:p>
          <a:p>
            <a:r>
              <a:rPr lang="en-US" dirty="0" smtClean="0"/>
              <a:t>V</a:t>
            </a:r>
            <a:r>
              <a:rPr lang="sr-Latn-RS" dirty="0" smtClean="0"/>
              <a:t>ideti na: </a:t>
            </a:r>
            <a:r>
              <a:rPr lang="en-US" dirty="0" smtClean="0">
                <a:hlinkClick r:id="rId4"/>
              </a:rPr>
              <a:t>https://aleksandramir.info/projects/marzarama/</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Marzarama' by Aleksandra Mir"/>
          <p:cNvPicPr>
            <a:picLocks noChangeAspect="1" noChangeArrowheads="1"/>
          </p:cNvPicPr>
          <p:nvPr/>
        </p:nvPicPr>
        <p:blipFill>
          <a:blip r:embed="rId2"/>
          <a:srcRect/>
          <a:stretch>
            <a:fillRect/>
          </a:stretch>
        </p:blipFill>
        <p:spPr bwMode="auto">
          <a:xfrm>
            <a:off x="4114800" y="3505199"/>
            <a:ext cx="5029200" cy="3352801"/>
          </a:xfrm>
          <a:prstGeom prst="rect">
            <a:avLst/>
          </a:prstGeom>
          <a:noFill/>
        </p:spPr>
      </p:pic>
      <p:pic>
        <p:nvPicPr>
          <p:cNvPr id="44038" name="Picture 6" descr="'Marzarama' by Aleksandra Mir"/>
          <p:cNvPicPr>
            <a:picLocks noChangeAspect="1" noChangeArrowheads="1"/>
          </p:cNvPicPr>
          <p:nvPr/>
        </p:nvPicPr>
        <p:blipFill>
          <a:blip r:embed="rId3"/>
          <a:srcRect/>
          <a:stretch>
            <a:fillRect/>
          </a:stretch>
        </p:blipFill>
        <p:spPr bwMode="auto">
          <a:xfrm>
            <a:off x="0" y="1"/>
            <a:ext cx="5257799" cy="35052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Plane Landing in Paris' by Aleksandra Mir"/>
          <p:cNvPicPr>
            <a:picLocks noChangeAspect="1" noChangeArrowheads="1"/>
          </p:cNvPicPr>
          <p:nvPr/>
        </p:nvPicPr>
        <p:blipFill>
          <a:blip r:embed="rId2"/>
          <a:srcRect/>
          <a:stretch>
            <a:fillRect/>
          </a:stretch>
        </p:blipFill>
        <p:spPr bwMode="auto">
          <a:xfrm>
            <a:off x="228600" y="0"/>
            <a:ext cx="3352800" cy="2235201"/>
          </a:xfrm>
          <a:prstGeom prst="rect">
            <a:avLst/>
          </a:prstGeom>
          <a:noFill/>
        </p:spPr>
      </p:pic>
      <p:pic>
        <p:nvPicPr>
          <p:cNvPr id="46084" name="Picture 4" descr="'Plane Landing in Paris' by Aleksandra Mir"/>
          <p:cNvPicPr>
            <a:picLocks noChangeAspect="1" noChangeArrowheads="1"/>
          </p:cNvPicPr>
          <p:nvPr/>
        </p:nvPicPr>
        <p:blipFill>
          <a:blip r:embed="rId3"/>
          <a:srcRect/>
          <a:stretch>
            <a:fillRect/>
          </a:stretch>
        </p:blipFill>
        <p:spPr bwMode="auto">
          <a:xfrm>
            <a:off x="152400" y="2438400"/>
            <a:ext cx="3588965" cy="2381250"/>
          </a:xfrm>
          <a:prstGeom prst="rect">
            <a:avLst/>
          </a:prstGeom>
          <a:noFill/>
        </p:spPr>
      </p:pic>
      <p:pic>
        <p:nvPicPr>
          <p:cNvPr id="46086" name="Picture 6" descr="'Plane Landing in Paris' by Aleksandra Mir"/>
          <p:cNvPicPr>
            <a:picLocks noChangeAspect="1" noChangeArrowheads="1"/>
          </p:cNvPicPr>
          <p:nvPr/>
        </p:nvPicPr>
        <p:blipFill>
          <a:blip r:embed="rId4"/>
          <a:srcRect/>
          <a:stretch>
            <a:fillRect/>
          </a:stretch>
        </p:blipFill>
        <p:spPr bwMode="auto">
          <a:xfrm>
            <a:off x="3657600" y="152400"/>
            <a:ext cx="3145631" cy="2097088"/>
          </a:xfrm>
          <a:prstGeom prst="rect">
            <a:avLst/>
          </a:prstGeom>
          <a:noFill/>
        </p:spPr>
      </p:pic>
      <p:pic>
        <p:nvPicPr>
          <p:cNvPr id="46088" name="Picture 8" descr="'Plane Landing in Paris' by Aleksandra Mir"/>
          <p:cNvPicPr>
            <a:picLocks noChangeAspect="1" noChangeArrowheads="1"/>
          </p:cNvPicPr>
          <p:nvPr/>
        </p:nvPicPr>
        <p:blipFill>
          <a:blip r:embed="rId5"/>
          <a:srcRect/>
          <a:stretch>
            <a:fillRect/>
          </a:stretch>
        </p:blipFill>
        <p:spPr bwMode="auto">
          <a:xfrm>
            <a:off x="3810000" y="2438400"/>
            <a:ext cx="3200399" cy="2133600"/>
          </a:xfrm>
          <a:prstGeom prst="rect">
            <a:avLst/>
          </a:prstGeom>
          <a:noFill/>
        </p:spPr>
      </p:pic>
      <p:sp>
        <p:nvSpPr>
          <p:cNvPr id="7" name="Rectangle 6"/>
          <p:cNvSpPr/>
          <p:nvPr/>
        </p:nvSpPr>
        <p:spPr>
          <a:xfrm>
            <a:off x="6934200" y="152400"/>
            <a:ext cx="2057400" cy="923330"/>
          </a:xfrm>
          <a:prstGeom prst="rect">
            <a:avLst/>
          </a:prstGeom>
        </p:spPr>
        <p:txBody>
          <a:bodyPr wrap="square">
            <a:spAutoFit/>
          </a:bodyPr>
          <a:lstStyle/>
          <a:p>
            <a:r>
              <a:rPr lang="en-US" dirty="0" smtClean="0"/>
              <a:t>Aleksandra Mir</a:t>
            </a:r>
            <a:r>
              <a:rPr lang="sr-Latn-RS" dirty="0" smtClean="0"/>
              <a:t>, </a:t>
            </a:r>
            <a:r>
              <a:rPr lang="en-US" dirty="0" smtClean="0"/>
              <a:t>Plane </a:t>
            </a:r>
            <a:r>
              <a:rPr lang="en-US" dirty="0" smtClean="0"/>
              <a:t>Landing in Paris, 2008</a:t>
            </a:r>
            <a:endParaRPr lang="en-US" dirty="0"/>
          </a:p>
        </p:txBody>
      </p:sp>
      <p:pic>
        <p:nvPicPr>
          <p:cNvPr id="46090" name="Picture 10" descr="'Plane Landing in Paris' by Aleksandra Mir"/>
          <p:cNvPicPr>
            <a:picLocks noChangeAspect="1" noChangeArrowheads="1"/>
          </p:cNvPicPr>
          <p:nvPr/>
        </p:nvPicPr>
        <p:blipFill>
          <a:blip r:embed="rId6"/>
          <a:srcRect/>
          <a:stretch>
            <a:fillRect/>
          </a:stretch>
        </p:blipFill>
        <p:spPr bwMode="auto">
          <a:xfrm>
            <a:off x="1752600" y="4571999"/>
            <a:ext cx="3429000" cy="2286001"/>
          </a:xfrm>
          <a:prstGeom prst="rect">
            <a:avLst/>
          </a:prstGeom>
          <a:noFill/>
        </p:spPr>
      </p:pic>
      <p:sp>
        <p:nvSpPr>
          <p:cNvPr id="9" name="Rectangle 8"/>
          <p:cNvSpPr/>
          <p:nvPr/>
        </p:nvSpPr>
        <p:spPr>
          <a:xfrm>
            <a:off x="152400" y="5181600"/>
            <a:ext cx="1600200" cy="1477328"/>
          </a:xfrm>
          <a:prstGeom prst="rect">
            <a:avLst/>
          </a:prstGeom>
        </p:spPr>
        <p:txBody>
          <a:bodyPr wrap="square">
            <a:spAutoFit/>
          </a:bodyPr>
          <a:lstStyle/>
          <a:p>
            <a:r>
              <a:rPr lang="en-US" dirty="0" smtClean="0">
                <a:hlinkClick r:id="rId7"/>
              </a:rPr>
              <a:t>https://aleksandramir.info/projects/plane-landing-in-paris/</a:t>
            </a:r>
            <a:endParaRPr lang="en-US" dirty="0"/>
          </a:p>
        </p:txBody>
      </p:sp>
      <p:sp>
        <p:nvSpPr>
          <p:cNvPr id="10" name="Rectangle 9"/>
          <p:cNvSpPr/>
          <p:nvPr/>
        </p:nvSpPr>
        <p:spPr>
          <a:xfrm>
            <a:off x="5334000" y="4648200"/>
            <a:ext cx="3657600" cy="2246769"/>
          </a:xfrm>
          <a:prstGeom prst="rect">
            <a:avLst/>
          </a:prstGeom>
        </p:spPr>
        <p:txBody>
          <a:bodyPr wrap="square">
            <a:spAutoFit/>
          </a:bodyPr>
          <a:lstStyle/>
          <a:p>
            <a:r>
              <a:rPr lang="en-US" sz="1400" dirty="0" smtClean="0"/>
              <a:t>PARIS—A sculpture of an airplane suspended in a permanent state of landing:</a:t>
            </a:r>
          </a:p>
          <a:p>
            <a:r>
              <a:rPr lang="en-US" sz="1400" dirty="0" err="1" smtClean="0"/>
              <a:t>Tuileries</a:t>
            </a:r>
            <a:r>
              <a:rPr lang="en-US" sz="1400" dirty="0" smtClean="0"/>
              <a:t> Carousel, Monday, Oct 20, 6 am - 10 am</a:t>
            </a:r>
            <a:br>
              <a:rPr lang="en-US" sz="1400" dirty="0" smtClean="0"/>
            </a:br>
            <a:r>
              <a:rPr lang="en-US" sz="1400" dirty="0" err="1" smtClean="0"/>
              <a:t>Tuileries</a:t>
            </a:r>
            <a:r>
              <a:rPr lang="en-US" sz="1400" dirty="0" smtClean="0"/>
              <a:t> </a:t>
            </a:r>
            <a:r>
              <a:rPr lang="en-US" sz="1400" dirty="0" err="1" smtClean="0"/>
              <a:t>Jardin</a:t>
            </a:r>
            <a:r>
              <a:rPr lang="en-US" sz="1400" dirty="0" smtClean="0"/>
              <a:t>, Tuesday, Oct 21, 6 am to 2 pm</a:t>
            </a:r>
            <a:br>
              <a:rPr lang="en-US" sz="1400" dirty="0" smtClean="0"/>
            </a:br>
            <a:r>
              <a:rPr lang="en-US" sz="1400" dirty="0" smtClean="0"/>
              <a:t>Champ de Mars Tour Eiffel, Tuesday, Oct 21, 4 pm - midnight</a:t>
            </a:r>
            <a:br>
              <a:rPr lang="en-US" sz="1400" dirty="0" smtClean="0"/>
            </a:br>
            <a:r>
              <a:rPr lang="en-US" sz="1400" dirty="0" err="1" smtClean="0"/>
              <a:t>Palais</a:t>
            </a:r>
            <a:r>
              <a:rPr lang="en-US" sz="1400" dirty="0" smtClean="0"/>
              <a:t> de Tokyo, Wednesday, Oct 22, 6 am - noon</a:t>
            </a:r>
            <a:br>
              <a:rPr lang="en-US" sz="1400" dirty="0" smtClean="0"/>
            </a:br>
            <a:r>
              <a:rPr lang="en-US" sz="1400" dirty="0" err="1" smtClean="0"/>
              <a:t>Tuileries</a:t>
            </a:r>
            <a:r>
              <a:rPr lang="en-US" sz="1400" dirty="0" smtClean="0"/>
              <a:t> </a:t>
            </a:r>
            <a:r>
              <a:rPr lang="en-US" sz="1400" dirty="0" err="1" smtClean="0"/>
              <a:t>Jardin</a:t>
            </a:r>
            <a:r>
              <a:rPr lang="en-US" sz="1400" dirty="0" smtClean="0"/>
              <a:t>, Thursday, Oct 23, 6 am - 2 pm</a:t>
            </a:r>
            <a:endParaRPr lang="en-US" sz="1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Venezia' by Aleksandra Mir"/>
          <p:cNvPicPr>
            <a:picLocks noChangeAspect="1" noChangeArrowheads="1"/>
          </p:cNvPicPr>
          <p:nvPr/>
        </p:nvPicPr>
        <p:blipFill>
          <a:blip r:embed="rId2"/>
          <a:srcRect/>
          <a:stretch>
            <a:fillRect/>
          </a:stretch>
        </p:blipFill>
        <p:spPr bwMode="auto">
          <a:xfrm>
            <a:off x="0" y="1371600"/>
            <a:ext cx="4475134" cy="2514600"/>
          </a:xfrm>
          <a:prstGeom prst="rect">
            <a:avLst/>
          </a:prstGeom>
          <a:noFill/>
        </p:spPr>
      </p:pic>
      <p:pic>
        <p:nvPicPr>
          <p:cNvPr id="48132" name="Picture 4" descr="'Venezia' by Aleksandra Mir"/>
          <p:cNvPicPr>
            <a:picLocks noChangeAspect="1" noChangeArrowheads="1"/>
          </p:cNvPicPr>
          <p:nvPr/>
        </p:nvPicPr>
        <p:blipFill>
          <a:blip r:embed="rId3"/>
          <a:srcRect/>
          <a:stretch>
            <a:fillRect/>
          </a:stretch>
        </p:blipFill>
        <p:spPr bwMode="auto">
          <a:xfrm>
            <a:off x="0" y="4191000"/>
            <a:ext cx="4377847" cy="2536372"/>
          </a:xfrm>
          <a:prstGeom prst="rect">
            <a:avLst/>
          </a:prstGeom>
          <a:noFill/>
        </p:spPr>
      </p:pic>
      <p:pic>
        <p:nvPicPr>
          <p:cNvPr id="48134" name="Picture 6" descr="'Venezia' by Aleksandra Mir"/>
          <p:cNvPicPr>
            <a:picLocks noChangeAspect="1" noChangeArrowheads="1"/>
          </p:cNvPicPr>
          <p:nvPr/>
        </p:nvPicPr>
        <p:blipFill>
          <a:blip r:embed="rId4"/>
          <a:srcRect/>
          <a:stretch>
            <a:fillRect/>
          </a:stretch>
        </p:blipFill>
        <p:spPr bwMode="auto">
          <a:xfrm>
            <a:off x="4572000" y="304800"/>
            <a:ext cx="4275376" cy="3209925"/>
          </a:xfrm>
          <a:prstGeom prst="rect">
            <a:avLst/>
          </a:prstGeom>
          <a:noFill/>
        </p:spPr>
      </p:pic>
      <p:pic>
        <p:nvPicPr>
          <p:cNvPr id="48136" name="Picture 8" descr="'Venezia' by Aleksandra Mir"/>
          <p:cNvPicPr>
            <a:picLocks noChangeAspect="1" noChangeArrowheads="1"/>
          </p:cNvPicPr>
          <p:nvPr/>
        </p:nvPicPr>
        <p:blipFill>
          <a:blip r:embed="rId5"/>
          <a:srcRect/>
          <a:stretch>
            <a:fillRect/>
          </a:stretch>
        </p:blipFill>
        <p:spPr bwMode="auto">
          <a:xfrm>
            <a:off x="4499351" y="4191000"/>
            <a:ext cx="4644649" cy="2609851"/>
          </a:xfrm>
          <a:prstGeom prst="rect">
            <a:avLst/>
          </a:prstGeom>
          <a:noFill/>
        </p:spPr>
      </p:pic>
      <p:sp>
        <p:nvSpPr>
          <p:cNvPr id="6" name="Rectangle 5"/>
          <p:cNvSpPr/>
          <p:nvPr/>
        </p:nvSpPr>
        <p:spPr>
          <a:xfrm>
            <a:off x="228600" y="0"/>
            <a:ext cx="3962400" cy="1200329"/>
          </a:xfrm>
          <a:prstGeom prst="rect">
            <a:avLst/>
          </a:prstGeom>
        </p:spPr>
        <p:txBody>
          <a:bodyPr wrap="square">
            <a:spAutoFit/>
          </a:bodyPr>
          <a:lstStyle/>
          <a:p>
            <a:r>
              <a:rPr lang="sr-Latn-RS" dirty="0" smtClean="0"/>
              <a:t>A. Mir, </a:t>
            </a:r>
            <a:r>
              <a:rPr lang="en-US" dirty="0" err="1" smtClean="0"/>
              <a:t>Venezia</a:t>
            </a:r>
            <a:r>
              <a:rPr lang="en-US" dirty="0" smtClean="0"/>
              <a:t> </a:t>
            </a:r>
            <a:r>
              <a:rPr lang="en-US" dirty="0" smtClean="0"/>
              <a:t>(All places contain all others), Installation view, 53rd International Art Exhibition, </a:t>
            </a:r>
            <a:r>
              <a:rPr lang="en-US" dirty="0" err="1" smtClean="0"/>
              <a:t>Arsenale</a:t>
            </a:r>
            <a:r>
              <a:rPr lang="en-US" dirty="0" smtClean="0"/>
              <a:t>, La Biennale </a:t>
            </a:r>
            <a:r>
              <a:rPr lang="en-US" dirty="0" err="1" smtClean="0"/>
              <a:t>di</a:t>
            </a:r>
            <a:r>
              <a:rPr lang="en-US" dirty="0" smtClean="0"/>
              <a:t> </a:t>
            </a:r>
            <a:r>
              <a:rPr lang="en-US" dirty="0" err="1" smtClean="0"/>
              <a:t>Venezia</a:t>
            </a:r>
            <a:r>
              <a:rPr lang="en-US" dirty="0" smtClean="0"/>
              <a:t>, Venice, 2009</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Venezia' by Aleksandra Mir"/>
          <p:cNvPicPr>
            <a:picLocks noChangeAspect="1" noChangeArrowheads="1"/>
          </p:cNvPicPr>
          <p:nvPr/>
        </p:nvPicPr>
        <p:blipFill>
          <a:blip r:embed="rId2"/>
          <a:srcRect/>
          <a:stretch>
            <a:fillRect/>
          </a:stretch>
        </p:blipFill>
        <p:spPr bwMode="auto">
          <a:xfrm>
            <a:off x="1600200" y="228600"/>
            <a:ext cx="6000750" cy="4200526"/>
          </a:xfrm>
          <a:prstGeom prst="rect">
            <a:avLst/>
          </a:prstGeom>
          <a:noFill/>
        </p:spPr>
      </p:pic>
      <p:sp>
        <p:nvSpPr>
          <p:cNvPr id="3" name="Rectangle 2"/>
          <p:cNvSpPr/>
          <p:nvPr/>
        </p:nvSpPr>
        <p:spPr>
          <a:xfrm>
            <a:off x="1752600" y="4572000"/>
            <a:ext cx="6096000" cy="2031325"/>
          </a:xfrm>
          <a:prstGeom prst="rect">
            <a:avLst/>
          </a:prstGeom>
        </p:spPr>
        <p:txBody>
          <a:bodyPr wrap="square">
            <a:spAutoFit/>
          </a:bodyPr>
          <a:lstStyle/>
          <a:p>
            <a:r>
              <a:rPr lang="sr-Latn-RS" dirty="0" smtClean="0"/>
              <a:t>Aleksandra Mir: ”</a:t>
            </a:r>
            <a:r>
              <a:rPr lang="en-US" dirty="0" smtClean="0"/>
              <a:t>I </a:t>
            </a:r>
            <a:r>
              <a:rPr lang="en-US" dirty="0" smtClean="0"/>
              <a:t>made a decision to cap the project at 1 million cards and not to print any more. There are only a few complete sets of all 100 motifs, which now figure as archival material in traditional </a:t>
            </a:r>
            <a:r>
              <a:rPr lang="en-US" dirty="0" smtClean="0"/>
              <a:t>exhibitions</a:t>
            </a:r>
            <a:r>
              <a:rPr lang="sr-Latn-RS" dirty="0" smtClean="0"/>
              <a:t>.”</a:t>
            </a:r>
          </a:p>
          <a:p>
            <a:endParaRPr lang="sr-Latn-RS" dirty="0" smtClean="0"/>
          </a:p>
          <a:p>
            <a:r>
              <a:rPr lang="en-US" dirty="0" smtClean="0"/>
              <a:t>V</a:t>
            </a:r>
            <a:r>
              <a:rPr lang="sr-Latn-RS" dirty="0" smtClean="0"/>
              <a:t>ideti na: </a:t>
            </a:r>
            <a:r>
              <a:rPr lang="en-US" dirty="0" smtClean="0">
                <a:hlinkClick r:id="rId3"/>
              </a:rPr>
              <a:t>https://aleksandramir.info/projects/venezia_all-places-contain-all-others_/</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moussemagazine.it/app/uploads/04_ASP_HML.jpg"/>
          <p:cNvPicPr>
            <a:picLocks noChangeAspect="1" noChangeArrowheads="1"/>
          </p:cNvPicPr>
          <p:nvPr/>
        </p:nvPicPr>
        <p:blipFill>
          <a:blip r:embed="rId2" cstate="print"/>
          <a:srcRect/>
          <a:stretch>
            <a:fillRect/>
          </a:stretch>
        </p:blipFill>
        <p:spPr bwMode="auto">
          <a:xfrm>
            <a:off x="0" y="0"/>
            <a:ext cx="3276600" cy="4914900"/>
          </a:xfrm>
          <a:prstGeom prst="rect">
            <a:avLst/>
          </a:prstGeom>
          <a:noFill/>
        </p:spPr>
      </p:pic>
      <p:pic>
        <p:nvPicPr>
          <p:cNvPr id="47110" name="Picture 6" descr="https://www.aqnb.com/wp-content/gallery/aleksandra-domanovic-hotel-marina-lucica-2015-exhibition-photos/01_ASP_HML.jpg"/>
          <p:cNvPicPr>
            <a:picLocks noChangeAspect="1" noChangeArrowheads="1"/>
          </p:cNvPicPr>
          <p:nvPr/>
        </p:nvPicPr>
        <p:blipFill>
          <a:blip r:embed="rId3"/>
          <a:srcRect/>
          <a:stretch>
            <a:fillRect/>
          </a:stretch>
        </p:blipFill>
        <p:spPr bwMode="auto">
          <a:xfrm>
            <a:off x="3352800" y="0"/>
            <a:ext cx="5791200" cy="4343400"/>
          </a:xfrm>
          <a:prstGeom prst="rect">
            <a:avLst/>
          </a:prstGeom>
          <a:noFill/>
        </p:spPr>
      </p:pic>
      <p:sp>
        <p:nvSpPr>
          <p:cNvPr id="6" name="Rectangle 5"/>
          <p:cNvSpPr/>
          <p:nvPr/>
        </p:nvSpPr>
        <p:spPr>
          <a:xfrm>
            <a:off x="228600" y="4648200"/>
            <a:ext cx="8686800" cy="2308324"/>
          </a:xfrm>
          <a:prstGeom prst="rect">
            <a:avLst/>
          </a:prstGeom>
        </p:spPr>
        <p:txBody>
          <a:bodyPr wrap="square">
            <a:spAutoFit/>
          </a:bodyPr>
          <a:lstStyle/>
          <a:p>
            <a:pPr algn="r"/>
            <a:r>
              <a:rPr lang="sr-Latn-RS" dirty="0" smtClean="0"/>
              <a:t>Aleksandra Domanović, </a:t>
            </a:r>
            <a:r>
              <a:rPr lang="en-US" i="1" dirty="0" smtClean="0"/>
              <a:t>Hotel </a:t>
            </a:r>
            <a:r>
              <a:rPr lang="en-US" i="1" dirty="0" smtClean="0"/>
              <a:t>Marina </a:t>
            </a:r>
            <a:r>
              <a:rPr lang="en-US" i="1" dirty="0" err="1" smtClean="0"/>
              <a:t>Lučica</a:t>
            </a:r>
            <a:r>
              <a:rPr lang="sr-Latn-RS" i="1" dirty="0" smtClean="0"/>
              <a:t>, 2012:</a:t>
            </a:r>
          </a:p>
          <a:p>
            <a:pPr algn="r"/>
            <a:r>
              <a:rPr lang="sr-Latn-RS" i="1" dirty="0" smtClean="0"/>
              <a:t>“</a:t>
            </a:r>
            <a:r>
              <a:rPr lang="en-US" dirty="0" err="1" smtClean="0"/>
              <a:t>Rosso</a:t>
            </a:r>
            <a:r>
              <a:rPr lang="en-US" dirty="0" smtClean="0"/>
              <a:t> said his photographs were versions of his sculptures; Marcel Duchamp said a readymade is a sculpture; and Nancy Holt declared that a view can be an artwork. I say this app is a sculpture, as I call myself a sculptor. The paper stacks that I make are printed-out PDFs, and for me the PDF is just as much of a sculpture when it’s on the computer as when I print it out. Maybe it’s about the potential of becoming. The app is about opening passages, going through these portals/holes and walking around in different environments</a:t>
            </a:r>
            <a:r>
              <a:rPr lang="en-US" dirty="0" smtClean="0"/>
              <a:t>.</a:t>
            </a:r>
            <a:r>
              <a:rPr lang="sr-Latn-RS" dirty="0" smtClean="0"/>
              <a:t>”</a:t>
            </a:r>
            <a:endParaRPr lang="en-US" dirty="0"/>
          </a:p>
        </p:txBody>
      </p:sp>
      <p:sp>
        <p:nvSpPr>
          <p:cNvPr id="7" name="Rectangle 6"/>
          <p:cNvSpPr/>
          <p:nvPr/>
        </p:nvSpPr>
        <p:spPr>
          <a:xfrm>
            <a:off x="3505200" y="152400"/>
            <a:ext cx="4953000" cy="1200329"/>
          </a:xfrm>
          <a:prstGeom prst="rect">
            <a:avLst/>
          </a:prstGeom>
        </p:spPr>
        <p:txBody>
          <a:bodyPr wrap="square">
            <a:spAutoFit/>
          </a:bodyPr>
          <a:lstStyle/>
          <a:p>
            <a:r>
              <a:rPr lang="en-US" dirty="0" smtClean="0">
                <a:hlinkClick r:id="rId4"/>
              </a:rPr>
              <a:t>http://moussemagazine.it/aleksandra-domanovic-chiara-moioli-gam-milano-2019</a:t>
            </a:r>
            <a:r>
              <a:rPr lang="en-US" dirty="0" smtClean="0">
                <a:hlinkClick r:id="rId4"/>
              </a:rPr>
              <a:t>/</a:t>
            </a:r>
            <a:endParaRPr lang="sr-Latn-RS" dirty="0" smtClean="0"/>
          </a:p>
          <a:p>
            <a:r>
              <a:rPr lang="en-US" dirty="0" smtClean="0"/>
              <a:t>I</a:t>
            </a:r>
            <a:endParaRPr lang="sr-Latn-RS" dirty="0" smtClean="0"/>
          </a:p>
          <a:p>
            <a:r>
              <a:rPr lang="en-US" dirty="0" smtClean="0">
                <a:hlinkClick r:id="rId5"/>
              </a:rPr>
              <a:t>https://frieze.com/article/aleksandra-domanovic</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moussemagazine.it/app/uploads/DOMANOVIC-2011-0004_10.jpg"/>
          <p:cNvPicPr>
            <a:picLocks noChangeAspect="1" noChangeArrowheads="1"/>
          </p:cNvPicPr>
          <p:nvPr/>
        </p:nvPicPr>
        <p:blipFill>
          <a:blip r:embed="rId2" cstate="print"/>
          <a:srcRect/>
          <a:stretch>
            <a:fillRect/>
          </a:stretch>
        </p:blipFill>
        <p:spPr bwMode="auto">
          <a:xfrm>
            <a:off x="0" y="0"/>
            <a:ext cx="5486399" cy="3657600"/>
          </a:xfrm>
          <a:prstGeom prst="rect">
            <a:avLst/>
          </a:prstGeom>
          <a:noFill/>
        </p:spPr>
      </p:pic>
      <p:pic>
        <p:nvPicPr>
          <p:cNvPr id="50180" name="Picture 4" descr="http://moussemagazine.it/app/uploads/DOMANOVIC-2011-0004_3.jpg"/>
          <p:cNvPicPr>
            <a:picLocks noChangeAspect="1" noChangeArrowheads="1"/>
          </p:cNvPicPr>
          <p:nvPr/>
        </p:nvPicPr>
        <p:blipFill>
          <a:blip r:embed="rId3" cstate="print"/>
          <a:srcRect/>
          <a:stretch>
            <a:fillRect/>
          </a:stretch>
        </p:blipFill>
        <p:spPr bwMode="auto">
          <a:xfrm>
            <a:off x="152400" y="3301999"/>
            <a:ext cx="5334000" cy="3556001"/>
          </a:xfrm>
          <a:prstGeom prst="rect">
            <a:avLst/>
          </a:prstGeom>
          <a:noFill/>
        </p:spPr>
      </p:pic>
      <p:sp>
        <p:nvSpPr>
          <p:cNvPr id="5" name="Rectangle 4"/>
          <p:cNvSpPr/>
          <p:nvPr/>
        </p:nvSpPr>
        <p:spPr>
          <a:xfrm>
            <a:off x="5943601" y="304800"/>
            <a:ext cx="2590800" cy="2585323"/>
          </a:xfrm>
          <a:prstGeom prst="rect">
            <a:avLst/>
          </a:prstGeom>
        </p:spPr>
        <p:txBody>
          <a:bodyPr wrap="square">
            <a:spAutoFit/>
          </a:bodyPr>
          <a:lstStyle/>
          <a:p>
            <a:r>
              <a:rPr lang="sr-Latn-RS" dirty="0" smtClean="0"/>
              <a:t>Aleksandra Domanović</a:t>
            </a:r>
            <a:r>
              <a:rPr lang="sr-Latn-RS" i="1" dirty="0" smtClean="0"/>
              <a:t>, </a:t>
            </a:r>
            <a:r>
              <a:rPr lang="en-US" i="1" dirty="0" smtClean="0"/>
              <a:t>Turbo </a:t>
            </a:r>
            <a:r>
              <a:rPr lang="en-US" i="1" dirty="0" smtClean="0"/>
              <a:t>Sculpture</a:t>
            </a:r>
            <a:r>
              <a:rPr lang="en-US" dirty="0" smtClean="0"/>
              <a:t> (2010-2013</a:t>
            </a:r>
            <a:r>
              <a:rPr lang="en-US" dirty="0" smtClean="0"/>
              <a:t>)</a:t>
            </a:r>
            <a:r>
              <a:rPr lang="sr-Latn-RS" dirty="0" smtClean="0"/>
              <a:t>, video rad pogledati na: </a:t>
            </a:r>
            <a:r>
              <a:rPr lang="en-US" dirty="0" smtClean="0">
                <a:hlinkClick r:id="rId4"/>
              </a:rPr>
              <a:t>https://vimeo.com/95907707</a:t>
            </a:r>
            <a:endParaRPr lang="en-US" dirty="0" smtClean="0"/>
          </a:p>
          <a:p>
            <a:endParaRPr lang="sr-Latn-RS" dirty="0" smtClean="0"/>
          </a:p>
          <a:p>
            <a:r>
              <a:rPr lang="sr-Latn-RS" dirty="0" smtClean="0"/>
              <a:t>(skulptura? </a:t>
            </a:r>
            <a:r>
              <a:rPr lang="en-US" dirty="0" smtClean="0"/>
              <a:t>U</a:t>
            </a:r>
            <a:r>
              <a:rPr lang="sr-Latn-RS" dirty="0" smtClean="0"/>
              <a:t>mentik etnograf?)</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943600"/>
          </a:xfrm>
        </p:spPr>
        <p:txBody>
          <a:bodyPr>
            <a:normAutofit fontScale="55000" lnSpcReduction="20000"/>
          </a:bodyPr>
          <a:lstStyle/>
          <a:p>
            <a:r>
              <a:rPr lang="sr-Latn-CS" dirty="0" smtClean="0"/>
              <a:t>Ideja </a:t>
            </a:r>
            <a:r>
              <a:rPr lang="sr-Latn-CS" dirty="0"/>
              <a:t>’skulpture u proširenom polju’ postala je ključna za svako promišljanje postmodernističke i savremene skulpture, odnosno zamisao od koje se uvek polazi u razmatranjima izmičućih, arbitrarnih, intermedijskih, multimedijskih i/ili transmedijskih skulptorskih praksi. </a:t>
            </a:r>
            <a:endParaRPr lang="en-US" dirty="0" smtClean="0"/>
          </a:p>
          <a:p>
            <a:r>
              <a:rPr lang="sr-Latn-CS" dirty="0" smtClean="0"/>
              <a:t>Učestalost </a:t>
            </a:r>
            <a:r>
              <a:rPr lang="sr-Latn-CS" dirty="0"/>
              <a:t>referisanja na koncept ’skulptura u proširenom polju’ čini se da je ponajviše rezultat činjenice da Kraus, kako Robert Huber ukazuje, suštinski nije bliže opisala sam pojam ’prošireno polje’ (Huber 2012, 68–69). Polazeći od uočene disperzne ’skulptorske’ prakse i nesigurnosti u određivanju šta skulptura u umetnosti šezdesetih i sedamdesetih godina 20. veka jeste, i posledične arbitrarnosti, u naporima da kontekstualizuje (n)ove forme prostorno orijentisanih umetničkih praksi poput </a:t>
            </a:r>
            <a:r>
              <a:rPr lang="sr-Latn-CS" i="1" dirty="0"/>
              <a:t>land-art</a:t>
            </a:r>
            <a:r>
              <a:rPr lang="sr-Latn-CS" dirty="0"/>
              <a:t>-a ili </a:t>
            </a:r>
            <a:r>
              <a:rPr lang="sr-Latn-CS" i="1" dirty="0"/>
              <a:t>site-specific</a:t>
            </a:r>
            <a:r>
              <a:rPr lang="sr-Latn-CS" dirty="0"/>
              <a:t> radova, Kraus je odlučila da problem reši polazeći od toga šta skulptura nije i u tom pravcu zaključuje da skulptura, pored toga što više nije spomenik, nije ni arhitektura niti je pejzaž. Uz pomoć strukturalističkog modela (Klein group) Kraus razvija svoju teoriju skulpture koja svakako nije glavna kategorija u domenu prostorno orijentisane plastične umetnosti, već skulptura postaje jedna od četiri potkategorije u okviru onoga što naziva ’proširenim poljem’ (ostale tri su prostorne konstrukcije /</a:t>
            </a:r>
            <a:r>
              <a:rPr lang="sr-Latn-CS" i="1" dirty="0"/>
              <a:t>site-constructions/</a:t>
            </a:r>
            <a:r>
              <a:rPr lang="sr-Latn-CS" dirty="0"/>
              <a:t>, obeležena mesta /</a:t>
            </a:r>
            <a:r>
              <a:rPr lang="sr-Latn-CS" i="1" dirty="0"/>
              <a:t>marked sites/</a:t>
            </a:r>
            <a:r>
              <a:rPr lang="sr-Latn-CS" dirty="0"/>
              <a:t> i aksiomatske strukture /</a:t>
            </a:r>
            <a:r>
              <a:rPr lang="sr-Latn-CS" i="1" dirty="0"/>
              <a:t>axiomatic structures/</a:t>
            </a:r>
            <a:r>
              <a:rPr lang="sr-Latn-CS" dirty="0"/>
              <a:t>). (Krauss 1996, 282–288) Tako, Kraus je, umesto da prevlada arbitrarnost, samo joj je na kraju doprinela jer, osim što je navela potkategorije koje sadrži, sam pojam ’proširenog polja’ ostavila neodređen što posledično proizvodi izvesnu konceptualnu prazninu i iza pojma ’skulptura u proširenom polju’.  Međutim, upravo fluidnost, eluzivnost, nedovršenost pojma ’proširenog polja’ uspostavlja ga kao referentnu tačku, kao motivacioni argument u svakom razmatranju savremene umetničke prakse koja se svojom suštinom ili interpretacijom može nazvati skulptorskom.</a:t>
            </a:r>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943600"/>
          </a:xfrm>
        </p:spPr>
        <p:txBody>
          <a:bodyPr>
            <a:normAutofit fontScale="25000" lnSpcReduction="20000"/>
          </a:bodyPr>
          <a:lstStyle/>
          <a:p>
            <a:r>
              <a:rPr lang="sr-Latn-CS" sz="6800" dirty="0" smtClean="0"/>
              <a:t>Godinu dana pre nego što će napisati tekst „Sculpture in the Expanded Field“ (1978), Kraus objavljuje knjigu </a:t>
            </a:r>
            <a:r>
              <a:rPr lang="sr-Latn-CS" sz="6800" i="1" dirty="0" smtClean="0"/>
              <a:t>Passages in Modern Sculpture</a:t>
            </a:r>
            <a:r>
              <a:rPr lang="sr-Latn-CS" sz="6800" dirty="0" smtClean="0"/>
              <a:t> (1977) u kojoj, pored prostora i teatralnosti u objašnjavanju skulpture 20. veka, istu ako ne i veću važnost daje kategoriji vremena. Kraus ukazuje da je čak i Lesing (Lessing), iako je u svojim naporima da definiše norme ili objektivne kriterijume kojima bi se odredilo šta je to prirodno odnosno suštinski za pojedinačne umetničke forme, uočio da prostor daje specifičnu moć skulpturi da kreira značenje, ipak na mala vrata uveo i vreme: skulptura jeste umetnost koja se bavi raspoređivanjem tela u prostoru ali, isto tako, kaže Lesing, treba imati u vidu da „sva tela ne postoje samo u prostoru već i u vremenu“. Nadovezujući se na ovu Lesingovu tvrdnju, Kraus postavlja glavnu premisu svoje studije o modernoj skulpturi: svaka analiza skulpture kao prostorne umetnosti ne može da bude kompletna bez diskusije o vremenskim posledicama određenog rasporeda formi, jer svaka prostorna organizacija obuhvata i implicitnu izjavu o prirodi vremenskog iskustva. Ovu studiju o razvoju moderne skulpture Kraus piše kao „kritičku, teorijsku i istorijsku“ pri čemu razvoj ne identifikuje sa procedurama istorijskog pregleda, već sa uočavanjem konceptualnih problema koje identifikuje kao distinktivne za modernu skulpturu i koje objašnjava preko odabranih ili reprezentativnih studija slučajeva (Krauss 1977, 4–6). Među tim problemima ona kao ključni izdvaja ideju </a:t>
            </a:r>
            <a:r>
              <a:rPr lang="sr-Latn-CS" sz="6800" i="1" dirty="0" smtClean="0"/>
              <a:t>prolaza</a:t>
            </a:r>
            <a:r>
              <a:rPr lang="sr-Latn-CS" sz="6800" dirty="0" smtClean="0"/>
              <a:t> ili </a:t>
            </a:r>
            <a:r>
              <a:rPr lang="sr-Latn-CS" sz="6800" i="1" dirty="0" smtClean="0"/>
              <a:t>prolaženja</a:t>
            </a:r>
            <a:r>
              <a:rPr lang="sr-Latn-CS" sz="6800" dirty="0" smtClean="0"/>
              <a:t> „samog medija iz jednog stanja u drugo“ (Krauss 1977, 29), ideju koja podrazumeva „transformaciju skulpture koja od statičkog, idealizovanog medijuma postaje temporalni i materijalni“ (Krauss 1977, 282–283), odnosno iskustvo doživljaja svakog trenutka prolaska kroz prostor i vreme koje je, prema njenom sudu, započeto još sa Rodenom (Ogist Rodin), prisutno i razvijano u futurizmu, konstruktivizmu, nadrealizmu u Dišanovom (Marcel Duchamp) i Brankusijevom (Constantin Brancusi) delu, a svoj finale u potpunosti postiže u skulptorsko-ambijentalnim celinama iz 60-ih i 70-ih godina 20. veka i njihovoj afektivnosti</a:t>
            </a:r>
            <a:r>
              <a:rPr lang="sr-Latn-CS" sz="6800" dirty="0" smtClean="0"/>
              <a:t>.</a:t>
            </a:r>
            <a:r>
              <a:rPr lang="sr-Latn-CS" dirty="0" smtClean="0"/>
              <a:t>	</a:t>
            </a:r>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1143000"/>
            <a:ext cx="8229600" cy="4983163"/>
          </a:xfrm>
        </p:spPr>
        <p:txBody>
          <a:bodyPr>
            <a:normAutofit fontScale="55000" lnSpcReduction="20000"/>
          </a:bodyPr>
          <a:lstStyle/>
          <a:p>
            <a:r>
              <a:rPr lang="sr-Latn-CS" dirty="0" smtClean="0"/>
              <a:t>Ukoliko se ova dva Krausina argumenta dovedu u relaciju mogao bi da se izvede zaključak da je tokom 20. veka obavljen </a:t>
            </a:r>
            <a:r>
              <a:rPr lang="sr-Latn-CS" i="1" dirty="0" smtClean="0"/>
              <a:t>prelazak</a:t>
            </a:r>
            <a:r>
              <a:rPr lang="sr-Latn-CS" dirty="0" smtClean="0"/>
              <a:t> skulpture od medija ka polju shvaćenog kao „proširenog ali ograničenog skupa povezanih pozicija“ (Krauss 1977, 288) koje, s jedne strane, umetnik zauzima i istražuje dok, s druge, taj skup organizuje rad kojim više ne upravljaju uslovi određenog medija. Taj prelazak se odnosi kako na proces transformacije od tradicionalne skulpture ka onoj u proširenom polju, tako i na procesualnost ili temporalnost inherentne svakom primeru skulpture u proširenom polju. Krausina razmišljanja o modernističkom insistiranju na (ili želji za) čistim umetničkim formama i negovanju tradicionalnih umetničkih medija kao neodrživim zbog intenzivnog razvoja medijske heterogenosti i interaktivnosti koja, pod uticajima tehnologije na umetnost, poništava prethodne koncepcije rigoroznih medijskih razgraničenja, odnosno poništava esencijalistički koncept medija i čistih umetničkih formi, dobiće svoju završnicu 1999. godine u formulaciji ’post-medium condition’, i tom prilikom će video-umetnost kao hibridni spoj umetničke forme i tehnologije Kraus označiti kao stožernu postmedijsku umetničku praksu. No, možda najvažnija pouka Krausinih teoretizacija jeste zapravo uspostavljanje razlike i tenzije između gledanja u objekat i razmišljanja o skulpturi, s jedne i razmišljanja o nečemu kao skulpturi, s druge strane. Drugim rečima, ono što Kraus zaključuje jeste da skulptura nije medij, umetnički i estetski nepokretni trodimenzionalni predmet čija se specifična skulptorska svojstva izvode određenim procedurama, već način decentriranog razmišljanja o skulpturi</a:t>
            </a:r>
            <a:r>
              <a:rPr lang="sr-Latn-CS" dirty="0" smtClean="0"/>
              <a:t>.</a:t>
            </a:r>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n</a:t>
            </a:r>
            <a:r>
              <a:rPr lang="en-US" dirty="0" err="1" smtClean="0"/>
              <a:t>eki</a:t>
            </a:r>
            <a:r>
              <a:rPr lang="en-US" dirty="0" smtClean="0"/>
              <a:t> </a:t>
            </a:r>
            <a:r>
              <a:rPr lang="en-US" dirty="0" err="1" smtClean="0"/>
              <a:t>problemi</a:t>
            </a:r>
            <a:r>
              <a:rPr lang="en-US" dirty="0" smtClean="0"/>
              <a:t> </a:t>
            </a:r>
            <a:r>
              <a:rPr lang="en-US" dirty="0" err="1" smtClean="0"/>
              <a:t>savremene</a:t>
            </a:r>
            <a:r>
              <a:rPr lang="en-US" dirty="0" smtClean="0"/>
              <a:t> </a:t>
            </a:r>
            <a:r>
              <a:rPr lang="en-US" dirty="0" err="1" smtClean="0"/>
              <a:t>skulpture</a:t>
            </a:r>
            <a:endParaRPr lang="en-US" dirty="0"/>
          </a:p>
        </p:txBody>
      </p:sp>
      <p:sp>
        <p:nvSpPr>
          <p:cNvPr id="3" name="Content Placeholder 2"/>
          <p:cNvSpPr>
            <a:spLocks noGrp="1"/>
          </p:cNvSpPr>
          <p:nvPr>
            <p:ph idx="1"/>
          </p:nvPr>
        </p:nvSpPr>
        <p:spPr>
          <a:xfrm>
            <a:off x="457200" y="1295400"/>
            <a:ext cx="8229600" cy="5257800"/>
          </a:xfrm>
        </p:spPr>
        <p:txBody>
          <a:bodyPr>
            <a:normAutofit fontScale="92500" lnSpcReduction="20000"/>
          </a:bodyPr>
          <a:lstStyle/>
          <a:p>
            <a:r>
              <a:rPr lang="sr-Latn-RS" sz="2800" dirty="0" smtClean="0"/>
              <a:t>p</a:t>
            </a:r>
            <a:r>
              <a:rPr lang="en-US" sz="2800" dirty="0" err="1" smtClean="0"/>
              <a:t>rostor</a:t>
            </a:r>
            <a:r>
              <a:rPr lang="sr-Latn-RS" sz="2800" dirty="0" smtClean="0"/>
              <a:t>: diskurzivni, iskustvo arhitekture/aktivni prostorni odnos sa delom/delo koje se realizuje kroz aktivni odnos sa prostorom u fizičkom i diskurzivnom smislu – u mnogim slučajevima blisko instalaciji</a:t>
            </a:r>
          </a:p>
          <a:p>
            <a:r>
              <a:rPr lang="sr-Latn-RS" sz="2800" dirty="0" smtClean="0"/>
              <a:t>vreme</a:t>
            </a:r>
          </a:p>
          <a:p>
            <a:r>
              <a:rPr lang="sr-Latn-RS" sz="2800" dirty="0" smtClean="0"/>
              <a:t>o</a:t>
            </a:r>
            <a:r>
              <a:rPr lang="sr-Latn-RS" sz="2800" dirty="0" smtClean="0"/>
              <a:t>dnos prema predmetu: komodifikacija, dematerijalizacija, razmera (uvećavanje i minijaturizacija); problematizacija </a:t>
            </a:r>
            <a:r>
              <a:rPr lang="sr-Latn-RS" sz="2800" dirty="0" smtClean="0"/>
              <a:t>društvenih procesa materijalizovanih u </a:t>
            </a:r>
            <a:r>
              <a:rPr lang="sr-Latn-RS" sz="2800" dirty="0" smtClean="0"/>
              <a:t>predmetima – dematerijalizacija predmeta/skulpture u društvene odnose</a:t>
            </a:r>
          </a:p>
          <a:p>
            <a:r>
              <a:rPr lang="sr-Latn-RS" sz="2800" dirty="0" smtClean="0"/>
              <a:t>problem skulpture u javnom prostoru: spomenik, site-specific intevencije, internet</a:t>
            </a:r>
          </a:p>
          <a:p>
            <a:r>
              <a:rPr lang="sr-Latn-RS" sz="2800" dirty="0" smtClean="0"/>
              <a:t>problem  određivanja skulpture u </a:t>
            </a:r>
            <a:r>
              <a:rPr lang="en-US" sz="2800" dirty="0" err="1" smtClean="0"/>
              <a:t>odnosu</a:t>
            </a:r>
            <a:r>
              <a:rPr lang="en-US" sz="2800" dirty="0" smtClean="0"/>
              <a:t> </a:t>
            </a:r>
            <a:r>
              <a:rPr lang="en-US" sz="2800" dirty="0" err="1" smtClean="0"/>
              <a:t>na</a:t>
            </a:r>
            <a:r>
              <a:rPr lang="en-US" sz="2800" dirty="0" smtClean="0"/>
              <a:t> </a:t>
            </a:r>
            <a:r>
              <a:rPr lang="en-US" sz="2800" dirty="0" err="1" smtClean="0"/>
              <a:t>dostupne</a:t>
            </a:r>
            <a:r>
              <a:rPr lang="en-US" sz="2800" dirty="0" smtClean="0"/>
              <a:t> </a:t>
            </a:r>
            <a:r>
              <a:rPr lang="en-US" sz="2800" dirty="0" err="1" smtClean="0"/>
              <a:t>tehnologije</a:t>
            </a:r>
            <a:r>
              <a:rPr lang="en-US" sz="2800" dirty="0" smtClean="0"/>
              <a:t> </a:t>
            </a:r>
            <a:r>
              <a:rPr lang="en-US" sz="2800" dirty="0" err="1" smtClean="0"/>
              <a:t>i</a:t>
            </a:r>
            <a:r>
              <a:rPr lang="en-US" sz="2800" dirty="0" smtClean="0"/>
              <a:t> </a:t>
            </a:r>
            <a:r>
              <a:rPr lang="en-US" sz="2800" dirty="0" err="1" smtClean="0"/>
              <a:t>njihov</a:t>
            </a:r>
            <a:r>
              <a:rPr lang="sr-Latn-RS" sz="2800" dirty="0" smtClean="0"/>
              <a:t>u</a:t>
            </a:r>
            <a:r>
              <a:rPr lang="en-US" sz="2800" dirty="0" smtClean="0"/>
              <a:t> </a:t>
            </a:r>
            <a:r>
              <a:rPr lang="en-US" sz="2800" dirty="0" err="1" smtClean="0"/>
              <a:t>pristupačnost</a:t>
            </a:r>
            <a:r>
              <a:rPr lang="en-US" sz="2800" dirty="0" smtClean="0"/>
              <a:t>, </a:t>
            </a:r>
            <a:r>
              <a:rPr lang="sr-Latn-RS" sz="2800" dirty="0" smtClean="0"/>
              <a:t>korišćenje</a:t>
            </a:r>
            <a:r>
              <a:rPr lang="en-US" sz="2800" dirty="0" smtClean="0"/>
              <a:t> </a:t>
            </a:r>
            <a:r>
              <a:rPr lang="en-US" sz="2800" dirty="0" err="1" smtClean="0"/>
              <a:t>i</a:t>
            </a:r>
            <a:r>
              <a:rPr lang="en-US" sz="2800" dirty="0" smtClean="0"/>
              <a:t> </a:t>
            </a:r>
            <a:r>
              <a:rPr lang="en-US" sz="2800" dirty="0" err="1" smtClean="0"/>
              <a:t>distribucij</a:t>
            </a:r>
            <a:r>
              <a:rPr lang="sr-Latn-RS" sz="2800" dirty="0" smtClean="0"/>
              <a:t>u</a:t>
            </a:r>
            <a:endParaRPr lang="sr-Latn-RS" sz="2800" dirty="0" smtClean="0"/>
          </a:p>
          <a:p>
            <a:endParaRPr lang="sr-Latn-RS" sz="2800"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for-site.org/wp-content/gallery/hls-suh/31-hls-DoHoSuh-Some-One.jpg"/>
          <p:cNvPicPr>
            <a:picLocks noChangeAspect="1" noChangeArrowheads="1"/>
          </p:cNvPicPr>
          <p:nvPr/>
        </p:nvPicPr>
        <p:blipFill>
          <a:blip r:embed="rId2"/>
          <a:srcRect/>
          <a:stretch>
            <a:fillRect/>
          </a:stretch>
        </p:blipFill>
        <p:spPr bwMode="auto">
          <a:xfrm>
            <a:off x="1219200" y="103909"/>
            <a:ext cx="6858000" cy="5611091"/>
          </a:xfrm>
          <a:prstGeom prst="rect">
            <a:avLst/>
          </a:prstGeom>
          <a:noFill/>
        </p:spPr>
      </p:pic>
      <p:sp>
        <p:nvSpPr>
          <p:cNvPr id="4" name="Rectangle 3"/>
          <p:cNvSpPr/>
          <p:nvPr/>
        </p:nvSpPr>
        <p:spPr>
          <a:xfrm>
            <a:off x="1219200" y="5867400"/>
            <a:ext cx="6858000" cy="923330"/>
          </a:xfrm>
          <a:prstGeom prst="rect">
            <a:avLst/>
          </a:prstGeom>
        </p:spPr>
        <p:txBody>
          <a:bodyPr wrap="square">
            <a:spAutoFit/>
          </a:bodyPr>
          <a:lstStyle/>
          <a:p>
            <a:r>
              <a:rPr lang="en-US" dirty="0"/>
              <a:t>Do Ho </a:t>
            </a:r>
            <a:r>
              <a:rPr lang="en-US" dirty="0" err="1"/>
              <a:t>Suh</a:t>
            </a:r>
            <a:r>
              <a:rPr lang="en-US" dirty="0"/>
              <a:t>, Some/One, 2005; stainless steel military dog tags, stainless steel structure, fiberglass resin, mirrored stainless steel sheets; edition of 3, exhibition copy;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quot;Do Ho Suh is a Korean artist that creates jaw-dropping large scale sculptures and installations.   Contemporary art &amp;#8211; Do Ho Suh artistic installations Contemprary art Do Ho Suh artistic installations artists i lobo you12"/>
          <p:cNvPicPr>
            <a:picLocks noChangeAspect="1" noChangeArrowheads="1"/>
          </p:cNvPicPr>
          <p:nvPr/>
        </p:nvPicPr>
        <p:blipFill>
          <a:blip r:embed="rId2"/>
          <a:srcRect/>
          <a:stretch>
            <a:fillRect/>
          </a:stretch>
        </p:blipFill>
        <p:spPr bwMode="auto">
          <a:xfrm>
            <a:off x="152400" y="152400"/>
            <a:ext cx="5150981" cy="6446085"/>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1956</Words>
  <Application>Microsoft Office PowerPoint</Application>
  <PresentationFormat>On-screen Show (4:3)</PresentationFormat>
  <Paragraphs>67</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skulptura/medij u postmedijskom prostoru</vt:lpstr>
      <vt:lpstr>Slide 2</vt:lpstr>
      <vt:lpstr>Slide 3</vt:lpstr>
      <vt:lpstr>Slide 4</vt:lpstr>
      <vt:lpstr>Slide 5</vt:lpstr>
      <vt:lpstr>Slide 6</vt:lpstr>
      <vt:lpstr>neki problemi savremene skulpture</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skulptura/medij u postmedijskom prostoru</dc:title>
  <dc:creator>User</dc:creator>
  <cp:lastModifiedBy>User</cp:lastModifiedBy>
  <cp:revision>41</cp:revision>
  <dcterms:created xsi:type="dcterms:W3CDTF">2020-04-05T20:18:27Z</dcterms:created>
  <dcterms:modified xsi:type="dcterms:W3CDTF">2020-04-06T12:24:53Z</dcterms:modified>
</cp:coreProperties>
</file>