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72" r:id="rId4"/>
    <p:sldId id="257" r:id="rId5"/>
    <p:sldId id="258" r:id="rId6"/>
    <p:sldId id="273" r:id="rId7"/>
    <p:sldId id="259" r:id="rId8"/>
    <p:sldId id="274" r:id="rId9"/>
    <p:sldId id="268" r:id="rId10"/>
    <p:sldId id="260" r:id="rId11"/>
    <p:sldId id="261" r:id="rId12"/>
    <p:sldId id="262" r:id="rId13"/>
    <p:sldId id="263" r:id="rId14"/>
    <p:sldId id="269" r:id="rId15"/>
    <p:sldId id="264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0" d="100"/>
          <a:sy n="90" d="100"/>
        </p:scale>
        <p:origin x="-123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Šta </a:t>
            </a:r>
            <a:r>
              <a:rPr lang="en-US" dirty="0" smtClean="0"/>
              <a:t>je </a:t>
            </a:r>
            <a:r>
              <a:rPr lang="sr-Latn-RS" dirty="0" smtClean="0"/>
              <a:t>antropologija?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sr-Latn-RS" sz="2000" dirty="0" smtClean="0"/>
              <a:t>Prof. dr Miloš Milenković</a:t>
            </a:r>
          </a:p>
          <a:p>
            <a:pPr algn="r"/>
            <a:r>
              <a:rPr lang="sr-Latn-RS" sz="2000" dirty="0" smtClean="0"/>
              <a:t>Univerzitet u Beogradu – Filozofski fakultet</a:t>
            </a:r>
          </a:p>
          <a:p>
            <a:pPr algn="r"/>
            <a:r>
              <a:rPr lang="sr-Latn-RS" sz="2000" dirty="0" smtClean="0"/>
              <a:t>Odeljenje za etnologiju i antropologiju</a:t>
            </a:r>
          </a:p>
          <a:p>
            <a:pPr algn="r"/>
            <a:endParaRPr lang="sr-Latn-RS" dirty="0"/>
          </a:p>
          <a:p>
            <a:pPr algn="r"/>
            <a:r>
              <a:rPr lang="sr-Latn-RS" sz="2000" dirty="0" smtClean="0"/>
              <a:t>Predavanja studentima Geografskog fakulteta u ak. </a:t>
            </a:r>
            <a:r>
              <a:rPr lang="sr-Latn-RS" sz="2000" smtClean="0"/>
              <a:t>2024/25. </a:t>
            </a:r>
            <a:r>
              <a:rPr lang="sr-Latn-RS" sz="2000" dirty="0" smtClean="0"/>
              <a:t>god.</a:t>
            </a:r>
          </a:p>
          <a:p>
            <a:pPr algn="r"/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8653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 smtClean="0"/>
              <a:t>Svet oko nas nije „nađen“ odn. „za(dat)“</a:t>
            </a:r>
          </a:p>
          <a:p>
            <a:endParaRPr lang="sr-Latn-RS" dirty="0" smtClean="0"/>
          </a:p>
          <a:p>
            <a:r>
              <a:rPr lang="sr-Latn-RS" dirty="0" smtClean="0"/>
              <a:t>Različite kulture različito klasifikuju predmete, bića, pojave, procese, ljude, narode... sve što postoji – šesta poenta za demografe</a:t>
            </a:r>
          </a:p>
          <a:p>
            <a:endParaRPr lang="sr-Latn-RS" dirty="0"/>
          </a:p>
          <a:p>
            <a:r>
              <a:rPr lang="sr-Latn-RS" dirty="0" smtClean="0"/>
              <a:t>Mi spoljnjem svetu pristupamo kroz naš „kulturni softver“ – sistem znanja i verovanja (i foklornih i naučnih), u čemu značajnu ulogu igra jezik</a:t>
            </a:r>
          </a:p>
          <a:p>
            <a:endParaRPr lang="sr-Latn-RS" dirty="0"/>
          </a:p>
          <a:p>
            <a:r>
              <a:rPr lang="sr-Latn-RS" dirty="0" smtClean="0"/>
              <a:t>Različiti jezici i kulture različito osmišljavaju svet (lingvistički i kulturni relativizam)</a:t>
            </a:r>
          </a:p>
          <a:p>
            <a:endParaRPr lang="sr-Latn-RS" dirty="0" smtClean="0"/>
          </a:p>
          <a:p>
            <a:r>
              <a:rPr lang="sr-Latn-RS" dirty="0" smtClean="0"/>
              <a:t>Mene je kao đaka i, kasnije, studenta, fascinirala relativnost kultura („svi smo mi pomalo egzotisti“) da bih kasnije otkrio visok stepen relativnosti u našoj, sopstvenoj</a:t>
            </a:r>
          </a:p>
          <a:p>
            <a:endParaRPr lang="sr-Latn-RS" dirty="0" smtClean="0"/>
          </a:p>
          <a:p>
            <a:r>
              <a:rPr lang="sr-Latn-RS" dirty="0" smtClean="0"/>
              <a:t>Ako bismo morali da definišemo antropologiju ukratko ona bi bila upravo to – nauka o kreiranju svetova i načinima na koji se te kreacije (folklorne, religijske, političke ali i naučne) uvreže kao realne, normalne, neupitne („komparativna analiza zdravog razuma“)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S</a:t>
            </a:r>
            <a:r>
              <a:rPr lang="sr-Latn-RS" dirty="0" smtClean="0"/>
              <a:t>vet oko nas – inherentni konstruktivizam antropologije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1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Osoba</a:t>
            </a:r>
          </a:p>
          <a:p>
            <a:endParaRPr lang="sr-Latn-RS" dirty="0" smtClean="0"/>
          </a:p>
          <a:p>
            <a:r>
              <a:rPr lang="sr-Latn-RS" dirty="0" smtClean="0"/>
              <a:t>Srodstvo</a:t>
            </a:r>
          </a:p>
          <a:p>
            <a:endParaRPr lang="sr-Latn-RS" dirty="0" smtClean="0"/>
          </a:p>
          <a:p>
            <a:r>
              <a:rPr lang="sr-Latn-RS" dirty="0" smtClean="0"/>
              <a:t>Pol/rod</a:t>
            </a:r>
          </a:p>
          <a:p>
            <a:endParaRPr lang="sr-Latn-RS" dirty="0" smtClean="0"/>
          </a:p>
          <a:p>
            <a:r>
              <a:rPr lang="sr-Latn-RS" dirty="0" smtClean="0"/>
              <a:t>Kultura</a:t>
            </a:r>
          </a:p>
          <a:p>
            <a:endParaRPr lang="sr-Latn-RS" dirty="0"/>
          </a:p>
          <a:p>
            <a:r>
              <a:rPr lang="sr-Latn-RS" dirty="0" smtClean="0"/>
              <a:t>Identitet – individualni i kolektivni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Mi su svetu – kako pojmovi usmeravaju naš život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Mi/Drugi</a:t>
            </a:r>
          </a:p>
          <a:p>
            <a:endParaRPr lang="sr-Latn-RS" dirty="0" smtClean="0"/>
          </a:p>
          <a:p>
            <a:r>
              <a:rPr lang="sr-Latn-RS" dirty="0" smtClean="0"/>
              <a:t>Etnicitet, poreklo, nasleđe, zajednica</a:t>
            </a:r>
          </a:p>
          <a:p>
            <a:endParaRPr lang="sr-Latn-RS" dirty="0" smtClean="0"/>
          </a:p>
          <a:p>
            <a:r>
              <a:rPr lang="sr-Latn-RS" dirty="0" smtClean="0"/>
              <a:t>Nacije i nacionalizmi</a:t>
            </a:r>
          </a:p>
          <a:p>
            <a:endParaRPr lang="sr-Latn-RS" dirty="0" smtClean="0"/>
          </a:p>
          <a:p>
            <a:r>
              <a:rPr lang="sr-Latn-RS" dirty="0" smtClean="0"/>
              <a:t>Moć, politika, dominacija i subordinacija</a:t>
            </a:r>
          </a:p>
          <a:p>
            <a:endParaRPr lang="sr-Latn-RS" dirty="0" smtClean="0"/>
          </a:p>
          <a:p>
            <a:r>
              <a:rPr lang="sr-Latn-RS" dirty="0" smtClean="0"/>
              <a:t>Kolonijalizam i postkonijalizam</a:t>
            </a:r>
          </a:p>
          <a:p>
            <a:endParaRPr lang="sr-Latn-RS" dirty="0" smtClean="0"/>
          </a:p>
          <a:p>
            <a:r>
              <a:rPr lang="sr-Latn-RS" dirty="0" smtClean="0"/>
              <a:t>Neokolonijalizam</a:t>
            </a:r>
          </a:p>
          <a:p>
            <a:endParaRPr lang="sr-Latn-RS" dirty="0" smtClean="0"/>
          </a:p>
          <a:p>
            <a:r>
              <a:rPr lang="sr-Latn-RS" dirty="0" smtClean="0"/>
              <a:t>Antropologija – od „istraživanja primitivnih“ do „preispitivanja kod kuće“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Drugi u svetu – pojmovi usmeravaju to kako vidimo druge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Ovoj temi biće posvećen posebno predavanje</a:t>
            </a:r>
          </a:p>
          <a:p>
            <a:endParaRPr lang="sr-Latn-RS" dirty="0"/>
          </a:p>
          <a:p>
            <a:r>
              <a:rPr lang="sr-Latn-RS" dirty="0" smtClean="0"/>
              <a:t>Rituali životnog ciklusa</a:t>
            </a:r>
          </a:p>
          <a:p>
            <a:endParaRPr lang="sr-Latn-RS" dirty="0"/>
          </a:p>
          <a:p>
            <a:r>
              <a:rPr lang="sr-Latn-RS" dirty="0" smtClean="0"/>
              <a:t>Bolest i zdravlje</a:t>
            </a:r>
          </a:p>
          <a:p>
            <a:endParaRPr lang="sr-Latn-RS" dirty="0"/>
          </a:p>
          <a:p>
            <a:r>
              <a:rPr lang="sr-Latn-RS" dirty="0" smtClean="0"/>
              <a:t>Pitanje pola i roda</a:t>
            </a:r>
          </a:p>
          <a:p>
            <a:endParaRPr lang="sr-Latn-RS" dirty="0" smtClean="0"/>
          </a:p>
          <a:p>
            <a:r>
              <a:rPr lang="sr-Latn-RS" dirty="0" smtClean="0"/>
              <a:t>Rase i rasizam</a:t>
            </a:r>
          </a:p>
          <a:p>
            <a:endParaRPr lang="sr-Latn-RS" dirty="0"/>
          </a:p>
          <a:p>
            <a:r>
              <a:rPr lang="sr-Latn-RS" dirty="0" smtClean="0"/>
              <a:t>Telo i individualnost</a:t>
            </a:r>
          </a:p>
          <a:p>
            <a:endParaRPr lang="sr-Latn-RS" dirty="0"/>
          </a:p>
          <a:p>
            <a:r>
              <a:rPr lang="sr-Latn-RS" dirty="0" smtClean="0"/>
              <a:t>Telo i kolektiv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Telo – ni objektivnije nit osporavanije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</a:t>
            </a:r>
            <a:r>
              <a:rPr lang="sr-Latn-RS" dirty="0" smtClean="0"/>
              <a:t>voj temi biće posvećeno posebno predavanje</a:t>
            </a:r>
          </a:p>
          <a:p>
            <a:endParaRPr lang="sr-Latn-RS" dirty="0" smtClean="0"/>
          </a:p>
          <a:p>
            <a:r>
              <a:rPr lang="sr-Latn-RS" dirty="0" smtClean="0"/>
              <a:t>Na uvodnom nivou je važno da znate da je podela tehnička, didaktička, dakle formalna</a:t>
            </a:r>
          </a:p>
          <a:p>
            <a:endParaRPr lang="sr-Latn-RS" dirty="0" smtClean="0"/>
          </a:p>
          <a:p>
            <a:r>
              <a:rPr lang="sr-Latn-RS" dirty="0" smtClean="0"/>
              <a:t>Sva kultura je nematerijalna, u smislu da predstave, znanja, veštine – sve što nam je potrebno da koristimo materijalni svet – jeste nematerijalna kultura (uključujući i jezik)</a:t>
            </a:r>
          </a:p>
          <a:p>
            <a:endParaRPr lang="sr-Latn-RS" dirty="0"/>
          </a:p>
          <a:p>
            <a:r>
              <a:rPr lang="sr-Latn-RS" dirty="0" smtClean="0"/>
              <a:t>I treći element (socijalna kultura) je nematerijalan (predstave o sebi i drugima, o socijalnim odnosima, porodici, polu/rodu, politici i identitetu)</a:t>
            </a:r>
          </a:p>
          <a:p>
            <a:endParaRPr lang="sr-Latn-RS" dirty="0"/>
          </a:p>
          <a:p>
            <a:r>
              <a:rPr lang="sr-Latn-RS" dirty="0" smtClean="0"/>
              <a:t>Povećanje društvenog i političkog značaja nematerijalnog nasleđa (Unesko)</a:t>
            </a:r>
          </a:p>
          <a:p>
            <a:endParaRPr lang="sr-Latn-RS" dirty="0"/>
          </a:p>
          <a:p>
            <a:r>
              <a:rPr lang="sr-Latn-RS" dirty="0" smtClean="0"/>
              <a:t>Kada popisivač postavlja pitanja koja se odnose na poreklo, religiju, pol, jezik, porodični život i domaćinstvo, on u stvari prikuplja „podatke“ koji su etnološki po svojoj prirodi  - još jedna važna poenta za demografe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Materijalna i nematerijalna kultura – skoro pola popisa!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0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 smtClean="0"/>
              <a:t>Religije „primitivnih“ naroda i folklor Evroazije - rituali, veštice, čarobnjaci, vradžbine</a:t>
            </a:r>
          </a:p>
          <a:p>
            <a:endParaRPr lang="sr-Latn-RS" dirty="0" smtClean="0"/>
          </a:p>
          <a:p>
            <a:r>
              <a:rPr lang="sr-Latn-RS" dirty="0" smtClean="0"/>
              <a:t>Organizovane religije</a:t>
            </a:r>
          </a:p>
          <a:p>
            <a:endParaRPr lang="sr-Latn-RS" dirty="0" smtClean="0"/>
          </a:p>
          <a:p>
            <a:r>
              <a:rPr lang="sr-Latn-RS" dirty="0" smtClean="0"/>
              <a:t>Sekularizacija i desekularizacija</a:t>
            </a:r>
          </a:p>
          <a:p>
            <a:endParaRPr lang="sr-Latn-RS" dirty="0"/>
          </a:p>
          <a:p>
            <a:r>
              <a:rPr lang="sr-Latn-RS" dirty="0" smtClean="0"/>
              <a:t>Internacionalne i nacionalne religije</a:t>
            </a:r>
          </a:p>
          <a:p>
            <a:endParaRPr lang="sr-Latn-RS" dirty="0"/>
          </a:p>
          <a:p>
            <a:r>
              <a:rPr lang="sr-Latn-RS" dirty="0" smtClean="0"/>
              <a:t>Male verske zajednice</a:t>
            </a:r>
          </a:p>
          <a:p>
            <a:endParaRPr lang="sr-Latn-RS" dirty="0"/>
          </a:p>
          <a:p>
            <a:r>
              <a:rPr lang="sr-Latn-RS" dirty="0" smtClean="0"/>
              <a:t>Odnos prema nauci (znanje kao verovanje, porast populizma)</a:t>
            </a:r>
          </a:p>
          <a:p>
            <a:endParaRPr lang="sr-Latn-RS" dirty="0" smtClean="0"/>
          </a:p>
          <a:p>
            <a:r>
              <a:rPr lang="sr-Latn-RS" dirty="0" smtClean="0"/>
              <a:t>Temelj etnokonfesionalnih identiteta</a:t>
            </a:r>
            <a:endParaRPr lang="sr-Latn-RS" dirty="0"/>
          </a:p>
          <a:p>
            <a:endParaRPr lang="sr-Latn-RS" dirty="0"/>
          </a:p>
          <a:p>
            <a:r>
              <a:rPr lang="sr-Latn-RS" dirty="0" smtClean="0"/>
              <a:t>Politička instrumentalizacija religije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Religija – uzbudljiva, egzotična, i opasna 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 smtClean="0"/>
              <a:t>Upoznajte se sa literaturom</a:t>
            </a:r>
          </a:p>
          <a:p>
            <a:endParaRPr lang="en-US" dirty="0" smtClean="0"/>
          </a:p>
          <a:p>
            <a:r>
              <a:rPr lang="sr-Latn-RS" dirty="0" smtClean="0"/>
              <a:t>Postavite pitanja, </a:t>
            </a:r>
            <a:r>
              <a:rPr lang="en-US" dirty="0" smtClean="0"/>
              <a:t>u</a:t>
            </a:r>
            <a:r>
              <a:rPr lang="sr-Latn-RS" dirty="0" smtClean="0"/>
              <a:t>živo ili mejlom</a:t>
            </a:r>
          </a:p>
          <a:p>
            <a:endParaRPr lang="sr-Latn-RS" dirty="0"/>
          </a:p>
          <a:p>
            <a:r>
              <a:rPr lang="sr-Latn-RS" dirty="0" smtClean="0"/>
              <a:t>Sve pojmove koji vam nisu od ranije poznati odmah potražite u rečnicima i enciklopedijama, na internetu i u knjigama</a:t>
            </a:r>
          </a:p>
          <a:p>
            <a:endParaRPr lang="sr-Latn-RS" dirty="0"/>
          </a:p>
          <a:p>
            <a:r>
              <a:rPr lang="sr-Latn-RS" dirty="0" smtClean="0"/>
              <a:t>Sve što ne razumete pitajte – na času ili mejlom („nema blama“)</a:t>
            </a:r>
          </a:p>
          <a:p>
            <a:endParaRPr lang="en-US" dirty="0" smtClean="0"/>
          </a:p>
          <a:p>
            <a:r>
              <a:rPr lang="sr-Latn-RS" dirty="0" smtClean="0"/>
              <a:t>Rad u malim grupama poput vaše je privilegija studenata najbogatijih univerziteta, iskoristite vreme koje vam je dato</a:t>
            </a:r>
          </a:p>
          <a:p>
            <a:endParaRPr lang="sr-Latn-RS" dirty="0" smtClean="0"/>
          </a:p>
          <a:p>
            <a:endParaRPr lang="sr-Latn-RS" dirty="0"/>
          </a:p>
          <a:p>
            <a:pPr marL="0" indent="0">
              <a:buNone/>
            </a:pPr>
            <a:r>
              <a:rPr lang="en-US" dirty="0"/>
              <a:t>m</a:t>
            </a:r>
            <a:r>
              <a:rPr lang="sr-Latn-RS" dirty="0" smtClean="0"/>
              <a:t>ilmil</a:t>
            </a:r>
            <a:r>
              <a:rPr lang="en-US" dirty="0" smtClean="0"/>
              <a:t>@f.bg.ac.rs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Hvala na pažnji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2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Nastava u Jagićevoj, četvrtkom u 10h</a:t>
            </a:r>
          </a:p>
          <a:p>
            <a:r>
              <a:rPr lang="sr-Latn-RS" dirty="0" smtClean="0"/>
              <a:t>Mini-sajt predmeta na mudlu: http</a:t>
            </a:r>
            <a:r>
              <a:rPr lang="sr-Latn-RS" dirty="0"/>
              <a:t>://</a:t>
            </a:r>
            <a:r>
              <a:rPr lang="sr-Latn-RS" dirty="0" smtClean="0"/>
              <a:t>moodle4.f.bg.ac.rs/course/view.php?id=438</a:t>
            </a:r>
          </a:p>
          <a:p>
            <a:r>
              <a:rPr lang="sr-Latn-RS" dirty="0" smtClean="0"/>
              <a:t>Tamo se nalaze sve informacije o programu predmeta, načinu polaganja i literatura</a:t>
            </a:r>
          </a:p>
          <a:p>
            <a:pPr marL="0" indent="0">
              <a:buNone/>
            </a:pPr>
            <a:r>
              <a:rPr lang="sr-Latn-RS" dirty="0" smtClean="0"/>
              <a:t>Konačna ocena: </a:t>
            </a:r>
          </a:p>
          <a:p>
            <a:pPr marL="0" indent="0">
              <a:buNone/>
            </a:pPr>
            <a:r>
              <a:rPr lang="sr-Latn-RS" dirty="0" smtClean="0"/>
              <a:t>Do 30 poena predispitne obaveze (vaša PP prezentacija o izabranoj široj literaturi, usmeno izlaganje i diskusija) i </a:t>
            </a:r>
          </a:p>
          <a:p>
            <a:pPr marL="0" indent="0">
              <a:buNone/>
            </a:pPr>
            <a:r>
              <a:rPr lang="sr-Latn-RS" dirty="0" smtClean="0"/>
              <a:t>Do 70 poena ispit (test, na osnovu predavanja i obavezne literature)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O predmetu </a:t>
            </a:r>
            <a:r>
              <a:rPr lang="sr-Latn-RS" dirty="0" smtClean="0"/>
              <a:t>i ispitu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3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/>
              <a:t>Antropologija najčešće asocira na fizičku (biološku i medicinsku) antropologiju, mada se ona u stvari </a:t>
            </a:r>
            <a:r>
              <a:rPr lang="sr-Latn-RS" dirty="0" smtClean="0"/>
              <a:t>kroz istoriju formirala </a:t>
            </a:r>
            <a:r>
              <a:rPr lang="sr-Latn-RS" i="1" dirty="0"/>
              <a:t>nasuprot</a:t>
            </a:r>
            <a:r>
              <a:rPr lang="sr-Latn-RS" dirty="0"/>
              <a:t> </a:t>
            </a:r>
            <a:r>
              <a:rPr lang="sr-Latn-RS" dirty="0" smtClean="0"/>
              <a:t>njima tj. protiv rase kao pseudonaučnog koncepta i na njemu zasnovane ideologije rasizma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Antropologija je društvena nauka – komparativno proučavanje načina na koje različita društva osmišljavaju svet </a:t>
            </a:r>
            <a:r>
              <a:rPr lang="sr-Latn-RS" dirty="0" smtClean="0"/>
              <a:t>i u njemu žive u skladu s običajima, normama i vrednostima koji značajno variraju u prostoru i vremenu (nekada </a:t>
            </a:r>
            <a:r>
              <a:rPr lang="sr-Latn-RS" dirty="0"/>
              <a:t>su je smatrali sociologijom „primitivnih“ </a:t>
            </a:r>
            <a:r>
              <a:rPr lang="sr-Latn-RS" dirty="0" smtClean="0"/>
              <a:t>naroda pa vam može ličiti na sociologiju)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Tokom svoje istorije bila </a:t>
            </a:r>
            <a:r>
              <a:rPr lang="sr-Latn-RS" dirty="0" smtClean="0"/>
              <a:t>je posvećena </a:t>
            </a:r>
            <a:r>
              <a:rPr lang="sr-Latn-RS" dirty="0"/>
              <a:t>egzotičnim, udaljenim kulturama (da bi vremenom počela da se bavi sopstvenom) </a:t>
            </a:r>
          </a:p>
          <a:p>
            <a:endParaRPr lang="sr-Latn-RS" dirty="0"/>
          </a:p>
          <a:p>
            <a:r>
              <a:rPr lang="sr-Latn-RS" dirty="0"/>
              <a:t>U 20. veku je izgradila svojstvene metode i teorije, institucije, naučna društva (nacionalna i međunarodna), edicije knjiga i časopisa, i dugo je nezavisna </a:t>
            </a:r>
            <a:r>
              <a:rPr lang="sr-Latn-RS" dirty="0" smtClean="0"/>
              <a:t>disciplina</a:t>
            </a:r>
          </a:p>
          <a:p>
            <a:endParaRPr lang="sr-Latn-RS" dirty="0"/>
          </a:p>
          <a:p>
            <a:r>
              <a:rPr lang="sr-Latn-RS" dirty="0" smtClean="0"/>
              <a:t>Inspirator u Srbiji: Dositej Obradović  (</a:t>
            </a:r>
            <a:r>
              <a:rPr lang="sr-Cyrl-RS" dirty="0" smtClean="0"/>
              <a:t>„Живот и прикљученија“</a:t>
            </a:r>
            <a:r>
              <a:rPr lang="sr-Cyrl-RS" dirty="0"/>
              <a:t> </a:t>
            </a:r>
            <a:r>
              <a:rPr lang="sr-Latn-RS" dirty="0" smtClean="0"/>
              <a:t>, </a:t>
            </a:r>
            <a:r>
              <a:rPr lang="sr-Cyrl-RS" dirty="0"/>
              <a:t>„</a:t>
            </a:r>
            <a:r>
              <a:rPr lang="sr-Cyrl-RS" dirty="0" smtClean="0"/>
              <a:t>Совјети </a:t>
            </a:r>
            <a:r>
              <a:rPr lang="sr-Cyrl-RS" dirty="0"/>
              <a:t>здравога разума</a:t>
            </a:r>
            <a:r>
              <a:rPr lang="sr-Cyrl-RS" dirty="0" smtClean="0"/>
              <a:t>“</a:t>
            </a:r>
            <a:r>
              <a:rPr lang="sr-Latn-RS" dirty="0" smtClean="0"/>
              <a:t>)</a:t>
            </a:r>
            <a:endParaRPr lang="sr-Latn-R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Mislimo da znamo pojmove</a:t>
            </a:r>
            <a:r>
              <a:rPr lang="en-US" dirty="0"/>
              <a:t>: </a:t>
            </a:r>
            <a:r>
              <a:rPr lang="en-US" dirty="0" err="1" smtClean="0"/>
              <a:t>antropologija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Etnologija se u javnom diskursu izjednačava sa samim običajima (zato što je tokom svog razvoja najčešće stvarno i bila upravo to – proučavanje običaja u službi nacionalne, državne i dvorske politike)</a:t>
            </a:r>
          </a:p>
          <a:p>
            <a:endParaRPr lang="sr-Latn-RS" dirty="0" smtClean="0"/>
          </a:p>
          <a:p>
            <a:r>
              <a:rPr lang="sr-Latn-RS" dirty="0" smtClean="0"/>
              <a:t>Etnologija je nauka o tradicionalnoj kulturi, običajima, znanjima – folklornoj kulturnoj baštini, materijalnoj i nematerijalnoj</a:t>
            </a:r>
          </a:p>
          <a:p>
            <a:endParaRPr lang="sr-Latn-RS" dirty="0" smtClean="0"/>
          </a:p>
          <a:p>
            <a:r>
              <a:rPr lang="sr-Latn-RS" dirty="0" smtClean="0"/>
              <a:t>Srodna je istoriji i pre je humanistička disciplina nego društvena nauka</a:t>
            </a:r>
          </a:p>
          <a:p>
            <a:endParaRPr lang="sr-Latn-RS" dirty="0"/>
          </a:p>
          <a:p>
            <a:r>
              <a:rPr lang="sr-Latn-RS" dirty="0" smtClean="0"/>
              <a:t>Zamišlja se kao očuvanje a ne kritičko proučavanje običaja, pa se njena društvena funkcija doživljava kao „kovčežić“ zradicije</a:t>
            </a:r>
          </a:p>
          <a:p>
            <a:endParaRPr lang="sr-Latn-RS" dirty="0"/>
          </a:p>
          <a:p>
            <a:r>
              <a:rPr lang="sr-Latn-RS" dirty="0" smtClean="0"/>
              <a:t>Inspirator u Srbiji: Vuk Stefanović Karadžić (</a:t>
            </a:r>
            <a:r>
              <a:rPr lang="sr-Cyrl-RS" dirty="0" smtClean="0"/>
              <a:t>„</a:t>
            </a:r>
            <a:r>
              <a:rPr lang="ru-RU" i="1" dirty="0" smtClean="0"/>
              <a:t>Ковчежић </a:t>
            </a:r>
            <a:r>
              <a:rPr lang="ru-RU" i="1" dirty="0"/>
              <a:t>за историју, језик и обичаје Срба сва три </a:t>
            </a:r>
            <a:r>
              <a:rPr lang="ru-RU" i="1" dirty="0" smtClean="0"/>
              <a:t>закона</a:t>
            </a:r>
            <a:r>
              <a:rPr lang="sr-Cyrl-RS" i="1" dirty="0" smtClean="0"/>
              <a:t>“, </a:t>
            </a:r>
            <a:r>
              <a:rPr lang="sr-Cyrl-RS" dirty="0"/>
              <a:t>„</a:t>
            </a:r>
            <a:r>
              <a:rPr lang="sr-Cyrl-RS" i="1" dirty="0"/>
              <a:t>Српски рјечник</a:t>
            </a:r>
            <a:r>
              <a:rPr lang="sr-Cyrl-RS" dirty="0"/>
              <a:t>“</a:t>
            </a:r>
            <a:r>
              <a:rPr lang="sr-Latn-RS" i="1" dirty="0" smtClean="0"/>
              <a:t>)</a:t>
            </a:r>
            <a:endParaRPr lang="sr-Latn-RS" dirty="0" smtClean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Mislimo da znamo pojmove</a:t>
            </a:r>
            <a:r>
              <a:rPr lang="en-US" dirty="0" smtClean="0"/>
              <a:t>: </a:t>
            </a:r>
            <a:r>
              <a:rPr lang="sr-Cyrl-RS" dirty="0" smtClean="0"/>
              <a:t>etnologija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5388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Etnologija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antropologija</a:t>
            </a:r>
            <a:r>
              <a:rPr lang="en-US" dirty="0" smtClean="0"/>
              <a:t>: </a:t>
            </a:r>
            <a:r>
              <a:rPr lang="sr-Latn-RS" dirty="0" smtClean="0"/>
              <a:t>„Između Vuka i Dositeja“, „I Vuk i Dositej“, „Vuk ili Dositej“</a:t>
            </a:r>
          </a:p>
          <a:p>
            <a:endParaRPr lang="sr-Latn-RS" dirty="0"/>
          </a:p>
          <a:p>
            <a:r>
              <a:rPr lang="sr-Latn-RS" dirty="0" smtClean="0"/>
              <a:t>Uvek </a:t>
            </a:r>
            <a:r>
              <a:rPr lang="sr-Latn-RS" dirty="0"/>
              <a:t>imajte na umu to da se od etnologije očekuje ne da preispituje poreklo i smisao </a:t>
            </a:r>
            <a:r>
              <a:rPr lang="sr-Latn-RS" dirty="0" smtClean="0"/>
              <a:t>običaja</a:t>
            </a:r>
            <a:r>
              <a:rPr lang="sr-Latn-RS" dirty="0"/>
              <a:t>, nego da ih popisuje i čuva za naredne generacije – etnologija se tokom najvećeg dela </a:t>
            </a:r>
            <a:r>
              <a:rPr lang="sr-Latn-RS" dirty="0" smtClean="0"/>
              <a:t>svoje </a:t>
            </a:r>
            <a:r>
              <a:rPr lang="sr-Latn-RS" dirty="0"/>
              <a:t>istorije posmatrala kao „kovčežić“ (V. Karadžić) u kojem se nešto čuva da bi se u to </a:t>
            </a:r>
            <a:r>
              <a:rPr lang="sr-Latn-RS" dirty="0" smtClean="0"/>
              <a:t>verovalo </a:t>
            </a:r>
            <a:r>
              <a:rPr lang="sr-Latn-RS" dirty="0"/>
              <a:t>i </a:t>
            </a:r>
            <a:r>
              <a:rPr lang="sr-Latn-RS" dirty="0" smtClean="0"/>
              <a:t>prenosilo, </a:t>
            </a:r>
            <a:r>
              <a:rPr lang="sr-Latn-RS" dirty="0"/>
              <a:t>a ne kao proces razumevanja toga što se čuva da bi se to nešto preispitalo, unapredilo ili </a:t>
            </a:r>
            <a:r>
              <a:rPr lang="sr-Latn-RS" dirty="0" smtClean="0"/>
              <a:t>napustilo... Suprotno načelima nauke, etnologija je uglavnm opravdavala realnost.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U tom smislu, </a:t>
            </a:r>
            <a:r>
              <a:rPr lang="sr-Latn-RS" dirty="0" smtClean="0"/>
              <a:t>etnologija </a:t>
            </a:r>
            <a:r>
              <a:rPr lang="sr-Latn-RS" dirty="0"/>
              <a:t>je </a:t>
            </a:r>
            <a:r>
              <a:rPr lang="sr-Latn-RS" dirty="0" smtClean="0"/>
              <a:t>konzervativnija </a:t>
            </a:r>
            <a:r>
              <a:rPr lang="sr-Latn-RS" dirty="0"/>
              <a:t>a antropologija liberalnija – etnolozi imaju posao da </a:t>
            </a:r>
            <a:r>
              <a:rPr lang="sr-Latn-RS" dirty="0" smtClean="0"/>
              <a:t>čuvaju običaje i verovanja, </a:t>
            </a:r>
            <a:r>
              <a:rPr lang="sr-Latn-RS" dirty="0"/>
              <a:t>a </a:t>
            </a:r>
            <a:r>
              <a:rPr lang="sr-Latn-RS" dirty="0" smtClean="0"/>
              <a:t>antropolozi </a:t>
            </a:r>
            <a:r>
              <a:rPr lang="sr-Latn-RS" dirty="0"/>
              <a:t>da </a:t>
            </a:r>
            <a:r>
              <a:rPr lang="sr-Latn-RS" dirty="0" smtClean="0"/>
              <a:t>ih preispituju... Ali moguće je i jedno i drugo! Napredak nije nužno povezan sa radikalnim revolucionarnim pristupom svetu, nego sa postepenom promenom predstava. Imajte na umu da i želja da se realnost menja takođe može biti objašnjena kao praksa koja je suprotna načelima nauke. </a:t>
            </a:r>
            <a:endParaRPr lang="sr-Latn-RS" dirty="0"/>
          </a:p>
          <a:p>
            <a:endParaRPr lang="sr-Latn-RS" dirty="0"/>
          </a:p>
          <a:p>
            <a:r>
              <a:rPr lang="sr-Latn-RS" dirty="0" smtClean="0"/>
              <a:t>U Srbiji, etnologija i antropologija su spojene u jedinstven studijski program, na zajedničkom odeljenju – studiraju se i istražuju kao jedinstvena nauka, na zajedničkom Odeljenju za etnologiju i antropologiju Filozofskog fakulteta Univerziteta u Beogradu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Dve nauke</a:t>
            </a:r>
            <a:r>
              <a:rPr lang="en-US" dirty="0" smtClean="0"/>
              <a:t>,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studijski</a:t>
            </a:r>
            <a:r>
              <a:rPr lang="en-US" dirty="0" smtClean="0"/>
              <a:t>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 smtClean="0"/>
              <a:t>Mnoge discipline oslanjaju se na etnologiju i antropologiju, one imaju veoma veliki interdisciplinarni potencijal – prva važna poenta za demografe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Etnolozi često sarađuju sa istoričarima, etnomuzikolozima, etnolingvistima i sl. a</a:t>
            </a:r>
            <a:r>
              <a:rPr lang="sr-Latn-RS" dirty="0"/>
              <a:t> </a:t>
            </a:r>
            <a:r>
              <a:rPr lang="sr-Latn-RS" dirty="0" smtClean="0"/>
              <a:t>antropolozi sa sociolozima, pravnicima, demografima i sl.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Sve ove institucije sprovode istraživanja i objavljuju izdanja korisna demografima.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Geografima i turizmlozima su su posebno važna etnološka istraživanja kreiranja i zaštite kulturnog nasleža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Demografima su posebno važna istraživanja u okvirima antropologije srodstva, političke antropologije i antropologije roda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Značaj etnologije i antropologije za demografe i geografe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 smtClean="0"/>
              <a:t>U osnovi, antropologija je proučavanje drugih kultura, a etnologija - sopstvene</a:t>
            </a:r>
          </a:p>
          <a:p>
            <a:endParaRPr lang="sr-Latn-RS" dirty="0"/>
          </a:p>
          <a:p>
            <a:r>
              <a:rPr lang="sr-Latn-RS" dirty="0" smtClean="0"/>
              <a:t>Ali odavno znamo da ne postoje „čiste“ kulture koje su homogene – druga ključna poenta za demografe</a:t>
            </a:r>
          </a:p>
          <a:p>
            <a:endParaRPr lang="sr-Latn-RS" dirty="0"/>
          </a:p>
          <a:p>
            <a:r>
              <a:rPr lang="sr-Latn-RS" dirty="0" smtClean="0"/>
              <a:t>To je svima jasno u doba globalizacije, ali mnogo pre nego što je globalizacija započela bilo je jasno da u složenim društvima različiti društveni slojevi (staleži, kaste...) ili zajednice koje žive u različitim ekološkim nišama imaju različitu kulturu</a:t>
            </a:r>
          </a:p>
          <a:p>
            <a:endParaRPr lang="sr-Latn-RS" dirty="0"/>
          </a:p>
          <a:p>
            <a:r>
              <a:rPr lang="sr-Latn-RS" dirty="0" smtClean="0"/>
              <a:t>Ni u malim zajednicama („plemenima“) ne vide svi svoju kulturu na isti način niti je svi na isti način upražnjavaju</a:t>
            </a:r>
          </a:p>
          <a:p>
            <a:endParaRPr lang="sr-Latn-RS" dirty="0"/>
          </a:p>
          <a:p>
            <a:r>
              <a:rPr lang="sr-Latn-RS" dirty="0" smtClean="0"/>
              <a:t>Uvek imajte na umu da su akademski koncepti eksplanatorne alatke, ali da vremenom postaju deo druptvene stvarnosti čijem priučavanju služe, pa da su tako „rasa“, „nacija“, „kultura“ danas pojmovi o kojima „svi sve znaju“ zato što su kroz škoslki sistem, medije i poularnu kulturu/folklor postali deo svakodnevnog rečnika</a:t>
            </a:r>
          </a:p>
          <a:p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„Druge“ kulture i „naša“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Najznačajnija tenzija tiče se epistemološke razlike između pozitivizma i konstruktivizma: da li su kulture realne („date“, „nađene“) poput prirodnih pojava ili su one rezultat tumačenja njihovih pripadnika i onih koji to nisu</a:t>
            </a:r>
          </a:p>
          <a:p>
            <a:endParaRPr lang="sr-Latn-RS" dirty="0"/>
          </a:p>
          <a:p>
            <a:r>
              <a:rPr lang="sr-Latn-RS" dirty="0"/>
              <a:t>Razlika </a:t>
            </a:r>
            <a:r>
              <a:rPr lang="sr-Latn-RS" dirty="0" smtClean="0"/>
              <a:t>između </a:t>
            </a:r>
            <a:r>
              <a:rPr lang="sr-Latn-RS" dirty="0"/>
              <a:t>etnologije i antropologije u velikoj meri se poklapa sa ovom epistemološkom razlikom – etnolozi kulturi pristupaju kao da je realna, autentična; antropolozi proučavaju ko u šta veruje kao da je autentično, i </a:t>
            </a:r>
            <a:r>
              <a:rPr lang="sr-Latn-RS" dirty="0" smtClean="0"/>
              <a:t>zašto – treća važna poenta za deografe (posebno zbog veze između identiteta i nataliteta)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Distinkcija nacionalizam/kosmopolitizam se u velikoj meri poklapa sa distinkicojm etnologija/antropologija</a:t>
            </a:r>
          </a:p>
          <a:p>
            <a:endParaRPr lang="sr-Latn-RS" dirty="0"/>
          </a:p>
          <a:p>
            <a:r>
              <a:rPr lang="sr-Latn-RS" dirty="0"/>
              <a:t>Ali ne zaboravite – nauka proučava verovanja, pa tako i </a:t>
            </a:r>
            <a:r>
              <a:rPr lang="sr-Latn-RS" dirty="0" smtClean="0"/>
              <a:t>etnologija i antropologija preispituju </a:t>
            </a:r>
            <a:r>
              <a:rPr lang="sr-Latn-RS" dirty="0"/>
              <a:t>sopstveno nasleđe i </a:t>
            </a:r>
            <a:r>
              <a:rPr lang="sr-Latn-RS" dirty="0" smtClean="0"/>
              <a:t>društvenu ulogu. Odnos nauke i društva je „ugrađen“, refleksivno se podrazumeva – četvrta poenta za demografe </a:t>
            </a:r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Pozitivizam/konstruktivizam,</a:t>
            </a:r>
            <a:br>
              <a:rPr lang="sr-Latn-RS" dirty="0" smtClean="0"/>
            </a:br>
            <a:r>
              <a:rPr lang="sr-Latn-RS" dirty="0" smtClean="0"/>
              <a:t>nacionalizam/kosmopolitizam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8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dirty="0" smtClean="0"/>
              <a:t>Za razliku od drugih nauka, u društveno-humanističkim naukama mi studiramo „od početka“ i čitamo „klasike“</a:t>
            </a:r>
          </a:p>
          <a:p>
            <a:endParaRPr lang="sr-Latn-RS" dirty="0"/>
          </a:p>
          <a:p>
            <a:r>
              <a:rPr lang="sr-Latn-RS" dirty="0" smtClean="0"/>
              <a:t>Naša znanja retko zastarevaju, naše teorije nisu takve da mogu biti lako opovrgnute i prevaziđene</a:t>
            </a:r>
          </a:p>
          <a:p>
            <a:endParaRPr lang="sr-Latn-RS" dirty="0"/>
          </a:p>
          <a:p>
            <a:r>
              <a:rPr lang="sr-Latn-RS" dirty="0" smtClean="0"/>
              <a:t>Po tome smo srodniji humanistici i umetnosti</a:t>
            </a:r>
          </a:p>
          <a:p>
            <a:endParaRPr lang="sr-Latn-RS" dirty="0"/>
          </a:p>
          <a:p>
            <a:r>
              <a:rPr lang="sr-Latn-RS" dirty="0" smtClean="0"/>
              <a:t>Ali to ne znači da naša znanja nisu pouzdana i objektivna – ona samo nisu očigledna i merljiva, na način na koji su to znanja u drugim naučnim poljima (biomedicinskom, prirodno-naučnom ili tehničko-tehnološkom) -  peta poenta za demografe </a:t>
            </a:r>
          </a:p>
          <a:p>
            <a:endParaRPr lang="sr-Latn-RS" dirty="0"/>
          </a:p>
          <a:p>
            <a:r>
              <a:rPr lang="sr-Latn-RS" dirty="0" smtClean="0"/>
              <a:t>Ključna razlika: kvantitativna vs. kvalitativna istraživanja</a:t>
            </a:r>
          </a:p>
          <a:p>
            <a:endParaRPr lang="sr-Latn-RS" dirty="0"/>
          </a:p>
          <a:p>
            <a:r>
              <a:rPr lang="sr-Latn-RS" dirty="0" smtClean="0"/>
              <a:t>U društveno-humanističkim naukama, metafizička i naučna pitanja su često isprepletana, a religija, politika, mit, književnost i umetnost često imaju veću ulogu nego u „pravim“, „tvrdim“ naukama o prirodi</a:t>
            </a:r>
          </a:p>
          <a:p>
            <a:endParaRPr lang="sr-Latn-RS" dirty="0"/>
          </a:p>
          <a:p>
            <a:r>
              <a:rPr lang="sr-Latn-RS" dirty="0" smtClean="0"/>
              <a:t>To je nekada dobro, a nekada nije – o tome ćemo imati diskusiju posel jednog od vaših izlaganja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Istorija, teorija i metod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1768</TotalTime>
  <Words>1663</Words>
  <Application>Microsoft Office PowerPoint</Application>
  <PresentationFormat>On-screen Show (4:3)</PresentationFormat>
  <Paragraphs>176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Šta je antropologija?</vt:lpstr>
      <vt:lpstr>O predmetu i ispitu</vt:lpstr>
      <vt:lpstr>Mislimo da znamo pojmove: antropologija</vt:lpstr>
      <vt:lpstr>Mislimo da znamo pojmove: etnologija</vt:lpstr>
      <vt:lpstr>Dve nauke, jedan studijski program</vt:lpstr>
      <vt:lpstr>Značaj etnologije i antropologije za demografe i geografe</vt:lpstr>
      <vt:lpstr>„Druge“ kulture i „naša“</vt:lpstr>
      <vt:lpstr>Pozitivizam/konstruktivizam, nacionalizam/kosmopolitizam</vt:lpstr>
      <vt:lpstr>Istorija, teorija i metod</vt:lpstr>
      <vt:lpstr>Svet oko nas – inherentni konstruktivizam antropologije</vt:lpstr>
      <vt:lpstr>Mi su svetu – kako pojmovi usmeravaju naš život</vt:lpstr>
      <vt:lpstr>Drugi u svetu – pojmovi usmeravaju to kako vidimo druge</vt:lpstr>
      <vt:lpstr>Telo – ni objektivnije nit osporavanije</vt:lpstr>
      <vt:lpstr>Materijalna i nematerijalna kultura – skoro pola popisa!</vt:lpstr>
      <vt:lpstr>Religija – uzbudljiva, egzotična, i opasna tema</vt:lpstr>
      <vt:lpstr>Hvala na pažnji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Šta su etnologija i antropologija</dc:title>
  <dc:creator>EA</dc:creator>
  <cp:lastModifiedBy>User</cp:lastModifiedBy>
  <cp:revision>38</cp:revision>
  <dcterms:created xsi:type="dcterms:W3CDTF">2006-08-16T00:00:00Z</dcterms:created>
  <dcterms:modified xsi:type="dcterms:W3CDTF">2024-10-03T05:37:48Z</dcterms:modified>
</cp:coreProperties>
</file>