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70" r:id="rId3"/>
    <p:sldId id="271" r:id="rId4"/>
    <p:sldId id="261" r:id="rId5"/>
    <p:sldId id="257" r:id="rId6"/>
    <p:sldId id="259" r:id="rId7"/>
    <p:sldId id="258"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1D3A00"/>
    <a:srgbClr val="FE9202"/>
    <a:srgbClr val="CC0066"/>
    <a:srgbClr val="D47A02"/>
    <a:srgbClr val="5EEC3C"/>
    <a:srgbClr val="E6B254"/>
    <a:srgbClr val="BF7E37"/>
    <a:srgbClr val="E39A39"/>
    <a:srgbClr val="6C1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3" d="100"/>
          <a:sy n="143" d="100"/>
        </p:scale>
        <p:origin x="684" y="102"/>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5/16/2023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07080" y="1808225"/>
            <a:ext cx="7787955" cy="1679753"/>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907080" y="3487980"/>
            <a:ext cx="7787955" cy="763525"/>
          </a:xfrm>
        </p:spPr>
        <p:txBody>
          <a:bodyPr>
            <a:normAutofit/>
          </a:bodyPr>
          <a:lstStyle>
            <a:lvl1pPr marL="0" indent="0" algn="r">
              <a:buNone/>
              <a:defRPr sz="2800" b="0" i="0">
                <a:solidFill>
                  <a:srgbClr val="C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40164" y="2769394"/>
            <a:ext cx="1463675" cy="392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433880"/>
            <a:ext cx="7940659" cy="76352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601670" y="1502815"/>
            <a:ext cx="7940660" cy="3359510"/>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1425" y="281175"/>
            <a:ext cx="6413610" cy="916229"/>
          </a:xfrm>
          <a:noFill/>
        </p:spPr>
        <p:txBody>
          <a:bodyPr>
            <a:normAutofit/>
          </a:bodyPr>
          <a:lstStyle>
            <a:lvl1pPr algn="l">
              <a:defRPr sz="3600">
                <a:solidFill>
                  <a:srgbClr val="CC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281425" y="1197405"/>
            <a:ext cx="6413610" cy="3511061"/>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433880"/>
            <a:ext cx="8246070" cy="76352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7" y="1793944"/>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7" y="2266340"/>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793944"/>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266340"/>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5/16/2023</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66590" y="586585"/>
            <a:ext cx="4581150" cy="1679753"/>
          </a:xfrm>
        </p:spPr>
        <p:txBody>
          <a:bodyPr>
            <a:normAutofit fontScale="90000"/>
          </a:bodyPr>
          <a:lstStyle/>
          <a:p>
            <a:r>
              <a:rPr lang="sr-Latn-RS" dirty="0"/>
              <a:t>Postajanje majkom tokom pandemije virusa kovid – 19 u Srbiji</a:t>
            </a:r>
            <a:endParaRPr lang="en-US" dirty="0"/>
          </a:p>
        </p:txBody>
      </p:sp>
      <p:sp>
        <p:nvSpPr>
          <p:cNvPr id="3" name="Subtitle 2"/>
          <p:cNvSpPr>
            <a:spLocks noGrp="1"/>
          </p:cNvSpPr>
          <p:nvPr>
            <p:ph type="subTitle" idx="1"/>
          </p:nvPr>
        </p:nvSpPr>
        <p:spPr/>
        <p:txBody>
          <a:bodyPr/>
          <a:lstStyle/>
          <a:p>
            <a:r>
              <a:rPr lang="sr-Latn-RS" dirty="0"/>
              <a:t>Aleksandra Krlović SO19/51</a:t>
            </a:r>
            <a:endParaRPr lang="en-US" dirty="0"/>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1B312-B092-40BE-90FC-02FF33F1F6F8}"/>
              </a:ext>
            </a:extLst>
          </p:cNvPr>
          <p:cNvSpPr>
            <a:spLocks noGrp="1"/>
          </p:cNvSpPr>
          <p:nvPr>
            <p:ph type="title"/>
          </p:nvPr>
        </p:nvSpPr>
        <p:spPr>
          <a:xfrm>
            <a:off x="4419294" y="0"/>
            <a:ext cx="4581151" cy="1350109"/>
          </a:xfrm>
        </p:spPr>
        <p:txBody>
          <a:bodyPr>
            <a:normAutofit/>
          </a:bodyPr>
          <a:lstStyle/>
          <a:p>
            <a:pPr algn="just"/>
            <a:r>
              <a:rPr lang="sr-Latn-RS" sz="1200" b="1" dirty="0">
                <a:solidFill>
                  <a:schemeClr val="bg1"/>
                </a:solidFill>
              </a:rPr>
              <a:t>Bilo je partnera koji su odlazili na posao, ali i onih koji su radili od kuće, međutim pandemija nije uticala na njihovu posvećenost detet. Kontekst pandemijenije uticao na promene u sferi podele rada u domaćinstvu. Neki od iskaza sagovonica:</a:t>
            </a:r>
            <a:endParaRPr lang="en-GB" sz="1200" b="1" dirty="0">
              <a:solidFill>
                <a:schemeClr val="bg1"/>
              </a:solidFill>
            </a:endParaRPr>
          </a:p>
        </p:txBody>
      </p:sp>
      <p:sp>
        <p:nvSpPr>
          <p:cNvPr id="3" name="TextBox 2">
            <a:extLst>
              <a:ext uri="{FF2B5EF4-FFF2-40B4-BE49-F238E27FC236}">
                <a16:creationId xmlns:a16="http://schemas.microsoft.com/office/drawing/2014/main" id="{29F1E630-0CC3-465D-B96F-0ED520458F95}"/>
              </a:ext>
            </a:extLst>
          </p:cNvPr>
          <p:cNvSpPr txBox="1"/>
          <p:nvPr/>
        </p:nvSpPr>
        <p:spPr>
          <a:xfrm>
            <a:off x="296260" y="1808225"/>
            <a:ext cx="7635250" cy="2123658"/>
          </a:xfrm>
          <a:prstGeom prst="rect">
            <a:avLst/>
          </a:prstGeom>
          <a:noFill/>
        </p:spPr>
        <p:txBody>
          <a:bodyPr wrap="square" rtlCol="0">
            <a:spAutoFit/>
          </a:bodyPr>
          <a:lstStyle/>
          <a:p>
            <a:pPr algn="just"/>
            <a:r>
              <a:rPr lang="sr-Latn-RS" sz="1200" i="1" dirty="0"/>
              <a:t>„Moj dečko je radio kao što inače radi, i pošto može da radio od kuće, nastavio je da radi od kuće, tako da bi u tom smislu bilo isto i bez pandemije. Mislim sa jedne strane je loše što smi bili primorani da budemo sami, dečko i ja sa detetom. Mi smo naviknuti da smo sami sa njom i to je bilo loše u tom momentu, ali je pomoglo na duge staze. Pomoglo je nama da smo svesni da možemo sami da se izborimo sa tim, da se nosimo sa svim tim. Da ne mora da nam dolazi neko treći, četvrti. Peti da nam pomaže. „ </a:t>
            </a:r>
            <a:r>
              <a:rPr lang="sr-Latn-RS" sz="1200" dirty="0"/>
              <a:t>(Sofija, 27, studentkinja, nezaposlena) </a:t>
            </a:r>
          </a:p>
          <a:p>
            <a:pPr algn="just"/>
            <a:endParaRPr lang="sr-Latn-RS" sz="1200" i="1" dirty="0"/>
          </a:p>
          <a:p>
            <a:pPr algn="just"/>
            <a:r>
              <a:rPr lang="sr-Latn-RS" sz="1200" i="1" dirty="0"/>
              <a:t>„Moj muž je radio po ceo dan , od jutra do mraka, tako da sam sve sama radila. I danas je tako. On dođe u 8 -9 kući, ponekad i 10. Sve radim sama. Jedino kada je trebalo kod lekara da se ide , on uzme slobodan dan pa se odvezemo, inače obako sve ja oko domaćinstva i dece. Prosto navikneš. Nekada je bilo dobro, nekada smo se malo raspravljali... Kako da kažem, mislim, znate kako je kada su svi nervozni u kući. Pandemija je izazvala mnogo nervoze kod nas, i tog nekada depresivnog stanja, što se meni desilo. „ </a:t>
            </a:r>
            <a:r>
              <a:rPr lang="sr-Latn-RS" sz="1200" dirty="0"/>
              <a:t>(Tamara, 28, srednja škola, poljoprivrednica)</a:t>
            </a:r>
            <a:endParaRPr lang="en-GB" sz="1200" i="1" dirty="0"/>
          </a:p>
        </p:txBody>
      </p:sp>
    </p:spTree>
    <p:extLst>
      <p:ext uri="{BB962C8B-B14F-4D97-AF65-F5344CB8AC3E}">
        <p14:creationId xmlns:p14="http://schemas.microsoft.com/office/powerpoint/2010/main" val="2413768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573AB-2A1C-46E2-BC21-1DC2703538A2}"/>
              </a:ext>
            </a:extLst>
          </p:cNvPr>
          <p:cNvSpPr>
            <a:spLocks noGrp="1"/>
          </p:cNvSpPr>
          <p:nvPr>
            <p:ph type="title"/>
          </p:nvPr>
        </p:nvSpPr>
        <p:spPr>
          <a:xfrm>
            <a:off x="4266590" y="0"/>
            <a:ext cx="4877410" cy="1350110"/>
          </a:xfrm>
        </p:spPr>
        <p:txBody>
          <a:bodyPr>
            <a:normAutofit/>
          </a:bodyPr>
          <a:lstStyle/>
          <a:p>
            <a:pPr algn="just"/>
            <a:r>
              <a:rPr lang="sr-Latn-RS" sz="1400" b="1" dirty="0"/>
              <a:t>Prisutan je i negativan stav sagovornica kada je reč o ograničenim mogućnostima posete, pa samim tim i pružanja pomoći najbližih članova. Neki od iskaza:</a:t>
            </a:r>
            <a:endParaRPr lang="en-GB" sz="1400" b="1" dirty="0"/>
          </a:p>
        </p:txBody>
      </p:sp>
      <p:sp>
        <p:nvSpPr>
          <p:cNvPr id="3" name="Content Placeholder 2">
            <a:extLst>
              <a:ext uri="{FF2B5EF4-FFF2-40B4-BE49-F238E27FC236}">
                <a16:creationId xmlns:a16="http://schemas.microsoft.com/office/drawing/2014/main" id="{01895D77-FDBF-41A7-A1E6-7E513E708186}"/>
              </a:ext>
            </a:extLst>
          </p:cNvPr>
          <p:cNvSpPr>
            <a:spLocks noGrp="1"/>
          </p:cNvSpPr>
          <p:nvPr>
            <p:ph idx="1"/>
          </p:nvPr>
        </p:nvSpPr>
        <p:spPr/>
        <p:txBody>
          <a:bodyPr>
            <a:normAutofit/>
          </a:bodyPr>
          <a:lstStyle/>
          <a:p>
            <a:pPr algn="just"/>
            <a:r>
              <a:rPr lang="sr-Latn-RS" sz="1200" i="1" dirty="0"/>
              <a:t>„Baš bih volela da je imao neko da mi pomogne, ali šta ćeš, morala sam sve sama. Prosto te život tako natera da moraš da se boriš. Da nije bilo korone dosta toga bi bilo drugačije jer bih imala veći osećaj zajedništva. Mnogo bi manje moje dete trenutno bilo vezano za mene isključivo da je u nekim prvim mesecima mogao da bude i sa drugim ljudima. Da ne pominjem koliko bi meni značila pomoć... „ </a:t>
            </a:r>
            <a:r>
              <a:rPr lang="sr-Latn-RS" sz="1200" dirty="0"/>
              <a:t>(Marija, 32, viša škola, medicinska sestra)</a:t>
            </a:r>
          </a:p>
          <a:p>
            <a:pPr algn="just"/>
            <a:endParaRPr lang="sr-Latn-RS" sz="1200" i="1" dirty="0"/>
          </a:p>
          <a:p>
            <a:pPr algn="just"/>
            <a:r>
              <a:rPr lang="sr-Latn-RS" sz="1200" i="1" dirty="0"/>
              <a:t>„Tri meseca mi niko nije ušao u kuću ni da vidi dete ni ništa.... Što ti opet stvara neki osećaj otuđenja. To mi je bilo grozno. To je onako jedino što mi je otežavalo situaciju, ta otuđenost od porodice koja nije mogla da dođe da me vidi i da mi pripomogne. Ali suprug je bio tu, on isto nije radio, pa smo nekako nas dvoje dan za danom živeli i spram situacije se snalazili.“ </a:t>
            </a:r>
            <a:r>
              <a:rPr lang="sr-Latn-RS" sz="1200" dirty="0"/>
              <a:t>(Aleksandra, srednje obrazovanje, frizerka) </a:t>
            </a:r>
            <a:endParaRPr lang="sr-Latn-RS" sz="1200" i="1" dirty="0"/>
          </a:p>
        </p:txBody>
      </p:sp>
    </p:spTree>
    <p:extLst>
      <p:ext uri="{BB962C8B-B14F-4D97-AF65-F5344CB8AC3E}">
        <p14:creationId xmlns:p14="http://schemas.microsoft.com/office/powerpoint/2010/main" val="3482280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C4107-7EDA-4DE8-BB82-B2C7101FDE74}"/>
              </a:ext>
            </a:extLst>
          </p:cNvPr>
          <p:cNvSpPr>
            <a:spLocks noGrp="1"/>
          </p:cNvSpPr>
          <p:nvPr>
            <p:ph type="title"/>
          </p:nvPr>
        </p:nvSpPr>
        <p:spPr>
          <a:xfrm>
            <a:off x="4266591" y="0"/>
            <a:ext cx="4886560" cy="1350110"/>
          </a:xfrm>
        </p:spPr>
        <p:txBody>
          <a:bodyPr>
            <a:normAutofit/>
          </a:bodyPr>
          <a:lstStyle/>
          <a:p>
            <a:pPr algn="just"/>
            <a:r>
              <a:rPr lang="sr-Latn-RS" sz="1400" b="1" dirty="0">
                <a:solidFill>
                  <a:schemeClr val="bg1"/>
                </a:solidFill>
              </a:rPr>
              <a:t>Ograničenost kontakta, kao i pružanja pomoći ipak je imalo neke od pozitivnih efekata kako navode sagovornice. Neki od iskaza:</a:t>
            </a:r>
            <a:endParaRPr lang="en-GB" sz="1400" b="1" dirty="0">
              <a:solidFill>
                <a:schemeClr val="bg1"/>
              </a:solidFill>
            </a:endParaRPr>
          </a:p>
        </p:txBody>
      </p:sp>
      <p:sp>
        <p:nvSpPr>
          <p:cNvPr id="3" name="TextBox 2">
            <a:extLst>
              <a:ext uri="{FF2B5EF4-FFF2-40B4-BE49-F238E27FC236}">
                <a16:creationId xmlns:a16="http://schemas.microsoft.com/office/drawing/2014/main" id="{61773218-7850-40F7-A591-AB11EDA13778}"/>
              </a:ext>
            </a:extLst>
          </p:cNvPr>
          <p:cNvSpPr txBox="1"/>
          <p:nvPr/>
        </p:nvSpPr>
        <p:spPr>
          <a:xfrm>
            <a:off x="296260" y="1502815"/>
            <a:ext cx="7482545" cy="2123658"/>
          </a:xfrm>
          <a:prstGeom prst="rect">
            <a:avLst/>
          </a:prstGeom>
          <a:noFill/>
        </p:spPr>
        <p:txBody>
          <a:bodyPr wrap="square" rtlCol="0">
            <a:spAutoFit/>
          </a:bodyPr>
          <a:lstStyle/>
          <a:p>
            <a:pPr algn="just"/>
            <a:r>
              <a:rPr lang="sr-Latn-RS" sz="1200" i="1" dirty="0"/>
              <a:t>„Prosto smo postali ljudi koji razmišljaju svojom glavom i veruju lekarima, i bilo je jako bitno da slušamo ono što nam govori pedijatar vezano za pandemiju i ovako. Pošto je vladala pandemija bilo je mnogo lakše da se otarasimo naših majki zbog toga što vlada haos, svako ima neko svoje mišljenje i mi smo im rekli da smo dlučili da ćemo uzeti jedno mišljenje i tim mišljenjem ćemo da se vodimo – a to je mišljenje lekara. Bilo oh je lakše ućutkati jer ne bi tako lako odustali od nekih svojih ideja da nije bilo pandemije. U tom smislu mi je bilo dosta lakše, da ne moram da slušam šta ja to ne radim dobro i kako one imaju više iskustva i sve bolje znaju i tako to. Mislim da bih poludela da sam još morala da sam još i to morala da trpim. Mogu reći i da sam definitivno osećala manji pritisak jer nisu svi odmah krenuli da dolaze, nego eto, po nekim etapama, malo se razvukao taj dolazak, pa je bilo lakše postaviti tu neku granicuu komunikaciji. Nije dolazila rodbina, čak ni roditelji, što samim ti  povlači i da nije bilo glupih konstatacijavezano za bebu, kao i saveta koje nisam tražila. Nema šanse da bi me inače pustili da radim kako ja mislim da treba. Korona ih je dozvala pameti, da tako kažem.“ </a:t>
            </a:r>
            <a:r>
              <a:rPr lang="sr-Latn-RS" sz="1200" dirty="0"/>
              <a:t>(Tatjana, 34, visoko obrazovanje, dizajnerka) </a:t>
            </a:r>
            <a:endParaRPr lang="en-GB" sz="1200" i="1" dirty="0"/>
          </a:p>
        </p:txBody>
      </p:sp>
    </p:spTree>
    <p:extLst>
      <p:ext uri="{BB962C8B-B14F-4D97-AF65-F5344CB8AC3E}">
        <p14:creationId xmlns:p14="http://schemas.microsoft.com/office/powerpoint/2010/main" val="925467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8F799E-EBDA-4334-92E5-CDE62A101844}"/>
              </a:ext>
            </a:extLst>
          </p:cNvPr>
          <p:cNvSpPr txBox="1"/>
          <p:nvPr/>
        </p:nvSpPr>
        <p:spPr>
          <a:xfrm>
            <a:off x="296260" y="1655520"/>
            <a:ext cx="2290575" cy="1569660"/>
          </a:xfrm>
          <a:prstGeom prst="rect">
            <a:avLst/>
          </a:prstGeom>
          <a:noFill/>
        </p:spPr>
        <p:txBody>
          <a:bodyPr wrap="square" rtlCol="0">
            <a:spAutoFit/>
          </a:bodyPr>
          <a:lstStyle/>
          <a:p>
            <a:pPr algn="just"/>
            <a:r>
              <a:rPr lang="sr-Latn-RS" sz="1200" dirty="0"/>
              <a:t>Neke sagovornice istakle su kako je pandemija dovela do pojave drugačijeg tipa intergeneracijske ambivalencije. Pomoć porodice je uvek dragocena, ali konflik nastaje usled neslaganja sa praksom majčinstva. Neki od iskaza sagovornica:</a:t>
            </a:r>
            <a:endParaRPr lang="en-GB" sz="1200" dirty="0"/>
          </a:p>
        </p:txBody>
      </p:sp>
      <p:sp>
        <p:nvSpPr>
          <p:cNvPr id="4" name="TextBox 3">
            <a:extLst>
              <a:ext uri="{FF2B5EF4-FFF2-40B4-BE49-F238E27FC236}">
                <a16:creationId xmlns:a16="http://schemas.microsoft.com/office/drawing/2014/main" id="{2C95B8C9-E08A-4667-A1DE-AA556209D7C0}"/>
              </a:ext>
            </a:extLst>
          </p:cNvPr>
          <p:cNvSpPr txBox="1"/>
          <p:nvPr/>
        </p:nvSpPr>
        <p:spPr>
          <a:xfrm>
            <a:off x="2892245" y="2561313"/>
            <a:ext cx="5802790" cy="1569660"/>
          </a:xfrm>
          <a:prstGeom prst="rect">
            <a:avLst/>
          </a:prstGeom>
          <a:noFill/>
        </p:spPr>
        <p:txBody>
          <a:bodyPr wrap="square" rtlCol="0">
            <a:spAutoFit/>
          </a:bodyPr>
          <a:lstStyle/>
          <a:p>
            <a:pPr algn="just"/>
            <a:r>
              <a:rPr lang="sr-Latn-RS" sz="1200" i="1" dirty="0"/>
              <a:t>„U suštini mi je možda najveći izazov bio druženje, ali u smislu pritiska okoline da to ne radim zbog deteta. Pritisak okoline, mame, svekrve, da naprosto ne smem da izlazim iz kuće zbog pandemije. Što mi apsolutno nije... Mislim, ne kažem, dosta su mi pomogle, ali meni tada nije imalo smisla. U tom prvom periodu, koliko god da sam bila umornai želela da spavam, bio mi je potreban i razgovori podrška i druženje. Nigde nismo putovali, nigde nismo išli, niko nam nije dolazio, i eto, na sav taj stres oko bebe i svega, još ispada da sam loša majka ako izađem da se vidim sa nekim ili pozovem drugaricu da svrati“. </a:t>
            </a:r>
            <a:r>
              <a:rPr lang="sr-Latn-RS" sz="1200" dirty="0"/>
              <a:t>(Ana, srednje obrazovanje, konobarica)</a:t>
            </a:r>
            <a:endParaRPr lang="en-GB" sz="1200" i="1" dirty="0"/>
          </a:p>
        </p:txBody>
      </p:sp>
    </p:spTree>
    <p:extLst>
      <p:ext uri="{BB962C8B-B14F-4D97-AF65-F5344CB8AC3E}">
        <p14:creationId xmlns:p14="http://schemas.microsoft.com/office/powerpoint/2010/main" val="1836552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EA0C-01C8-460F-951D-545CBF98C4C6}"/>
              </a:ext>
            </a:extLst>
          </p:cNvPr>
          <p:cNvSpPr>
            <a:spLocks noGrp="1"/>
          </p:cNvSpPr>
          <p:nvPr>
            <p:ph type="title"/>
          </p:nvPr>
        </p:nvSpPr>
        <p:spPr>
          <a:xfrm>
            <a:off x="4877410" y="0"/>
            <a:ext cx="3664919" cy="1197405"/>
          </a:xfrm>
        </p:spPr>
        <p:txBody>
          <a:bodyPr>
            <a:normAutofit/>
          </a:bodyPr>
          <a:lstStyle/>
          <a:p>
            <a:pPr algn="ctr"/>
            <a:r>
              <a:rPr lang="sr-Latn-RS" dirty="0"/>
              <a:t>Zaključno razmatranje</a:t>
            </a:r>
            <a:endParaRPr lang="en-GB" dirty="0"/>
          </a:p>
        </p:txBody>
      </p:sp>
      <p:sp>
        <p:nvSpPr>
          <p:cNvPr id="3" name="Content Placeholder 2">
            <a:extLst>
              <a:ext uri="{FF2B5EF4-FFF2-40B4-BE49-F238E27FC236}">
                <a16:creationId xmlns:a16="http://schemas.microsoft.com/office/drawing/2014/main" id="{1842EC86-34F9-4CF6-9E87-2B0B3C1B3BB7}"/>
              </a:ext>
            </a:extLst>
          </p:cNvPr>
          <p:cNvSpPr>
            <a:spLocks noGrp="1"/>
          </p:cNvSpPr>
          <p:nvPr>
            <p:ph idx="1"/>
          </p:nvPr>
        </p:nvSpPr>
        <p:spPr/>
        <p:txBody>
          <a:bodyPr>
            <a:normAutofit/>
          </a:bodyPr>
          <a:lstStyle/>
          <a:p>
            <a:r>
              <a:rPr lang="sr-Latn-RS" sz="1800" dirty="0"/>
              <a:t>Dominantan osećaj straha za dete, koji je dodatno pojačan usled pandemije</a:t>
            </a:r>
          </a:p>
          <a:p>
            <a:r>
              <a:rPr lang="sr-Latn-RS" sz="1800" dirty="0"/>
              <a:t>Grupe podrške na društvenim mrežama, dovele do anksioznosti, ali istovremeno predstavljaju i izvor utehe i ublažavanja stresa</a:t>
            </a:r>
          </a:p>
          <a:p>
            <a:r>
              <a:rPr lang="sr-Latn-RS" sz="1800" dirty="0"/>
              <a:t>Iskustvo trudnica okarakterisano kao nepotpuno</a:t>
            </a:r>
          </a:p>
          <a:p>
            <a:r>
              <a:rPr lang="sr-Latn-RS" sz="1800" dirty="0"/>
              <a:t>Prisutan strah od nepoznatog virusa</a:t>
            </a:r>
          </a:p>
          <a:p>
            <a:r>
              <a:rPr lang="sr-Latn-RS" sz="1800" dirty="0"/>
              <a:t>Rad od kuće se nije pokazao kao pozitivan ishod pandemije</a:t>
            </a:r>
          </a:p>
          <a:p>
            <a:r>
              <a:rPr lang="sr-Latn-RS" sz="1800" dirty="0"/>
              <a:t>Potreba za emocionalnom i praktičnom podrškom porodice smatra se bitnom, ali je u uslovima pandemije bila ograničena </a:t>
            </a:r>
            <a:endParaRPr lang="en-GB" sz="1800" dirty="0"/>
          </a:p>
        </p:txBody>
      </p:sp>
    </p:spTree>
    <p:extLst>
      <p:ext uri="{BB962C8B-B14F-4D97-AF65-F5344CB8AC3E}">
        <p14:creationId xmlns:p14="http://schemas.microsoft.com/office/powerpoint/2010/main" val="1249202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889AE-D8FE-BFCB-6476-55CC356E6C01}"/>
              </a:ext>
            </a:extLst>
          </p:cNvPr>
          <p:cNvSpPr>
            <a:spLocks noGrp="1"/>
          </p:cNvSpPr>
          <p:nvPr>
            <p:ph type="title"/>
          </p:nvPr>
        </p:nvSpPr>
        <p:spPr>
          <a:xfrm>
            <a:off x="2892245" y="433880"/>
            <a:ext cx="7024430" cy="458115"/>
          </a:xfrm>
        </p:spPr>
        <p:txBody>
          <a:bodyPr>
            <a:noAutofit/>
          </a:bodyPr>
          <a:lstStyle/>
          <a:p>
            <a:pPr algn="ctr"/>
            <a:r>
              <a:rPr lang="en-US" sz="1600" dirty="0" err="1"/>
              <a:t>Dominantan</a:t>
            </a:r>
            <a:r>
              <a:rPr lang="en-US" sz="1600" dirty="0"/>
              <a:t> </a:t>
            </a:r>
            <a:r>
              <a:rPr lang="en-US" sz="1600" dirty="0" err="1"/>
              <a:t>teorijski</a:t>
            </a:r>
            <a:r>
              <a:rPr lang="en-US" sz="1600" dirty="0"/>
              <a:t> </a:t>
            </a:r>
            <a:r>
              <a:rPr lang="en-US" sz="1600" dirty="0" err="1"/>
              <a:t>pristup</a:t>
            </a:r>
            <a:r>
              <a:rPr lang="en-US" sz="1600" dirty="0"/>
              <a:t> u </a:t>
            </a:r>
            <a:r>
              <a:rPr lang="en-US" sz="1600" dirty="0" err="1"/>
              <a:t>prou</a:t>
            </a:r>
            <a:r>
              <a:rPr lang="sr-Latn-RS" sz="1600" dirty="0"/>
              <a:t>čavanju </a:t>
            </a:r>
            <a:br>
              <a:rPr lang="sr-Latn-RS" sz="1600" dirty="0"/>
            </a:br>
            <a:r>
              <a:rPr lang="sr-Latn-RS" sz="1600" dirty="0"/>
              <a:t>intergeneracijskih odnosa u porodici; </a:t>
            </a:r>
            <a:br>
              <a:rPr lang="sr-Latn-RS" sz="1600" dirty="0"/>
            </a:br>
            <a:r>
              <a:rPr lang="sr-Latn-RS" sz="1600" dirty="0"/>
              <a:t>Model intergeneracijske solidarnosti i teorija generacijskog uloga</a:t>
            </a:r>
            <a:endParaRPr lang="en-US" sz="1600" dirty="0"/>
          </a:p>
        </p:txBody>
      </p:sp>
      <p:sp>
        <p:nvSpPr>
          <p:cNvPr id="3" name="Content Placeholder 2">
            <a:extLst>
              <a:ext uri="{FF2B5EF4-FFF2-40B4-BE49-F238E27FC236}">
                <a16:creationId xmlns:a16="http://schemas.microsoft.com/office/drawing/2014/main" id="{0C1FDCA1-56ED-B4F8-78F9-99F164946128}"/>
              </a:ext>
            </a:extLst>
          </p:cNvPr>
          <p:cNvSpPr>
            <a:spLocks noGrp="1"/>
          </p:cNvSpPr>
          <p:nvPr>
            <p:ph idx="1"/>
          </p:nvPr>
        </p:nvSpPr>
        <p:spPr/>
        <p:txBody>
          <a:bodyPr/>
          <a:lstStyle/>
          <a:p>
            <a:r>
              <a:rPr lang="sr-Latn-RS" sz="1800" dirty="0"/>
              <a:t>Druga demografska tranzicija</a:t>
            </a:r>
          </a:p>
          <a:p>
            <a:r>
              <a:rPr lang="sr-Latn-RS" sz="1800" dirty="0"/>
              <a:t>Koncept „matrice latentnog srodstva“</a:t>
            </a:r>
          </a:p>
          <a:p>
            <a:r>
              <a:rPr lang="sr-Latn-RS" sz="1800" dirty="0"/>
              <a:t>Model za empirijsko istraživanje intergeneracijske solidarnosti koji u sebi sadrži 6 dimenzija:</a:t>
            </a:r>
          </a:p>
          <a:p>
            <a:pPr>
              <a:buFont typeface="+mj-lt"/>
              <a:buAutoNum type="arabicPeriod"/>
            </a:pPr>
            <a:r>
              <a:rPr lang="sr-Latn-RS" sz="1800" dirty="0"/>
              <a:t>Asocijativnu</a:t>
            </a:r>
          </a:p>
          <a:p>
            <a:pPr>
              <a:buFont typeface="+mj-lt"/>
              <a:buAutoNum type="arabicPeriod"/>
            </a:pPr>
            <a:r>
              <a:rPr lang="sr-Latn-RS" sz="1800" dirty="0"/>
              <a:t>Funkcionalnu</a:t>
            </a:r>
          </a:p>
          <a:p>
            <a:pPr>
              <a:buFont typeface="+mj-lt"/>
              <a:buAutoNum type="arabicPeriod"/>
            </a:pPr>
            <a:r>
              <a:rPr lang="sr-Latn-RS" sz="1800" dirty="0"/>
              <a:t>Strukturalnu</a:t>
            </a:r>
          </a:p>
          <a:p>
            <a:pPr>
              <a:buFont typeface="+mj-lt"/>
              <a:buAutoNum type="arabicPeriod"/>
            </a:pPr>
            <a:r>
              <a:rPr lang="sr-Latn-RS" sz="1800" dirty="0"/>
              <a:t>Afektivnu</a:t>
            </a:r>
          </a:p>
          <a:p>
            <a:pPr>
              <a:buFont typeface="+mj-lt"/>
              <a:buAutoNum type="arabicPeriod"/>
            </a:pPr>
            <a:r>
              <a:rPr lang="sr-Latn-RS" sz="1800" dirty="0"/>
              <a:t>Konsenzualnu</a:t>
            </a:r>
          </a:p>
          <a:p>
            <a:pPr>
              <a:buFont typeface="+mj-lt"/>
              <a:buAutoNum type="arabicPeriod"/>
            </a:pPr>
            <a:r>
              <a:rPr lang="sr-Latn-RS" sz="1800" dirty="0"/>
              <a:t>Normativnu</a:t>
            </a:r>
          </a:p>
          <a:p>
            <a:pPr>
              <a:buFont typeface="Courier New" panose="02070309020205020404" pitchFamily="49" charset="0"/>
              <a:buChar char="o"/>
            </a:pPr>
            <a:endParaRPr lang="sr-Latn-RS" sz="1800" dirty="0"/>
          </a:p>
          <a:p>
            <a:endParaRPr lang="en-US" dirty="0"/>
          </a:p>
        </p:txBody>
      </p:sp>
    </p:spTree>
    <p:extLst>
      <p:ext uri="{BB962C8B-B14F-4D97-AF65-F5344CB8AC3E}">
        <p14:creationId xmlns:p14="http://schemas.microsoft.com/office/powerpoint/2010/main" val="300041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2BAD1-4F70-A4CF-5C6B-81F8E2BB8FD6}"/>
              </a:ext>
            </a:extLst>
          </p:cNvPr>
          <p:cNvSpPr>
            <a:spLocks noGrp="1"/>
          </p:cNvSpPr>
          <p:nvPr>
            <p:ph type="title"/>
          </p:nvPr>
        </p:nvSpPr>
        <p:spPr>
          <a:xfrm>
            <a:off x="2128720" y="281175"/>
            <a:ext cx="6871724" cy="763525"/>
          </a:xfrm>
        </p:spPr>
        <p:txBody>
          <a:bodyPr>
            <a:noAutofit/>
          </a:bodyPr>
          <a:lstStyle/>
          <a:p>
            <a:r>
              <a:rPr lang="sr-Latn-RS" sz="2400" dirty="0"/>
              <a:t>„Otkriće“ intergeneracijskih odnosa</a:t>
            </a:r>
            <a:br>
              <a:rPr lang="sr-Latn-RS" sz="2400" dirty="0"/>
            </a:br>
            <a:r>
              <a:rPr lang="sr-Latn-RS" sz="2400" dirty="0"/>
              <a:t> i teorije intergeneracijske ambivalencije</a:t>
            </a:r>
            <a:endParaRPr lang="en-US" sz="2400" dirty="0"/>
          </a:p>
        </p:txBody>
      </p:sp>
      <p:sp>
        <p:nvSpPr>
          <p:cNvPr id="3" name="Content Placeholder 2">
            <a:extLst>
              <a:ext uri="{FF2B5EF4-FFF2-40B4-BE49-F238E27FC236}">
                <a16:creationId xmlns:a16="http://schemas.microsoft.com/office/drawing/2014/main" id="{47073B2D-A752-32B8-C239-1CC63D36BA22}"/>
              </a:ext>
            </a:extLst>
          </p:cNvPr>
          <p:cNvSpPr>
            <a:spLocks noGrp="1"/>
          </p:cNvSpPr>
          <p:nvPr>
            <p:ph idx="1"/>
          </p:nvPr>
        </p:nvSpPr>
        <p:spPr/>
        <p:txBody>
          <a:bodyPr>
            <a:normAutofit fontScale="62500" lnSpcReduction="20000"/>
          </a:bodyPr>
          <a:lstStyle/>
          <a:p>
            <a:r>
              <a:rPr lang="sr-Latn-RS" dirty="0"/>
              <a:t>Konflikti se tretiraju kao sastavni deo porodičnih odnosa</a:t>
            </a:r>
          </a:p>
          <a:p>
            <a:r>
              <a:rPr lang="sr-Latn-RS" dirty="0"/>
              <a:t>Izvori konflikta:</a:t>
            </a:r>
          </a:p>
          <a:p>
            <a:pPr marL="514350" indent="-514350">
              <a:buFont typeface="+mj-lt"/>
              <a:buAutoNum type="arabicPeriod"/>
            </a:pPr>
            <a:r>
              <a:rPr lang="sr-Latn-RS" dirty="0"/>
              <a:t>Razlike u načinu i stilu komunikacije</a:t>
            </a:r>
          </a:p>
          <a:p>
            <a:pPr marL="514350" indent="-514350">
              <a:buFont typeface="+mj-lt"/>
              <a:buAutoNum type="arabicPeriod"/>
            </a:pPr>
            <a:r>
              <a:rPr lang="sr-Latn-RS" dirty="0"/>
              <a:t>Lične navike i stilovi života</a:t>
            </a:r>
          </a:p>
          <a:p>
            <a:pPr marL="514350" indent="-514350">
              <a:buFont typeface="+mj-lt"/>
              <a:buAutoNum type="arabicPeriod"/>
            </a:pPr>
            <a:r>
              <a:rPr lang="sr-Latn-RS" dirty="0"/>
              <a:t>Roditeljske prakse</a:t>
            </a:r>
          </a:p>
          <a:p>
            <a:pPr marL="514350" indent="-514350">
              <a:buFont typeface="+mj-lt"/>
              <a:buAutoNum type="arabicPeriod"/>
            </a:pPr>
            <a:r>
              <a:rPr lang="sr-Latn-RS" dirty="0"/>
              <a:t>Neslaganja političke, religijske i ideološke prirode</a:t>
            </a:r>
          </a:p>
          <a:p>
            <a:pPr marL="514350" indent="-514350">
              <a:buFont typeface="+mj-lt"/>
              <a:buAutoNum type="arabicPeriod"/>
            </a:pPr>
            <a:r>
              <a:rPr lang="sr-Latn-RS" dirty="0"/>
              <a:t>Radne orijentacije</a:t>
            </a:r>
          </a:p>
          <a:p>
            <a:pPr marL="514350" indent="-514350">
              <a:buFont typeface="+mj-lt"/>
              <a:buAutoNum type="arabicPeriod"/>
            </a:pPr>
            <a:r>
              <a:rPr lang="sr-Latn-RS" dirty="0"/>
              <a:t>Održavanje domaćinstva</a:t>
            </a:r>
          </a:p>
          <a:p>
            <a:r>
              <a:rPr lang="sr-Latn-RS" dirty="0"/>
              <a:t>Ambivalentan osećaj u intergeneracijskim odnosima – poreklo strukturne prirode</a:t>
            </a:r>
          </a:p>
          <a:p>
            <a:r>
              <a:rPr lang="sr-Latn-RS" dirty="0"/>
              <a:t>Posmatranje u okviru perspektive životnog toka i strukturisane individualizacije</a:t>
            </a:r>
          </a:p>
        </p:txBody>
      </p:sp>
    </p:spTree>
    <p:extLst>
      <p:ext uri="{BB962C8B-B14F-4D97-AF65-F5344CB8AC3E}">
        <p14:creationId xmlns:p14="http://schemas.microsoft.com/office/powerpoint/2010/main" val="873729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28D59-9ECD-4D14-BFE8-1AB97275150F}"/>
              </a:ext>
            </a:extLst>
          </p:cNvPr>
          <p:cNvSpPr>
            <a:spLocks noGrp="1"/>
          </p:cNvSpPr>
          <p:nvPr>
            <p:ph type="title"/>
          </p:nvPr>
        </p:nvSpPr>
        <p:spPr>
          <a:xfrm>
            <a:off x="3503065" y="433880"/>
            <a:ext cx="5039264" cy="763525"/>
          </a:xfrm>
        </p:spPr>
        <p:txBody>
          <a:bodyPr/>
          <a:lstStyle/>
          <a:p>
            <a:pPr algn="ctr"/>
            <a:r>
              <a:rPr lang="sr-Latn-RS" dirty="0"/>
              <a:t>Cilj istraživanja</a:t>
            </a:r>
            <a:endParaRPr lang="en-GB" dirty="0"/>
          </a:p>
        </p:txBody>
      </p:sp>
      <p:sp>
        <p:nvSpPr>
          <p:cNvPr id="3" name="Content Placeholder 2">
            <a:extLst>
              <a:ext uri="{FF2B5EF4-FFF2-40B4-BE49-F238E27FC236}">
                <a16:creationId xmlns:a16="http://schemas.microsoft.com/office/drawing/2014/main" id="{DDF0F526-86CC-412F-A98E-4DC71CCA58B2}"/>
              </a:ext>
            </a:extLst>
          </p:cNvPr>
          <p:cNvSpPr>
            <a:spLocks noGrp="1"/>
          </p:cNvSpPr>
          <p:nvPr>
            <p:ph idx="1"/>
          </p:nvPr>
        </p:nvSpPr>
        <p:spPr/>
        <p:txBody>
          <a:bodyPr/>
          <a:lstStyle/>
          <a:p>
            <a:r>
              <a:rPr lang="sr-Latn-RS" dirty="0"/>
              <a:t>Tumačenje efekata krize izazvane pandemijom </a:t>
            </a:r>
          </a:p>
          <a:p>
            <a:r>
              <a:rPr lang="sr-Latn-RS" dirty="0"/>
              <a:t>Uticaj na iskustvo postajanja majkom </a:t>
            </a:r>
          </a:p>
          <a:p>
            <a:r>
              <a:rPr lang="sr-Latn-RS" dirty="0"/>
              <a:t>Izazovi koje je pandemija stavila pred pojedinca i grupu </a:t>
            </a:r>
            <a:endParaRPr lang="en-GB" dirty="0"/>
          </a:p>
        </p:txBody>
      </p:sp>
    </p:spTree>
    <p:extLst>
      <p:ext uri="{BB962C8B-B14F-4D97-AF65-F5344CB8AC3E}">
        <p14:creationId xmlns:p14="http://schemas.microsoft.com/office/powerpoint/2010/main" val="2655629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7654" y="433880"/>
            <a:ext cx="5344675" cy="916230"/>
          </a:xfrm>
        </p:spPr>
        <p:txBody>
          <a:bodyPr/>
          <a:lstStyle/>
          <a:p>
            <a:pPr algn="ctr"/>
            <a:r>
              <a:rPr lang="sr-Latn-RS" dirty="0"/>
              <a:t>Teorijski okvir </a:t>
            </a:r>
            <a:endParaRPr lang="en-US" dirty="0"/>
          </a:p>
        </p:txBody>
      </p:sp>
      <p:sp>
        <p:nvSpPr>
          <p:cNvPr id="3" name="Content Placeholder 2"/>
          <p:cNvSpPr>
            <a:spLocks noGrp="1"/>
          </p:cNvSpPr>
          <p:nvPr>
            <p:ph idx="1"/>
          </p:nvPr>
        </p:nvSpPr>
        <p:spPr>
          <a:xfrm>
            <a:off x="601670" y="1502815"/>
            <a:ext cx="7940660" cy="3359510"/>
          </a:xfrm>
        </p:spPr>
        <p:txBody>
          <a:bodyPr/>
          <a:lstStyle/>
          <a:p>
            <a:pPr marL="0" indent="0">
              <a:buNone/>
            </a:pPr>
            <a:r>
              <a:rPr lang="sr-Latn-RS" dirty="0"/>
              <a:t>Prve dve dimenzije tranzicije: -period trudnoće </a:t>
            </a:r>
          </a:p>
          <a:p>
            <a:pPr marL="0" indent="0">
              <a:buNone/>
            </a:pPr>
            <a:r>
              <a:rPr lang="sr-Latn-RS" dirty="0"/>
              <a:t>                                                     -iskustvo porođaja Druge dve dimenzije tranzicije: - period neposredno nakon rađanja deteta </a:t>
            </a:r>
          </a:p>
          <a:p>
            <a:pPr marL="0" indent="0">
              <a:buNone/>
            </a:pPr>
            <a:r>
              <a:rPr lang="sr-Latn-RS" dirty="0"/>
              <a:t>                                                    - faza ranog roditeljstva </a:t>
            </a:r>
          </a:p>
          <a:p>
            <a:pPr marL="0" indent="0">
              <a:buNone/>
            </a:pPr>
            <a:endParaRPr lang="sr-Latn-RS" dirty="0"/>
          </a:p>
          <a:p>
            <a:pPr marL="0" indent="0" algn="r">
              <a:buNone/>
            </a:pPr>
            <a:endParaRPr lang="en-US" dirty="0"/>
          </a:p>
          <a:p>
            <a:endParaRPr lang="en-US" dirty="0"/>
          </a:p>
          <a:p>
            <a:endParaRPr lang="en-US" dirty="0"/>
          </a:p>
        </p:txBody>
      </p:sp>
    </p:spTree>
    <p:extLst>
      <p:ext uri="{BB962C8B-B14F-4D97-AF65-F5344CB8AC3E}">
        <p14:creationId xmlns:p14="http://schemas.microsoft.com/office/powerpoint/2010/main" val="4103309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sr-Latn-RS" dirty="0"/>
              <a:t>Metod </a:t>
            </a:r>
            <a:endParaRPr lang="en-US" dirty="0"/>
          </a:p>
        </p:txBody>
      </p:sp>
      <p:sp>
        <p:nvSpPr>
          <p:cNvPr id="5" name="Content Placeholder 4"/>
          <p:cNvSpPr>
            <a:spLocks noGrp="1"/>
          </p:cNvSpPr>
          <p:nvPr>
            <p:ph idx="1"/>
          </p:nvPr>
        </p:nvSpPr>
        <p:spPr/>
        <p:txBody>
          <a:bodyPr>
            <a:normAutofit fontScale="85000" lnSpcReduction="20000"/>
          </a:bodyPr>
          <a:lstStyle/>
          <a:p>
            <a:pPr marL="0" indent="0">
              <a:buNone/>
            </a:pPr>
            <a:r>
              <a:rPr lang="sr-Latn-RS" dirty="0"/>
              <a:t>Prikupljeni materijal prema tematskoj celini koje odgovaraju pojedinim fazama tranzicije u roditeljstvu: - trudnoća</a:t>
            </a:r>
          </a:p>
          <a:p>
            <a:pPr marL="0" indent="0">
              <a:buNone/>
            </a:pPr>
            <a:r>
              <a:rPr lang="sr-Latn-RS" dirty="0"/>
              <a:t>                       - porođaj</a:t>
            </a:r>
          </a:p>
          <a:p>
            <a:pPr marL="0" indent="0">
              <a:buNone/>
            </a:pPr>
            <a:r>
              <a:rPr lang="sr-Latn-RS" dirty="0"/>
              <a:t>                       - rano majčinstvo </a:t>
            </a:r>
            <a:endParaRPr lang="en-US" dirty="0"/>
          </a:p>
          <a:p>
            <a:r>
              <a:rPr lang="sr-Latn-RS" dirty="0"/>
              <a:t>Istraživanje sprovedeno tokom septembra 2022. godine</a:t>
            </a:r>
            <a:endParaRPr lang="en-US" dirty="0"/>
          </a:p>
          <a:p>
            <a:r>
              <a:rPr lang="sr-Latn-RS" dirty="0"/>
              <a:t>Primenjeni metod – Grudva snega </a:t>
            </a:r>
          </a:p>
          <a:p>
            <a:r>
              <a:rPr lang="sr-Latn-RS" dirty="0"/>
              <a:t>Istraživanje obuhvata 10 žena, uzrasta od 27 do 38 godina</a:t>
            </a:r>
            <a:endParaRPr lang="en-US" dirty="0"/>
          </a:p>
          <a:p>
            <a:endParaRPr lang="en-US" dirty="0"/>
          </a:p>
        </p:txBody>
      </p:sp>
    </p:spTree>
    <p:extLst>
      <p:ext uri="{BB962C8B-B14F-4D97-AF65-F5344CB8AC3E}">
        <p14:creationId xmlns:p14="http://schemas.microsoft.com/office/powerpoint/2010/main" val="1101633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8720" y="367482"/>
            <a:ext cx="6871725" cy="916230"/>
          </a:xfrm>
        </p:spPr>
        <p:txBody>
          <a:bodyPr>
            <a:normAutofit fontScale="90000"/>
          </a:bodyPr>
          <a:lstStyle/>
          <a:p>
            <a:r>
              <a:rPr lang="sr-Latn-RS" dirty="0"/>
              <a:t>Trudnoća i por</a:t>
            </a:r>
            <a:r>
              <a:rPr lang="en-GB" dirty="0"/>
              <a:t>o</a:t>
            </a:r>
            <a:r>
              <a:rPr lang="sr-Latn-RS" dirty="0"/>
              <a:t>đaj između</a:t>
            </a:r>
            <a:br>
              <a:rPr lang="sr-Latn-RS" dirty="0"/>
            </a:br>
            <a:r>
              <a:rPr lang="sr-Latn-RS" dirty="0"/>
              <a:t> stvarnosti i očekivanja </a:t>
            </a:r>
            <a:endParaRPr lang="en-US" dirty="0"/>
          </a:p>
        </p:txBody>
      </p:sp>
      <p:sp>
        <p:nvSpPr>
          <p:cNvPr id="5" name="Text Placeholder 4"/>
          <p:cNvSpPr>
            <a:spLocks noGrp="1"/>
          </p:cNvSpPr>
          <p:nvPr>
            <p:ph type="body" idx="1"/>
          </p:nvPr>
        </p:nvSpPr>
        <p:spPr>
          <a:xfrm>
            <a:off x="530225" y="1665474"/>
            <a:ext cx="4046840" cy="608292"/>
          </a:xfrm>
        </p:spPr>
        <p:txBody>
          <a:bodyPr>
            <a:noAutofit/>
          </a:bodyPr>
          <a:lstStyle/>
          <a:p>
            <a:r>
              <a:rPr lang="sr-Latn-RS" sz="1200" dirty="0"/>
              <a:t>U razgovorima sa trudnicama prisutan je osećaj straha koji je direktno povezan sa pandemijom. Neki od iskaza sagovornica:</a:t>
            </a:r>
            <a:endParaRPr lang="en-US" sz="1200" dirty="0"/>
          </a:p>
        </p:txBody>
      </p:sp>
      <p:sp>
        <p:nvSpPr>
          <p:cNvPr id="6" name="Content Placeholder 5"/>
          <p:cNvSpPr>
            <a:spLocks noGrp="1"/>
          </p:cNvSpPr>
          <p:nvPr>
            <p:ph sz="half" idx="2"/>
          </p:nvPr>
        </p:nvSpPr>
        <p:spPr>
          <a:xfrm>
            <a:off x="601669" y="2266340"/>
            <a:ext cx="3975395" cy="2877160"/>
          </a:xfrm>
        </p:spPr>
        <p:txBody>
          <a:bodyPr>
            <a:noAutofit/>
          </a:bodyPr>
          <a:lstStyle/>
          <a:p>
            <a:pPr marL="0" indent="0" algn="just">
              <a:buNone/>
            </a:pPr>
            <a:r>
              <a:rPr lang="en-US" sz="1200" i="1" dirty="0"/>
              <a:t>1. „</a:t>
            </a:r>
            <a:r>
              <a:rPr lang="en-US" sz="1200" i="1" dirty="0" err="1"/>
              <a:t>Saznala</a:t>
            </a:r>
            <a:r>
              <a:rPr lang="en-US" sz="1200" i="1" dirty="0"/>
              <a:t> da </a:t>
            </a:r>
            <a:r>
              <a:rPr lang="en-US" sz="1200" i="1" dirty="0" err="1"/>
              <a:t>sam</a:t>
            </a:r>
            <a:r>
              <a:rPr lang="en-US" sz="1200" i="1" dirty="0"/>
              <a:t> </a:t>
            </a:r>
            <a:r>
              <a:rPr lang="en-US" sz="1200" i="1" dirty="0" err="1"/>
              <a:t>trudna</a:t>
            </a:r>
            <a:r>
              <a:rPr lang="en-US" sz="1200" i="1" dirty="0"/>
              <a:t> u </a:t>
            </a:r>
            <a:r>
              <a:rPr lang="en-US" sz="1200" i="1" dirty="0" err="1"/>
              <a:t>februaru</a:t>
            </a:r>
            <a:r>
              <a:rPr lang="en-US" sz="1200" i="1" dirty="0"/>
              <a:t> </a:t>
            </a:r>
            <a:r>
              <a:rPr lang="en-US" sz="1200" i="1" dirty="0" err="1"/>
              <a:t>i</a:t>
            </a:r>
            <a:r>
              <a:rPr lang="en-US" sz="1200" i="1" dirty="0"/>
              <a:t> ta </a:t>
            </a:r>
            <a:r>
              <a:rPr lang="en-US" sz="1200" i="1" dirty="0" err="1"/>
              <a:t>sreća</a:t>
            </a:r>
            <a:r>
              <a:rPr lang="en-US" sz="1200" i="1" dirty="0"/>
              <a:t> </a:t>
            </a:r>
            <a:r>
              <a:rPr lang="en-US" sz="1200" i="1" dirty="0" err="1"/>
              <a:t>zbog</a:t>
            </a:r>
            <a:r>
              <a:rPr lang="en-US" sz="1200" i="1" dirty="0"/>
              <a:t> </a:t>
            </a:r>
            <a:r>
              <a:rPr lang="en-US" sz="1200" i="1" dirty="0" err="1"/>
              <a:t>bebe</a:t>
            </a:r>
            <a:r>
              <a:rPr lang="en-US" sz="1200" i="1" dirty="0"/>
              <a:t> je </a:t>
            </a:r>
            <a:r>
              <a:rPr lang="en-US" sz="1200" i="1" dirty="0" err="1"/>
              <a:t>trajala</a:t>
            </a:r>
            <a:r>
              <a:rPr lang="en-US" sz="1200" i="1" dirty="0"/>
              <a:t> </a:t>
            </a:r>
            <a:r>
              <a:rPr lang="en-US" sz="1200" i="1" dirty="0" err="1"/>
              <a:t>možda</a:t>
            </a:r>
            <a:r>
              <a:rPr lang="en-US" sz="1200" i="1" dirty="0"/>
              <a:t> </a:t>
            </a:r>
            <a:r>
              <a:rPr lang="en-US" sz="1200" i="1" dirty="0" err="1"/>
              <a:t>nedelju</a:t>
            </a:r>
            <a:r>
              <a:rPr lang="sr-Latn-RS" sz="1200" i="1" dirty="0"/>
              <a:t> dana, a onda je krenula pandemija. To me je skroz preplašilo. Orvenstveno u tih prvih mesec dana, šta asko se desi nešto, ako dođe do pobačaja, kako če proći porođaj, a sve zajedno sa tim strahom je postojao  i strah od korone jer ništa nismo znali o virusu. Nismo znali kako se prenosi, ni kako utiče na trudnice, bebe i decu. Nije se još pričalo ni o vakcinama. Sve je to krenulo tako sjajno dok nismo čuli za pandemiju i onda prosto se bukvalno sve svelo na to samo da ostanem zdrava. Ja mislim da nisam napuštala kuću, skoro uopšte nisam izlazila napolje.“</a:t>
            </a:r>
            <a:r>
              <a:rPr lang="sr-Latn-RS" sz="1000" dirty="0"/>
              <a:t> (</a:t>
            </a:r>
            <a:r>
              <a:rPr lang="sr-Latn-RS" sz="1200" dirty="0"/>
              <a:t>Teodora, 27, srednje obrazovanje, kozmetičarka). </a:t>
            </a:r>
            <a:endParaRPr lang="en-US" sz="1200" dirty="0"/>
          </a:p>
          <a:p>
            <a:pPr marL="0" indent="0" algn="just">
              <a:buNone/>
            </a:pPr>
            <a:endParaRPr lang="en-US" sz="1000" dirty="0"/>
          </a:p>
        </p:txBody>
      </p:sp>
      <p:sp>
        <p:nvSpPr>
          <p:cNvPr id="7" name="Text Placeholder 6"/>
          <p:cNvSpPr>
            <a:spLocks noGrp="1"/>
          </p:cNvSpPr>
          <p:nvPr>
            <p:ph type="body" sz="quarter" idx="3"/>
          </p:nvPr>
        </p:nvSpPr>
        <p:spPr>
          <a:xfrm>
            <a:off x="4566936" y="1502815"/>
            <a:ext cx="4046839" cy="770951"/>
          </a:xfrm>
        </p:spPr>
        <p:txBody>
          <a:bodyPr>
            <a:noAutofit/>
          </a:bodyPr>
          <a:lstStyle/>
          <a:p>
            <a:r>
              <a:rPr lang="sr-Latn-RS" sz="1200" dirty="0"/>
              <a:t>Iskazi sagovornica se baziraju na poređenju njihovog iskustva tranzicije u majčinstvo tokom pandemije sa onim iskustvom koje su očekivale. Tri sagovornice su bile zaražene virusom. Neki od iskaza sagovornica: </a:t>
            </a:r>
            <a:endParaRPr lang="en-US" sz="1200" dirty="0"/>
          </a:p>
        </p:txBody>
      </p:sp>
      <p:sp>
        <p:nvSpPr>
          <p:cNvPr id="8" name="Content Placeholder 7"/>
          <p:cNvSpPr>
            <a:spLocks noGrp="1"/>
          </p:cNvSpPr>
          <p:nvPr>
            <p:ph sz="quarter" idx="4"/>
          </p:nvPr>
        </p:nvSpPr>
        <p:spPr/>
        <p:txBody>
          <a:bodyPr>
            <a:normAutofit/>
          </a:bodyPr>
          <a:lstStyle/>
          <a:p>
            <a:pPr marL="0" indent="0" algn="just">
              <a:buNone/>
            </a:pPr>
            <a:r>
              <a:rPr lang="sr-Latn-RS" sz="1200" i="1" dirty="0"/>
              <a:t>1. „Pa s o obzirom da sam saznala da sam se zarazila koronom dva dana posle porođaja, meni je bilo baš teško. S obzirom da su me odvojili od bebe posle nepuna dvadeset i četiri časa i da četri dana bebu uopšte nisam videla, za mene je bilo dosta traumatično. Mislim da je korona uništila najsrećniji dan u mom životu, tada kada sam postala majka“.  </a:t>
            </a:r>
            <a:r>
              <a:rPr lang="sr-Latn-RS" sz="1200" dirty="0"/>
              <a:t>( Tatjana, 34, visoko obrazovanje, dizajnerka). </a:t>
            </a:r>
            <a:endParaRPr lang="en-US" sz="1200" i="1" dirty="0"/>
          </a:p>
          <a:p>
            <a:endParaRPr lang="en-US" dirty="0"/>
          </a:p>
          <a:p>
            <a:pPr algn="just"/>
            <a:endParaRPr lang="en-US" sz="1200" dirty="0"/>
          </a:p>
        </p:txBody>
      </p:sp>
    </p:spTree>
    <p:extLst>
      <p:ext uri="{BB962C8B-B14F-4D97-AF65-F5344CB8AC3E}">
        <p14:creationId xmlns:p14="http://schemas.microsoft.com/office/powerpoint/2010/main" val="417078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C274006-D43F-4011-ADB5-A80A0EF9E11B}"/>
              </a:ext>
            </a:extLst>
          </p:cNvPr>
          <p:cNvSpPr>
            <a:spLocks noGrp="1"/>
          </p:cNvSpPr>
          <p:nvPr>
            <p:ph type="body" idx="1"/>
          </p:nvPr>
        </p:nvSpPr>
        <p:spPr>
          <a:xfrm>
            <a:off x="530225" y="1502815"/>
            <a:ext cx="4046840" cy="770951"/>
          </a:xfrm>
        </p:spPr>
        <p:txBody>
          <a:bodyPr>
            <a:noAutofit/>
          </a:bodyPr>
          <a:lstStyle/>
          <a:p>
            <a:r>
              <a:rPr lang="sr-Latn-RS" sz="1200" dirty="0"/>
              <a:t>Kao jedan od ključnih problema sagovornice naglašavaju to što partneri nisu mogli sa prisustvuju porođaju, ali i ograničene mogućnosti da najbliži članovi dođu u posetu. Neki od iskaza:</a:t>
            </a:r>
            <a:endParaRPr lang="en-GB" sz="1200" dirty="0"/>
          </a:p>
        </p:txBody>
      </p:sp>
      <p:sp>
        <p:nvSpPr>
          <p:cNvPr id="4" name="Content Placeholder 3">
            <a:extLst>
              <a:ext uri="{FF2B5EF4-FFF2-40B4-BE49-F238E27FC236}">
                <a16:creationId xmlns:a16="http://schemas.microsoft.com/office/drawing/2014/main" id="{36088051-F641-462D-AFA3-DDDDDC8CF6A1}"/>
              </a:ext>
            </a:extLst>
          </p:cNvPr>
          <p:cNvSpPr>
            <a:spLocks noGrp="1"/>
          </p:cNvSpPr>
          <p:nvPr>
            <p:ph sz="half" idx="2"/>
          </p:nvPr>
        </p:nvSpPr>
        <p:spPr/>
        <p:txBody>
          <a:bodyPr>
            <a:normAutofit fontScale="92500" lnSpcReduction="20000"/>
          </a:bodyPr>
          <a:lstStyle/>
          <a:p>
            <a:pPr marL="0" indent="0" algn="just">
              <a:buNone/>
            </a:pPr>
            <a:r>
              <a:rPr lang="sr-Latn-RS" sz="1200" i="1" dirty="0"/>
              <a:t>1. „Grozno je bilo sve to.... U smislu da neko može samo da te doveze do bolnice, ali niko ne može da ti dođe u posetu. Niko ne može da te vidi ni tebe ni bebu, dok ne izađeš iz porodilišta. To treba da ti bude najradosniji trenutak, a ti.... Niti ko može tebe da vidi, niti dete. Ništa. „ </a:t>
            </a:r>
            <a:r>
              <a:rPr lang="sr-Latn-RS" sz="1200" dirty="0"/>
              <a:t>(Aleksandra, 38, srednje obrazovanje) </a:t>
            </a:r>
            <a:endParaRPr lang="en-GB" sz="1200" i="1" dirty="0"/>
          </a:p>
        </p:txBody>
      </p:sp>
      <p:sp>
        <p:nvSpPr>
          <p:cNvPr id="5" name="Text Placeholder 4">
            <a:extLst>
              <a:ext uri="{FF2B5EF4-FFF2-40B4-BE49-F238E27FC236}">
                <a16:creationId xmlns:a16="http://schemas.microsoft.com/office/drawing/2014/main" id="{1C40A59E-CBB8-4EC5-B17B-6C4FFFBB3CE3}"/>
              </a:ext>
            </a:extLst>
          </p:cNvPr>
          <p:cNvSpPr>
            <a:spLocks noGrp="1"/>
          </p:cNvSpPr>
          <p:nvPr>
            <p:ph type="body" sz="quarter" idx="3"/>
          </p:nvPr>
        </p:nvSpPr>
        <p:spPr>
          <a:xfrm>
            <a:off x="4572000" y="1502816"/>
            <a:ext cx="4041775" cy="610820"/>
          </a:xfrm>
        </p:spPr>
        <p:txBody>
          <a:bodyPr>
            <a:normAutofit lnSpcReduction="10000"/>
          </a:bodyPr>
          <a:lstStyle/>
          <a:p>
            <a:r>
              <a:rPr lang="sr-Latn-RS" sz="1200" dirty="0"/>
              <a:t>Određen broj sagovornica stavlja akcenat na izvor informacija u ovom periodu, prisutne su pozitivne i negativne strane. </a:t>
            </a:r>
            <a:endParaRPr lang="en-GB" sz="1200" dirty="0"/>
          </a:p>
        </p:txBody>
      </p:sp>
      <p:sp>
        <p:nvSpPr>
          <p:cNvPr id="6" name="Content Placeholder 5">
            <a:extLst>
              <a:ext uri="{FF2B5EF4-FFF2-40B4-BE49-F238E27FC236}">
                <a16:creationId xmlns:a16="http://schemas.microsoft.com/office/drawing/2014/main" id="{2E67787D-485C-4476-8E89-E9C888C6F4BB}"/>
              </a:ext>
            </a:extLst>
          </p:cNvPr>
          <p:cNvSpPr>
            <a:spLocks noGrp="1"/>
          </p:cNvSpPr>
          <p:nvPr>
            <p:ph sz="quarter" idx="4"/>
          </p:nvPr>
        </p:nvSpPr>
        <p:spPr>
          <a:xfrm>
            <a:off x="4572000" y="2113637"/>
            <a:ext cx="4041775" cy="2901394"/>
          </a:xfrm>
        </p:spPr>
        <p:txBody>
          <a:bodyPr>
            <a:normAutofit fontScale="92500" lnSpcReduction="20000"/>
          </a:bodyPr>
          <a:lstStyle/>
          <a:p>
            <a:pPr marL="0" indent="0" algn="just">
              <a:buNone/>
            </a:pPr>
            <a:r>
              <a:rPr lang="sr-Latn-RS" sz="1200" i="1" dirty="0"/>
              <a:t>„</a:t>
            </a:r>
            <a:r>
              <a:rPr lang="sr-Latn-RS" sz="1300" i="1" dirty="0"/>
              <a:t>Kada sam bila trudna bila sam i na fejsbuk grupama i aplikacijama za trudnice, gde mame razmenjuju iskustva. Onda su tu krenule neke priče da su novorođenčad dobila kovid i one su tražile pomoć i pisale o tome. Prosto, odjednom je sve postalo kovid i gde god se okreneš samo je to. I ti se samo nadaš da nećeda se tebi desi. Međutim, ono što je bilo dobro je da su neke majke rekle da dete jeste dobilo kovid, ali da su preležali lako, da nije bilo nekih problema. To me je malo smirilo, ali nisam znala da li dete treba da vakcinišem od toga ili ne. Ja sam vakcinisana nakon što sam se porodila, možda sam u oktobru ili novembru prvu primila, ali tada nije bilo nikakvih istraživanja kako utiče na trudnice, na žene koje su se tek porodile, itd... I onda su krenule neke priče kako nećeš moći da budeš trudna, biće ovo, biće ono. Sada koliko god da si ti racionalnaosoba i da ne veruješ u to što čuješ i veruješ nauci, kada si stalno bombardovana tim informacijama, kreneš da se plašiš. Stalnom imaš tu raspravu sama sa sobom u glavi . „ </a:t>
            </a:r>
            <a:r>
              <a:rPr lang="sr-Latn-RS" sz="1300" dirty="0"/>
              <a:t>(Tatjana, 34, visoko obrazovanje, dizajnerka) </a:t>
            </a:r>
            <a:endParaRPr lang="en-GB" sz="1300" i="1" dirty="0"/>
          </a:p>
        </p:txBody>
      </p:sp>
    </p:spTree>
    <p:extLst>
      <p:ext uri="{BB962C8B-B14F-4D97-AF65-F5344CB8AC3E}">
        <p14:creationId xmlns:p14="http://schemas.microsoft.com/office/powerpoint/2010/main" val="2962826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CD02-4823-4837-AE47-1B059CDBE508}"/>
              </a:ext>
            </a:extLst>
          </p:cNvPr>
          <p:cNvSpPr>
            <a:spLocks noGrp="1"/>
          </p:cNvSpPr>
          <p:nvPr>
            <p:ph type="title"/>
          </p:nvPr>
        </p:nvSpPr>
        <p:spPr>
          <a:xfrm>
            <a:off x="4516891" y="281175"/>
            <a:ext cx="3720029" cy="871538"/>
          </a:xfrm>
        </p:spPr>
        <p:txBody>
          <a:bodyPr>
            <a:noAutofit/>
          </a:bodyPr>
          <a:lstStyle/>
          <a:p>
            <a:r>
              <a:rPr lang="sr-Latn-RS" sz="3600" dirty="0">
                <a:solidFill>
                  <a:schemeClr val="bg1"/>
                </a:solidFill>
              </a:rPr>
              <a:t>Rano majčinstvo</a:t>
            </a:r>
            <a:endParaRPr lang="en-GB" sz="3600" dirty="0">
              <a:solidFill>
                <a:schemeClr val="bg1"/>
              </a:solidFill>
            </a:endParaRPr>
          </a:p>
        </p:txBody>
      </p:sp>
      <p:sp>
        <p:nvSpPr>
          <p:cNvPr id="3" name="Content Placeholder 2">
            <a:extLst>
              <a:ext uri="{FF2B5EF4-FFF2-40B4-BE49-F238E27FC236}">
                <a16:creationId xmlns:a16="http://schemas.microsoft.com/office/drawing/2014/main" id="{FE0A26CD-1243-4112-BAEB-85325E1C9AB5}"/>
              </a:ext>
            </a:extLst>
          </p:cNvPr>
          <p:cNvSpPr>
            <a:spLocks noGrp="1"/>
          </p:cNvSpPr>
          <p:nvPr>
            <p:ph idx="1"/>
          </p:nvPr>
        </p:nvSpPr>
        <p:spPr>
          <a:xfrm>
            <a:off x="3575050" y="1502815"/>
            <a:ext cx="5111750" cy="3091809"/>
          </a:xfrm>
        </p:spPr>
        <p:txBody>
          <a:bodyPr>
            <a:normAutofit fontScale="92500"/>
          </a:bodyPr>
          <a:lstStyle/>
          <a:p>
            <a:pPr algn="just"/>
            <a:r>
              <a:rPr lang="sr-Latn-RS" sz="1200" i="1" dirty="0"/>
              <a:t>„Bilo je onako malo teško dok sam se navikla, još sam morala da budem u kući zbog korone. Pa non stop jedno isto beba, kuća, beba, kuća. Bila sam dosta depresivna nekako, jer sam bila oslonjena na samu sebe. S obzirom na to da sam se porodila u oktobru i da je krenula zima, i stvarno je pandemija onda bila onako, u jeku, bio me je strah možda najviše za mene. Znala sam za bebe koje su kovid pozitivne i decu da to mogu lako podneti – dan dva imaju temperaturu i ništa im ne bude – ali plašila sam se za sebe, ako me slučajno uhvati i onemogući da brinem o detetu.“ </a:t>
            </a:r>
            <a:r>
              <a:rPr lang="sr-Latn-RS" sz="1200" dirty="0"/>
              <a:t>(Katarina, 33, visoko obrazovanje, učiteljica). </a:t>
            </a:r>
          </a:p>
          <a:p>
            <a:pPr algn="just"/>
            <a:r>
              <a:rPr lang="sr-Latn-RS" sz="1200" i="1" dirty="0"/>
              <a:t>„Jako sam se bojala da je odvedem kod pedijatra, tako da smo od početka morali da raširimo novčanik. Za sve smo je vodili privatno, što sam se bojala da ne dođe u bolnicu koja je puna bolesne dece. Tako da je to bio i novčani izazov. Takođe bile su nestašice vakcije koje beba mora da primi. Ne protiv kovida, nego vakcina koje beba redovno mora da prima. One su stigle malo kasnije nego što je trebalo. Naravno pošto ide privatno, te vakcine koje se primaju tri puta mi privatno plaćamo možda 7 – 8 hiljada dinara. Sve to može da se izbegne, to privatno plaćanjetako što ćemo je odvesti u državnu bolnicu, ali ja sam toliko bila pod strahom da nisam htela.“ </a:t>
            </a:r>
            <a:r>
              <a:rPr lang="sr-Latn-RS" sz="1200" dirty="0"/>
              <a:t>(Teodora, 27, srednje obrazovanje, kozmetičarka)</a:t>
            </a:r>
            <a:endParaRPr lang="en-GB" sz="1200" i="1" dirty="0"/>
          </a:p>
        </p:txBody>
      </p:sp>
      <p:sp>
        <p:nvSpPr>
          <p:cNvPr id="4" name="Text Placeholder 3">
            <a:extLst>
              <a:ext uri="{FF2B5EF4-FFF2-40B4-BE49-F238E27FC236}">
                <a16:creationId xmlns:a16="http://schemas.microsoft.com/office/drawing/2014/main" id="{E0FF9E9E-E675-48B7-808F-1E9821973EEB}"/>
              </a:ext>
            </a:extLst>
          </p:cNvPr>
          <p:cNvSpPr>
            <a:spLocks noGrp="1"/>
          </p:cNvSpPr>
          <p:nvPr>
            <p:ph type="body" sz="half" idx="2"/>
          </p:nvPr>
        </p:nvSpPr>
        <p:spPr>
          <a:xfrm>
            <a:off x="457203" y="1502815"/>
            <a:ext cx="3008313" cy="3091809"/>
          </a:xfrm>
        </p:spPr>
        <p:txBody>
          <a:bodyPr/>
          <a:lstStyle/>
          <a:p>
            <a:r>
              <a:rPr lang="sr-Latn-RS" dirty="0"/>
              <a:t>Normativ „dobrog majčinsta“ sa sobom nosi i etiketu žrtvovanja. Iskustvo ranog majčinstva sagovornice opisuju kao period preuzimanja najvećeg tereta odgovornosti za dete i domaćinstvo koji je na njihovim ramenima. Uz konstantnu brigu za zdravlje deteta, a ta briga se dovodi u vezu sa izazovima pandemije. Neki od iskaza sagovornica:</a:t>
            </a:r>
            <a:endParaRPr lang="en-GB" dirty="0"/>
          </a:p>
        </p:txBody>
      </p:sp>
    </p:spTree>
    <p:extLst>
      <p:ext uri="{BB962C8B-B14F-4D97-AF65-F5344CB8AC3E}">
        <p14:creationId xmlns:p14="http://schemas.microsoft.com/office/powerpoint/2010/main" val="4195220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2230</Words>
  <Application>Microsoft Office PowerPoint</Application>
  <PresentationFormat>On-screen Show (16:9)</PresentationFormat>
  <Paragraphs>72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Courier New</vt:lpstr>
      <vt:lpstr>Office Theme</vt:lpstr>
      <vt:lpstr>Postajanje majkom tokom pandemije virusa kovid – 19 u Srbiji</vt:lpstr>
      <vt:lpstr>Dominantan teorijski pristup u proučavanju  intergeneracijskih odnosa u porodici;  Model intergeneracijske solidarnosti i teorija generacijskog uloga</vt:lpstr>
      <vt:lpstr>„Otkriće“ intergeneracijskih odnosa  i teorije intergeneracijske ambivalencije</vt:lpstr>
      <vt:lpstr>Cilj istraživanja</vt:lpstr>
      <vt:lpstr>Teorijski okvir </vt:lpstr>
      <vt:lpstr>Metod </vt:lpstr>
      <vt:lpstr>Trudnoća i porođaj između  stvarnosti i očekivanja </vt:lpstr>
      <vt:lpstr>PowerPoint Presentation</vt:lpstr>
      <vt:lpstr>Rano majčinstvo</vt:lpstr>
      <vt:lpstr>Bilo je partnera koji su odlazili na posao, ali i onih koji su radili od kuće, međutim pandemija nije uticala na njihovu posvećenost detet. Kontekst pandemijenije uticao na promene u sferi podele rada u domaćinstvu. Neki od iskaza sagovonica:</vt:lpstr>
      <vt:lpstr>Prisutan je i negativan stav sagovornica kada je reč o ograničenim mogućnostima posete, pa samim tim i pružanja pomoći najbližih članova. Neki od iskaza:</vt:lpstr>
      <vt:lpstr>Ograničenost kontakta, kao i pružanja pomoći ipak je imalo neke od pozitivnih efekata kako navode sagovornice. Neki od iskaza:</vt:lpstr>
      <vt:lpstr>PowerPoint Presentation</vt:lpstr>
      <vt:lpstr>Zaključno razmatranje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2023-05-16T08:56:37Z</dcterms:modified>
</cp:coreProperties>
</file>