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261F14-AE4F-4F73-BFE8-2B9F94609B20}"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1F14-AE4F-4F73-BFE8-2B9F94609B20}"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1F14-AE4F-4F73-BFE8-2B9F94609B20}"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61F14-AE4F-4F73-BFE8-2B9F94609B20}"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61F14-AE4F-4F73-BFE8-2B9F94609B20}"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61F14-AE4F-4F73-BFE8-2B9F94609B20}"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61F14-AE4F-4F73-BFE8-2B9F94609B20}"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61F14-AE4F-4F73-BFE8-2B9F94609B20}"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61F14-AE4F-4F73-BFE8-2B9F94609B20}"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61F14-AE4F-4F73-BFE8-2B9F94609B20}"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61F14-AE4F-4F73-BFE8-2B9F94609B20}"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B6BEF-89EF-4E91-A69D-15A314CF83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1F14-AE4F-4F73-BFE8-2B9F94609B20}" type="datetimeFigureOut">
              <a:rPr lang="en-US" smtClean="0"/>
              <a:pPr/>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B6BEF-89EF-4E91-A69D-15A314CF83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590800"/>
            <a:ext cx="6324600" cy="1200329"/>
          </a:xfrm>
          <a:prstGeom prst="rect">
            <a:avLst/>
          </a:prstGeom>
          <a:noFill/>
        </p:spPr>
        <p:txBody>
          <a:bodyPr wrap="square" rtlCol="0">
            <a:spAutoFit/>
          </a:bodyPr>
          <a:lstStyle/>
          <a:p>
            <a:pPr algn="ctr"/>
            <a:r>
              <a:rPr lang="sr-Cyrl-RS" sz="2400" b="1" dirty="0" smtClean="0">
                <a:solidFill>
                  <a:srgbClr val="FFFF00"/>
                </a:solidFill>
                <a:latin typeface="Bookman Old Style" pitchFamily="18" charset="0"/>
              </a:rPr>
              <a:t>АРХИТЕКТУРА СРЕДЊОВЕКОВНЕ СРБИЈЕ: ДОБА СТЕФАНА НЕМАЊЕ (1. час)</a:t>
            </a:r>
            <a:endParaRPr lang="en-US" sz="24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Ivan\Videos\Desktop\001 SRBIJA PREDAVANJA\2NEMANJINO DOBA I\007BogorodicaA68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2256"/>
            <a:ext cx="9144000" cy="6785743"/>
          </a:xfrm>
          <a:prstGeom prst="rect">
            <a:avLst/>
          </a:prstGeom>
          <a:noFill/>
        </p:spPr>
      </p:pic>
      <p:sp>
        <p:nvSpPr>
          <p:cNvPr id="4" name="TextBox 3"/>
          <p:cNvSpPr txBox="1"/>
          <p:nvPr/>
        </p:nvSpPr>
        <p:spPr>
          <a:xfrm>
            <a:off x="304800" y="228600"/>
            <a:ext cx="85344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БОГОРОДИЧИНА ЦРКВА, ОСТАЦИ ПРЕ ПОЧЕТКА ПРВИХ ИСТРАЖИВАЊА ТОКОМ ДВАДЕСЕТИХ ГОДИНА ПРОШЛОГ СТОЛЕЋА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2NEMANJINO DOBA I\09DSCN13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19900"/>
          </a:xfrm>
          <a:prstGeom prst="rect">
            <a:avLst/>
          </a:prstGeom>
          <a:noFill/>
        </p:spPr>
      </p:pic>
      <p:sp>
        <p:nvSpPr>
          <p:cNvPr id="3" name="TextBox 2"/>
          <p:cNvSpPr txBox="1"/>
          <p:nvPr/>
        </p:nvSpPr>
        <p:spPr>
          <a:xfrm>
            <a:off x="304800" y="152400"/>
            <a:ext cx="86106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КУРШУМЛИЈА, ОСТАЦИ БАЗИЛИКЕ И СТАРИЈЕ, ВЕРОВАТНО КАСНОАНТИЧКЕ ГРАДИТЕЉСКЕ СТРУКТУРЕ, НЕДАЛЕКО ОД БОГОРОДИЧИНЕ ЦРКВЕ. ОВАЈ НЕИСТРАЖЕНИ ЛОКАЛИТЕТ У НЕКОМ ЈЕ ВИДУ МОГАО ИМАТИ УЛОГУ МУШКОГ МАНАСТИРА У ВРЕМЕ НЕМАЊИНЕ ОБНОВЕ БОГОРОДИЧИНЕ ЦРКВЕ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6247864"/>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ЦРКВА СВ. НИКОЛЕ</a:t>
            </a:r>
            <a:r>
              <a:rPr lang="sr-Cyrl-RS" sz="2000" b="1" dirty="0" smtClean="0">
                <a:solidFill>
                  <a:srgbClr val="FFFF00"/>
                </a:solidFill>
                <a:latin typeface="Bookman Old Style" pitchFamily="18" charset="0"/>
              </a:rPr>
              <a:t>, КОЈУ ЈЕ НЕМАЊА ПОДИГАО НА НЕВЕЛИКОЈ УДАЉЕНОСТИ ОД БОГОРОДИЧИНОГ ХРАМА, ПОСЕДУЈЕ САСВИМ СПЕЦИФИЧНУ ИСТОРИЈУ И АРХИТЕКТОНСКА ОБЕЛЕЖЈА. У ИЗВОРИМА ЈЕ ИЗРЕЧЕНО ДА ЈЕ ЧИН ЊЕНОГ ГРАЂЕЊА, КОЈИ ЈЕ НАЈМЛАЂИ БРАТ ПРЕДУЗЕО БЕЗ САВЕТОВАЊА СА СТАРИЈОМ БРАЋОМ, ПРЕДСТАВЉАО ПОВОД ЗА ОТВОРЕНИ УНУТАРПОРОДИЧНИ И ДРЖАВНИ СУКОБ, ИЗ КОЈЕГ ЈЕ НЕМАЊА ИЗАШАО КАО ПОБЕДНИК И ОСВАЈАЧ ПРЕСТОЛА ВЕЛИКОГ ЖУПАНА. СТВАРНЕ ОКОЛНОСТИ НИСУ МОГЛЕ БИТИ ПОУЗДАНО РЕКОНСТРУИСАНЕ. ОНО ШТО ЈЕ, МЕЂУТИМ, ИЗВЕСНО, ЈЕСТЕ ДА ЈЕ ДО ИЗГРАДЊЕ ХРАМА ДОШЛО СТАРАЊЕМ ПРЕСТОНИЧКИХ ГРАДИТЕЉА, ШТО ЈЕ УПОРЕДО СА ДОДЕЛОМ ОБЛАСТИ ДУБОЧИЦЕ НЕМАЊИ ОД СТРАНЕ МАНОЈЛА КОМНИНА, ПРЕДСТАВЉАЛО ДАВНАШЊИ ВИД ВИЗАНТИЈСКЕ ДИПЛОМАТИЈЕ ПРЕМА УДАЉЕНИЈИМ ЛОКАЛНИМ СУВЕРЕНИМА. О ТОМЕ СВЕДОЧЕ </a:t>
            </a:r>
            <a:r>
              <a:rPr lang="sr-Cyrl-RS" sz="2000" b="1" u="sng" dirty="0" smtClean="0">
                <a:solidFill>
                  <a:srgbClr val="FFFF00"/>
                </a:solidFill>
                <a:latin typeface="Bookman Old Style" pitchFamily="18" charset="0"/>
              </a:rPr>
              <a:t>НЕСУМЊИВО ЦАРИГРАДСКА ОБЕЛЕЖЈА </a:t>
            </a:r>
            <a:r>
              <a:rPr lang="sr-Cyrl-RS" sz="2000" b="1" dirty="0" smtClean="0">
                <a:solidFill>
                  <a:srgbClr val="FFFF00"/>
                </a:solidFill>
                <a:latin typeface="Bookman Old Style" pitchFamily="18" charset="0"/>
              </a:rPr>
              <a:t>АРХИТЕКТУРЕ СВ. НИКОЛЕ, КОЈА СЕ СВОЈИМ СВОЈСТВИМА ИЗРАВНО ДАЈУ УПОРЕДИТИ СА САВРЕМЕНИМ КОМНИНСКИМ ЗАДУЖБИНЕАМА У ПРЕСТОНИЦИ. </a:t>
            </a:r>
            <a:endParaRPr lang="en-US" sz="2000" b="1" u="sng" dirty="0">
              <a:solidFill>
                <a:srgbClr val="FFFF00"/>
              </a:solidFill>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2NEMANJINO DOBA I\010DSCN13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381000" y="5715000"/>
            <a:ext cx="8534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КУРШУМЛИЈА, ЦРКВА СВ. НИКОЛЕ, ЈУЖНА ФАСАДА СА СРЕДЊОВЕКОВНИМ ДОДАЦИМА НА ЗАПАДНОЈ СТРАНИ И ПОСЛЕ ОБИМНЕ РЕСТАУРАЦИЈЕ </a:t>
            </a:r>
            <a:endParaRPr lang="en-US" sz="2000" b="1" dirty="0">
              <a:solidFill>
                <a:srgbClr val="FFFF00"/>
              </a:solidFill>
              <a:latin typeface="Bookman Old Style" pitchFamily="18" charset="0"/>
            </a:endParaRPr>
          </a:p>
        </p:txBody>
      </p:sp>
      <p:pic>
        <p:nvPicPr>
          <p:cNvPr id="6147" name="Picture 3" descr="C:\Users\Ivan\Videos\Desktop\001 SRBIJA PREDAVANJA\2NEMANJINO DOBA I\011Copy of 006nikolaosnova.jpg"/>
          <p:cNvPicPr>
            <a:picLocks noChangeAspect="1" noChangeArrowheads="1"/>
          </p:cNvPicPr>
          <p:nvPr/>
        </p:nvPicPr>
        <p:blipFill>
          <a:blip r:embed="rId3" cstate="print"/>
          <a:srcRect/>
          <a:stretch>
            <a:fillRect/>
          </a:stretch>
        </p:blipFill>
        <p:spPr bwMode="auto">
          <a:xfrm>
            <a:off x="5257800" y="1"/>
            <a:ext cx="3886200" cy="2345471"/>
          </a:xfrm>
          <a:prstGeom prst="rect">
            <a:avLst/>
          </a:prstGeom>
          <a:noFill/>
        </p:spPr>
      </p:pic>
      <p:cxnSp>
        <p:nvCxnSpPr>
          <p:cNvPr id="6" name="Straight Arrow Connector 5"/>
          <p:cNvCxnSpPr/>
          <p:nvPr/>
        </p:nvCxnSpPr>
        <p:spPr>
          <a:xfrm>
            <a:off x="2133600" y="457200"/>
            <a:ext cx="3657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09800" y="304800"/>
            <a:ext cx="4648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52400"/>
            <a:ext cx="2057400" cy="317009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СПОЉНА ПРИПРАТА ДОЗИДАНА ТОКОМ ПРВИХ ДЕЦЕНИЈА 13. ВЕКА, СЕВЕРНА КАПЕЛА  ИЗ 14.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2NEMANJINO DOBA I\012NikolaA6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421444" cy="6877972"/>
          </a:xfrm>
          <a:prstGeom prst="rect">
            <a:avLst/>
          </a:prstGeom>
          <a:noFill/>
        </p:spPr>
      </p:pic>
      <p:sp>
        <p:nvSpPr>
          <p:cNvPr id="3" name="TextBox 2"/>
          <p:cNvSpPr txBox="1"/>
          <p:nvPr/>
        </p:nvSpPr>
        <p:spPr>
          <a:xfrm>
            <a:off x="381000" y="381000"/>
            <a:ext cx="85344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СВ. НИКОЛА, ИЗГЛЕД ОСТАТАКА ЦРКВЕ СРЕДИНОМ ТРИДЕСЕТИХ ГОДИНА ПРОШЛОГ СТОЛЕЋА, ПРЕ ЗАШТИТНИХ И РЕСТАУРАТОРСКИХ РАДОВА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2NEMANJINO DOBA I\013DSCN13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5410200" cy="4057651"/>
          </a:xfrm>
          <a:prstGeom prst="rect">
            <a:avLst/>
          </a:prstGeom>
          <a:noFill/>
        </p:spPr>
      </p:pic>
      <p:pic>
        <p:nvPicPr>
          <p:cNvPr id="8195" name="Picture 3" descr="C:\Users\Ivan\Videos\Desktop\001 SRBIJA PREDAVANJA\2NEMANJINO DOBA I\014DSCN13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238500"/>
            <a:ext cx="4572000" cy="3429000"/>
          </a:xfrm>
          <a:prstGeom prst="rect">
            <a:avLst/>
          </a:prstGeom>
          <a:noFill/>
        </p:spPr>
      </p:pic>
      <p:sp>
        <p:nvSpPr>
          <p:cNvPr id="4" name="TextBox 3"/>
          <p:cNvSpPr txBox="1"/>
          <p:nvPr/>
        </p:nvSpPr>
        <p:spPr>
          <a:xfrm>
            <a:off x="4800600" y="4876800"/>
            <a:ext cx="4038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НИКОЛА, ИЗГЛЕД СА ЈУЖНЕ И ИСТОЧНЕ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2NEMANJINO DOBA I\015DSCN13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48200" cy="3486150"/>
          </a:xfrm>
          <a:prstGeom prst="rect">
            <a:avLst/>
          </a:prstGeom>
          <a:noFill/>
        </p:spPr>
      </p:pic>
      <p:sp>
        <p:nvSpPr>
          <p:cNvPr id="3" name="TextBox 2"/>
          <p:cNvSpPr txBox="1"/>
          <p:nvPr/>
        </p:nvSpPr>
        <p:spPr>
          <a:xfrm>
            <a:off x="4800600" y="228600"/>
            <a:ext cx="4114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НИКОЛА, ДЕТАЉ ЗИДАЊА И СПОЉАШЊОСТИ КУПОЛЕ</a:t>
            </a:r>
            <a:endParaRPr lang="en-US" sz="2000" b="1" dirty="0">
              <a:solidFill>
                <a:srgbClr val="FFFF00"/>
              </a:solidFill>
              <a:latin typeface="Bookman Old Style" pitchFamily="18" charset="0"/>
            </a:endParaRPr>
          </a:p>
        </p:txBody>
      </p:sp>
      <p:pic>
        <p:nvPicPr>
          <p:cNvPr id="9219" name="Picture 3" descr="C:\Users\Ivan\Videos\Desktop\001 SRBIJA PREDAVANJA\2NEMANJINO DOBA I\018DSCN13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952750"/>
            <a:ext cx="4800600" cy="3600450"/>
          </a:xfrm>
          <a:prstGeom prst="rect">
            <a:avLst/>
          </a:prstGeom>
          <a:noFill/>
        </p:spPr>
      </p:pic>
      <p:sp>
        <p:nvSpPr>
          <p:cNvPr id="5" name="TextBox 4"/>
          <p:cNvSpPr txBox="1"/>
          <p:nvPr/>
        </p:nvSpPr>
        <p:spPr>
          <a:xfrm>
            <a:off x="228600" y="3962400"/>
            <a:ext cx="38100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НИКОЛА, УНУТРАШЊИ ИЗГЛЕД КУПОЛЕ СА КАРАКТЕРИСТИЧНИМ РЕБРИМА, РЕКОНСТРУКЦИЈА НА ОСНОВУ ОТКРИВЕНИХ ПРВОБИТНИХ ОСТАТАКА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2NEMANJINO DOBA I\017DSCN13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3829049" cy="5105400"/>
          </a:xfrm>
          <a:prstGeom prst="rect">
            <a:avLst/>
          </a:prstGeom>
          <a:noFill/>
        </p:spPr>
      </p:pic>
      <p:sp>
        <p:nvSpPr>
          <p:cNvPr id="3" name="TextBox 2"/>
          <p:cNvSpPr txBox="1"/>
          <p:nvPr/>
        </p:nvSpPr>
        <p:spPr>
          <a:xfrm>
            <a:off x="228600" y="5410200"/>
            <a:ext cx="35052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НИКОЛА, АРКОСОЛИЈУМ СА ЈУЖНЕ СТРАНЕ ЗАПАДНОГ ТРАВЕЈА</a:t>
            </a:r>
            <a:endParaRPr lang="en-US" sz="2000" b="1" dirty="0">
              <a:solidFill>
                <a:srgbClr val="FFFF00"/>
              </a:solidFill>
              <a:latin typeface="Bookman Old Style" pitchFamily="18" charset="0"/>
            </a:endParaRPr>
          </a:p>
        </p:txBody>
      </p:sp>
      <p:sp>
        <p:nvSpPr>
          <p:cNvPr id="4" name="TextBox 3"/>
          <p:cNvSpPr txBox="1"/>
          <p:nvPr/>
        </p:nvSpPr>
        <p:spPr>
          <a:xfrm>
            <a:off x="4191000" y="0"/>
            <a:ext cx="4724400" cy="7171194"/>
          </a:xfrm>
          <a:prstGeom prst="rect">
            <a:avLst/>
          </a:prstGeom>
          <a:noFill/>
        </p:spPr>
        <p:txBody>
          <a:bodyPr wrap="square" rtlCol="0">
            <a:spAutoFit/>
          </a:bodyPr>
          <a:lstStyle/>
          <a:p>
            <a:r>
              <a:rPr lang="sr-Cyrl-RS" sz="2000" b="1" dirty="0" smtClean="0">
                <a:solidFill>
                  <a:srgbClr val="FFFF00"/>
                </a:solidFill>
                <a:latin typeface="Bookman Old Style" pitchFamily="18" charset="0"/>
              </a:rPr>
              <a:t>ЦАРИГРАДСКА ОБЕЛЕЖЈА У АРХИТЕКТУРИ СВ. НИКОЛЕ ПРЕПОЗНАЈУ СЕ У СЛЕДЕЋИМ СВОЈСТВИМА </a:t>
            </a:r>
            <a:r>
              <a:rPr lang="sr-Cyrl-RS" sz="2000" b="1" u="sng" dirty="0" smtClean="0">
                <a:solidFill>
                  <a:srgbClr val="FFFF00"/>
                </a:solidFill>
                <a:latin typeface="Bookman Old Style" pitchFamily="18" charset="0"/>
              </a:rPr>
              <a:t>У ЕНТЕРИЈЕРУ</a:t>
            </a:r>
            <a:r>
              <a:rPr lang="sr-Cyrl-RS" sz="2000" b="1" dirty="0" smtClean="0">
                <a:solidFill>
                  <a:srgbClr val="FFFF00"/>
                </a:solidFill>
                <a:latin typeface="Bookman Old Style" pitchFamily="18" charset="0"/>
              </a:rPr>
              <a:t>:</a:t>
            </a:r>
          </a:p>
          <a:p>
            <a:r>
              <a:rPr lang="sr-Cyrl-RS" sz="2000" b="1" dirty="0" smtClean="0">
                <a:solidFill>
                  <a:srgbClr val="FFFF00"/>
                </a:solidFill>
                <a:latin typeface="Bookman Old Style" pitchFamily="18" charset="0"/>
              </a:rPr>
              <a:t>- ПОДУЖНИ ПРОСТОР ГРАЂЕВИНЕ, ТИПОЛОШКИ НАЗВАНЕ ЈЕДНОБРОДНОМ ЦРКВОМ СА КУПОЛОМ, ПОДЕЉЕН ЈЕ НА </a:t>
            </a:r>
            <a:r>
              <a:rPr lang="sr-Cyrl-RS" sz="2000" b="1" u="sng" dirty="0" smtClean="0">
                <a:solidFill>
                  <a:srgbClr val="FFFF00"/>
                </a:solidFill>
                <a:latin typeface="Bookman Old Style" pitchFamily="18" charset="0"/>
              </a:rPr>
              <a:t>КРАТКИ ЗАПАДНИ ТРАВЕЈ</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НАГЛАШЕНИ ЦЕНТРАЛНИ-ПОТКУПОЛНИ ДЕО</a:t>
            </a:r>
            <a:r>
              <a:rPr lang="sr-Cyrl-RS" sz="2000" b="1" dirty="0" smtClean="0">
                <a:solidFill>
                  <a:srgbClr val="FFFF00"/>
                </a:solidFill>
                <a:latin typeface="Bookman Old Style" pitchFamily="18" charset="0"/>
              </a:rPr>
              <a:t>, И </a:t>
            </a:r>
            <a:r>
              <a:rPr lang="sr-Cyrl-RS" sz="2000" b="1" u="sng" dirty="0" smtClean="0">
                <a:solidFill>
                  <a:srgbClr val="FFFF00"/>
                </a:solidFill>
                <a:latin typeface="Bookman Old Style" pitchFamily="18" charset="0"/>
              </a:rPr>
              <a:t>ТРОДЕЛНИ ОЛТАРСКИ ПРОСТОР </a:t>
            </a:r>
            <a:r>
              <a:rPr lang="sr-Cyrl-RS" sz="2000" b="1" dirty="0" smtClean="0">
                <a:solidFill>
                  <a:srgbClr val="FFFF00"/>
                </a:solidFill>
                <a:latin typeface="Bookman Old Style" pitchFamily="18" charset="0"/>
              </a:rPr>
              <a:t>ОРГАНИЗОВАН У ВИДУ ЈЕДИНСТВЕНЕ ЦЕЛИНЕ РАЗДВОЈЕНЕ САМО ЛУКОВИМА. УЗ ОВО, </a:t>
            </a:r>
            <a:r>
              <a:rPr lang="sr-Cyrl-RS" sz="2000" b="1" u="sng" dirty="0" smtClean="0">
                <a:solidFill>
                  <a:srgbClr val="FFFF00"/>
                </a:solidFill>
                <a:latin typeface="Bookman Old Style" pitchFamily="18" charset="0"/>
              </a:rPr>
              <a:t>ЈУЖНИ АНЕКС</a:t>
            </a:r>
            <a:r>
              <a:rPr lang="sr-Cyrl-RS" sz="2000" b="1" dirty="0" smtClean="0">
                <a:solidFill>
                  <a:srgbClr val="FFFF00"/>
                </a:solidFill>
                <a:latin typeface="Bookman Old Style" pitchFamily="18" charset="0"/>
              </a:rPr>
              <a:t>, КОЈИ ЈЕ ПО ТРАДИЦИЈИ БИО ПРЕДВИЂЕН ЗА НЕМАЊИНО ГРОБНО МЕСТО, ТАКОЂЕ СЕ ПОЈАВЉУЈЕ У ИСТОВРЕМЕНИМ ОСТАЦИМА СЛОЈЕВА ЦРКАВА ПОПУТ ХРИСТА ХОРЕ. </a:t>
            </a:r>
            <a:endParaRPr lang="en-US" sz="2000" b="1"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0" y="0"/>
            <a:ext cx="39624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СПОЉАШЊОСТ</a:t>
            </a:r>
            <a:r>
              <a:rPr lang="sr-Cyrl-RS" sz="2000" b="1" dirty="0" smtClean="0">
                <a:solidFill>
                  <a:srgbClr val="FFFF00"/>
                </a:solidFill>
                <a:latin typeface="Bookman Old Style" pitchFamily="18" charset="0"/>
              </a:rPr>
              <a:t> СВ. НИКОЛЕ ЈЕДНАКО ДОСЛЕДНО ОДРАЖАВА РАД ГРАДИТЕЉА КОЈИ СУ ЗНАЊА И ПРАКСУ СТИЦАЛИ У ПРЕСТОНИЦИ. О ТОМЕ СВЕДОЧЕ:</a:t>
            </a:r>
          </a:p>
          <a:p>
            <a:pPr algn="ctr">
              <a:buFontTx/>
              <a:buChar char="-"/>
            </a:pPr>
            <a:r>
              <a:rPr lang="sr-Cyrl-RS" sz="2000" b="1" dirty="0" smtClean="0">
                <a:solidFill>
                  <a:srgbClr val="FFFF00"/>
                </a:solidFill>
                <a:latin typeface="Bookman Old Style" pitchFamily="18" charset="0"/>
              </a:rPr>
              <a:t>ОПУС ОДНОСНО ПОСЕБАН НАЧИН ЗИДАЊА, СА МАЛТЕРНИМ СПОЈНИЦАМА УПАДЉИВО УВУЧЕНИМ У ОДНОСУ НА НИЗОВЕ ОПЕКЕ</a:t>
            </a:r>
          </a:p>
          <a:p>
            <a:pPr algn="ctr">
              <a:buFontTx/>
              <a:buChar char="-"/>
            </a:pPr>
            <a:r>
              <a:rPr lang="sr-Cyrl-RS" sz="2000" b="1" dirty="0" smtClean="0">
                <a:solidFill>
                  <a:srgbClr val="FFFF00"/>
                </a:solidFill>
                <a:latin typeface="Bookman Old Style" pitchFamily="18" charset="0"/>
              </a:rPr>
              <a:t>СПОЉАШЊИ ОБЛИЦИ КУПОЛЕ И НАГЛАШЕНИ ВОЛУМЕН ЊЕНОГ ПОСТОЉА, ОДНОСНО СРЕДИШЊЕГ ДЕЛА ЗДАЊА</a:t>
            </a:r>
          </a:p>
          <a:p>
            <a:pPr algn="ctr"/>
            <a:r>
              <a:rPr lang="sr-Cyrl-RS" sz="2000" b="1" dirty="0" smtClean="0">
                <a:solidFill>
                  <a:srgbClr val="FFFF00"/>
                </a:solidFill>
                <a:latin typeface="Bookman Old Style" pitchFamily="18" charset="0"/>
              </a:rPr>
              <a:t>- ПОЛИГОНАЛНИ ОБЛИЦИ ГЛАВНЕ АПСИДЕ И ПАСТОФОРИЈА </a:t>
            </a:r>
            <a:endParaRPr lang="en-US" sz="2000" b="1" dirty="0">
              <a:solidFill>
                <a:srgbClr val="FFFF00"/>
              </a:solidFill>
              <a:latin typeface="Bookman Old Style" pitchFamily="18" charset="0"/>
            </a:endParaRPr>
          </a:p>
        </p:txBody>
      </p:sp>
      <p:pic>
        <p:nvPicPr>
          <p:cNvPr id="11268" name="Picture 4" descr="E:\STEVOVIC SVE 2020\003 SLIKE POSAO SVE\001 SLIKE BAZA\SLIKE PUTOVANJA\9a TOPLICA 2011\DSCN13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499"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ЦРКВА СВ. НИКОЛЕ У ОКВИРИМА САВРЕМЕНЕ ВИЗАНТИЈСКЕ АРХИТЕКТУРЕ ЦАРСКИХ ЗАДУЖБИНА НА БАЛКАНУ</a:t>
            </a:r>
            <a:endParaRPr lang="en-US" sz="2000" b="1" dirty="0">
              <a:solidFill>
                <a:srgbClr val="FFFF00"/>
              </a:solidFill>
              <a:latin typeface="Bookman Old Style" pitchFamily="18" charset="0"/>
            </a:endParaRPr>
          </a:p>
        </p:txBody>
      </p:sp>
      <p:pic>
        <p:nvPicPr>
          <p:cNvPr id="14338" name="Picture 2" descr="C:\Users\Ivan\Videos\Desktop\001 SRBIJA PREDAVANJA\2NEMANJINO DOBA I\010DSCN13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90600"/>
            <a:ext cx="2819400" cy="2790748"/>
          </a:xfrm>
          <a:prstGeom prst="rect">
            <a:avLst/>
          </a:prstGeom>
          <a:noFill/>
        </p:spPr>
      </p:pic>
      <p:pic>
        <p:nvPicPr>
          <p:cNvPr id="14339" name="Picture 3" descr="C:\Users\Ivan\Videos\Desktop\001 SRBIJA PREDAVANJA\2NEMANJINO DOBA I\018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990600"/>
            <a:ext cx="4698504" cy="3124200"/>
          </a:xfrm>
          <a:prstGeom prst="rect">
            <a:avLst/>
          </a:prstGeom>
          <a:noFill/>
        </p:spPr>
      </p:pic>
      <p:pic>
        <p:nvPicPr>
          <p:cNvPr id="14340" name="Picture 4" descr="C:\Users\Ivan\Videos\Desktop\001 SRBIJA PREDAVANJA\2NEMANJINO DOBA I\018aSv.Pantelejmon, juzna stran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3352800"/>
            <a:ext cx="4368800" cy="3276600"/>
          </a:xfrm>
          <a:prstGeom prst="rect">
            <a:avLst/>
          </a:prstGeom>
          <a:noFill/>
        </p:spPr>
      </p:pic>
      <p:sp>
        <p:nvSpPr>
          <p:cNvPr id="6" name="TextBox 5"/>
          <p:cNvSpPr txBox="1"/>
          <p:nvPr/>
        </p:nvSpPr>
        <p:spPr>
          <a:xfrm>
            <a:off x="4800600" y="4267200"/>
            <a:ext cx="39624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ГОРЕ: ГРЧКА, ВИРА (ТРАКИЈА), БОГОРОДИЦА КОСМОСОТИРА, ОКО 1155.Г; ЛЕВО: СЕВЕРНА МАКЕДОНИЈА, НЕРЕЗИ, СВ. ПАНТЕЛЕЈМОН, 1164.Г.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ПОЈАВА </a:t>
            </a:r>
            <a:r>
              <a:rPr lang="sr-Cyrl-RS" sz="2000" b="1" u="sng" dirty="0" smtClean="0">
                <a:solidFill>
                  <a:srgbClr val="FFFF00"/>
                </a:solidFill>
                <a:latin typeface="Bookman Old Style" pitchFamily="18" charset="0"/>
              </a:rPr>
              <a:t>СТЕФАНА НЕМАЊЕ </a:t>
            </a:r>
            <a:r>
              <a:rPr lang="sr-Cyrl-RS" sz="2000" b="1" dirty="0" smtClean="0">
                <a:solidFill>
                  <a:srgbClr val="FFFF00"/>
                </a:solidFill>
                <a:latin typeface="Bookman Old Style" pitchFamily="18" charset="0"/>
              </a:rPr>
              <a:t>НА ИСТОРИЈСКОЈ СЦЕНИ СРБИЈЕ СРЕДИНОМ 12. ВЕКА, НЕСУМЊИВО ЈЕ ПРЕДСТАВЉАЛА ПРЕКРЕТНИЦУ У ДОТАДАШЊЕМ УСТРОЈСТВУ И</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БУДУЋОЈ СВЕУКУПНОЈ РЕГИОНАЛНОЈ ПОЗИЦИЈИ СРЕДЊОВЕКОВНЕ ДРЖАВЕ. ИАКО СУ ПИСАНИ ИЗВОРИ КОЈИ ГОВОРЕ О ЊЕГОВОМ УСПИЊАЊУ НА ВЛАСТ ВЕОМА ОСКУДНИ, ОДНОСНО ОД СТРАНЕ КАСНИЈИХ НЕМАЊИНИХ ЖИВОТОПИСАЦА С НАМЕРОМ ИНОНТОНИРАНИ ТАКО ДА НИ ИЗБЛИЗА НЕ ОТКРИВАЈУ СВЕ ОКОЛНОСТИ РАЗДОБЉА ОД ОКО 1130 - 1140. ДО ОКО 1171.Г, ПОСРЕДНИМ ПУТЕМ МОЖЕ СЕ КОНСТАТОВАТИ ДА ЈЕ У ТОМ ПЕРИОДУ ДОШЛО ДО ЗНАЧАЈНОГ ПРЕСТРУКТУИРАЊА КАКО ОДНОСА СНАГА УНУТАР КРУГА ВИШЕ СРПСКИХ ПРЕТЕНДЕНАТА НА ВРХОВНУ ВЛАСТ, ТАКО И ОДНОСА ПОЈЕДИНИХ СРПСКИХ РОДОВА ПРЕМА РОМЕЈСКОМ ЦАРУ. “</a:t>
            </a:r>
            <a:r>
              <a:rPr lang="sr-Cyrl-RS" sz="2000" b="1" u="sng" dirty="0" smtClean="0">
                <a:solidFill>
                  <a:srgbClr val="FFFF00"/>
                </a:solidFill>
                <a:latin typeface="Bookman Old Style" pitchFamily="18" charset="0"/>
              </a:rPr>
              <a:t>ФЕНОМЕН СРБИЈЕ” КАО СРЕДИНЕ КОЈА СЕ </a:t>
            </a:r>
            <a:r>
              <a:rPr lang="sr-Cyrl-RS" sz="2000" b="1" i="1" u="sng" dirty="0" smtClean="0">
                <a:solidFill>
                  <a:srgbClr val="FFFF00"/>
                </a:solidFill>
                <a:latin typeface="Bookman Old Style" pitchFamily="18" charset="0"/>
              </a:rPr>
              <a:t>ЦАРСКИМ ПОДСТРЕКОМ </a:t>
            </a:r>
            <a:r>
              <a:rPr lang="sr-Cyrl-RS" sz="2000" b="1" u="sng" dirty="0" smtClean="0">
                <a:solidFill>
                  <a:srgbClr val="FFFF00"/>
                </a:solidFill>
                <a:latin typeface="Bookman Old Style" pitchFamily="18" charset="0"/>
              </a:rPr>
              <a:t>ТРАНСФОРМИСАЛА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ОД ЗАПАДНЕ ПОГРАНИЧНЕ ТЕРИТОРИЈЕ ВИЗАНТИЈЕ ДО САМОСТАЛНЕ ЗАЈЕДНИЦЕ</a:t>
            </a:r>
            <a:r>
              <a:rPr lang="sr-Cyrl-RS" sz="2000" b="1" dirty="0" smtClean="0">
                <a:solidFill>
                  <a:srgbClr val="FFFF00"/>
                </a:solidFill>
                <a:latin typeface="Bookman Old Style" pitchFamily="18" charset="0"/>
              </a:rPr>
              <a:t>, ДО ДАНАС ЈЕ ОСТАО НЕОБЈАШЊЕН У СВИМ СВОЈИМ АСПЕКТИМА, ПРВЕНСТВЕНО УСЛЕД СЕЛЕКЦИЈЕ ИЗЛОЖЕНИХ ПОДАТАКА, И НАЧИНА НА КОЈИ СУ ТИ ПОДАЦИ БИЛИ ИНТЕРПРЕТИРАНИ ОД СТРАНЕ ХАГИОГРАФА.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8402300"/>
          </a:xfrm>
          <a:prstGeom prst="rect">
            <a:avLst/>
          </a:prstGeom>
          <a:noFill/>
        </p:spPr>
        <p:txBody>
          <a:bodyPr wrap="square" rtlCol="0">
            <a:spAutoFit/>
          </a:bodyPr>
          <a:lstStyle/>
          <a:p>
            <a:pPr algn="ctr"/>
            <a:r>
              <a:rPr lang="sr-Cyrl-RS" sz="2000" b="1" u="sng" dirty="0" smtClean="0">
                <a:solidFill>
                  <a:srgbClr val="FFFF00"/>
                </a:solidFill>
                <a:latin typeface="Bookman Old Style" pitchFamily="18" charset="0"/>
              </a:rPr>
              <a:t>СВ. ЂОРЂЕ (ЂУРЂЕВИ СТУПОВИ) У РАСУ (НОВИ ПАЗАР) – НЕМАЊИНА ВЛАДАРСКА ЗАДУЖБИНА</a:t>
            </a:r>
          </a:p>
          <a:p>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У НЕДОВОЉНО ЈАСНИМ ОКОЛНОСТИМА КОЈЕ СУ ПРАТИЛЕ ГРАЂАНСКИ РАТ КОЈИ ЈЕ, ПРЕМА ИЗВОРИМА, ТОКОМ ШЕЗДЕСЕТИХ ГОДИНА 12. ВЕКА БИО ВОЂЕН ИЗМЕЂУ НЕМАЊЕ И ЊЕГОВЕ БРАЋЕ, КРАЈЕМ СЕДМЕ ДЕЦЕНИЈЕ СТОЛЕЋА А СВАКАКО ДО 1171.Г. БИЛА ЈЕ ПОДИГНУТА НЕМАЊИНА ЦРКВА СВ. ЂОРЂА, ПОЗНАТИЈА ПОД ИМЕНОМ </a:t>
            </a:r>
            <a:r>
              <a:rPr lang="sr-Cyrl-RS" sz="2000" b="1" u="sng" dirty="0" smtClean="0">
                <a:solidFill>
                  <a:srgbClr val="FFFF00"/>
                </a:solidFill>
                <a:latin typeface="Bookman Old Style" pitchFamily="18" charset="0"/>
              </a:rPr>
              <a:t>ЂУРЂЕВИ СТУПОВИ</a:t>
            </a:r>
            <a:r>
              <a:rPr lang="sr-Cyrl-RS" sz="2000" b="1" dirty="0" smtClean="0">
                <a:solidFill>
                  <a:srgbClr val="FFFF00"/>
                </a:solidFill>
                <a:latin typeface="Bookman Old Style" pitchFamily="18" charset="0"/>
              </a:rPr>
              <a:t>. СВОЈОМ МАРКАНТНОМ ПОЗИЦИЈОМ НА УЗВИСИНИ ИЗНАД РАШКЕ ОБЛАСТИ “ПОСРЕД СРПСКЕ ЗЕМЉЕ” КАКО БЕЛЕЖЕ ИЗВОРИ, ВИЗУЕЛНОМ ПОВЕЗАНОШЋУ СА ОБЛИЖЊОМ ЦРКВОМ СВ. ПЕТРА И ПАВЛА-СЕДИШТЕМ РАШКЕ ЕПИСКОПИЈЕ, ИКОНОГРАФСКИМ ПРОГРАМОМ АРХИТЕКТУРЕ, ЂУРЂЕВИ СТУПОВИ СУ ПРЕДСТАВЉАЛИ СИМБОЛ НЕМАЊИНЕ ПОБЕДЕ И ОСВАЈАЊА ВРХОВНЕ ВЛАСТИ ВЕЛИКОГ ЖУПАНА. ОД ПОЧЕТКА ПОСТОЈАЊА У РАНГУ СТАВРОПИГИЈАЛНОГ-САМОСТАЛНОГ МАНАСТИРА ПОДЛОЖНОГ ИСКЉУЧИВО ВЛАДАРСКИМ ОДЛУКАМА, ЂУРЂЕВИ СТУПОВИ НАГОВЕСТИЛИ СУ НОВУ ЕТАПУ У СВЕУКУПНОЈ СТРУКТУРИ СРПСКЕ СРЕДЊОВЕКОВНЕ ДРЖАВЕ.  </a:t>
            </a:r>
          </a:p>
          <a:p>
            <a:pPr algn="ctr"/>
            <a:endParaRPr lang="sr-Cyrl-RS" sz="2000" b="1" u="sng"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a:p>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ТРАДИЦИОНАЛНОЈ ИСТОРИОГРАФИЈИ, НОВИНЕ КОЈЕ СУ СЕ У ОДНОСУ НА ПРЕТХОДНО ОПИСАНЕ ГРАЂЕВИНЕ, ПОЈАВИЛЕ У АРХИТЕКТУРИ ЦРКВЕ, УГЛАВНОМ СУ ТУМАЧЕНЕ НЕМАЊИНИМ ОКРЕТАЊЕМ ОД ВИЗАНТИЈЕ У ПЕРИОДУ РАТОВА СА БРАЋОМ, И СТОГА ПОЗИВАЊЕМ МАЈСТОРА ИЗ ДРУГЕ ГРАДИТЕЉСКЕ СРЕДИНЕ И ТРАДИЦИЈЕ ДА ПОДИГНУ ЦРКВУ. ИАКО ЈЕ ОЧИГЛЕДНО ДА ЂУРЂЕВИ СТУПОВИ СОБОМ НОСЕ НИЗ НОВИХ ПОЈЕДИНОСТИ У ПРОСТОРНОМ КОНЦЕПТУ И КОНСТРУКТИВНИМ РЕШЕЊИМА, ТЕШКО ЈЕ ПРИХВАТИТИ ДА СУ ПОЛИТИЧКЕ ОКОЛНОСТИ ИМАЛЕ УТИЦАЈА НА СТИЛСКЕ ОСОБЕНОСТИ У АРХИТЕКТУРИ. РАЗЛИКЕ ОДНОСНО МАЊКАВОСТИ У ЗАНАТСКОМ ПОСТУПКУ И ВЕШТИНИ У ОДНОСУ НА МАЈСТОРЕ СВ. НИКОЛЕ  НЕСУМЊИВЕ СУ, АЛИ МНОГА ОБЕЛЕЖЈА У ОСНОВИ СУ ОСТАЛА САСВИМ СЛИЧНА ДРУГОЈ ТОПЛИЧКОЈ ЦРКВИ. СТОГА АРХИТЕКТУРУ ЂУРЂЕВИХ СТУПОВА ТРЕБА ТУМАЧИТИ ДРУГАЧИЈЕ, КАО СКУП ВРЛО СТАРИХ ПРОСТОРНИХ ФОРМИ КОЈЕ СУ НОСИЛЕ СИМБОЛИЧКО ЗНАЧЕЊЕ ПРИМЕРЕНО ИНСТИТУЦИЈИ ВЛАДАРА, АЛИ И НАЈСВЕТИЈЕГ МЕСТА, ВЕРСКОГ СРЕДИШТА ЗАЈЕДНИЦЕ. ТО ЈЕ ДАЉИ ПОКАЗАТЕЉ СТАЛНЕ АЛИ СЛАБО ДОКУМЕНТОВАНЕ И ЈОШ СЛАБИЈЕ ПРОУЧЕНЕ ПОВЕЗАНОСТИ СРБА СА НАЈВЕЋИМ ХРИШЋАНСКИМ ЦЕНТРИМА СРЕДЊЕГ ВЕКА. </a:t>
            </a:r>
            <a:endParaRPr lang="en-US" sz="2000" b="1" dirty="0">
              <a:solidFill>
                <a:srgbClr val="FFFF00"/>
              </a:solidFill>
              <a:latin typeface="Bookman Old Styl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2NEMANJINO DOBA I\019stupoviistco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867400" cy="6858000"/>
          </a:xfrm>
          <a:prstGeom prst="rect">
            <a:avLst/>
          </a:prstGeom>
          <a:noFill/>
        </p:spPr>
      </p:pic>
      <p:sp>
        <p:nvSpPr>
          <p:cNvPr id="3" name="TextBox 2"/>
          <p:cNvSpPr txBox="1"/>
          <p:nvPr/>
        </p:nvSpPr>
        <p:spPr>
          <a:xfrm>
            <a:off x="6096000" y="1905000"/>
            <a:ext cx="28194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ОБЛАСТ РАСА (НОВИ ПАЗАР), ЂУРЂЕВИ СТУПОВИ, ДО 1171.Г, ПОЗИЦИЈА МАНАСТИРА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STEVOVIC SVE 2020\003 SLIKE POSAO SVE\001 SLIKE BAZA\SLIKE SREDNJOVEKOVNA SRBIJA\Djurdjevi Stupovi\P71835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0" y="0"/>
            <a:ext cx="8915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ЂУРЂЕВИ СТУПОВИ, ИЗЛГЕД СА ЈУЖНЕ СТРАНЕ ПОСЛЕ ДЕЛИМИЧНЕ РЕСТАУРАЦИЈЕ</a:t>
            </a:r>
            <a:endParaRPr lang="en-US" sz="2000" b="1" dirty="0">
              <a:solidFill>
                <a:srgbClr val="FFFF00"/>
              </a:solidFill>
              <a:latin typeface="Bookman Old Style" pitchFamily="18" charset="0"/>
            </a:endParaRPr>
          </a:p>
        </p:txBody>
      </p:sp>
      <p:cxnSp>
        <p:nvCxnSpPr>
          <p:cNvPr id="6" name="Straight Arrow Connector 5"/>
          <p:cNvCxnSpPr/>
          <p:nvPr/>
        </p:nvCxnSpPr>
        <p:spPr>
          <a:xfrm flipV="1">
            <a:off x="2590800" y="5410200"/>
            <a:ext cx="1905000" cy="762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19400" y="6324600"/>
            <a:ext cx="6096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МЕРМЕРНИ ОКВИРИ УЛАЗА У ВЕСТИБИЛЕ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001 SRBIJA PREDAVANJA\2NEMANJINO DOBA I\0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52400"/>
            <a:ext cx="4572000" cy="5059041"/>
          </a:xfrm>
          <a:prstGeom prst="rect">
            <a:avLst/>
          </a:prstGeom>
          <a:noFill/>
        </p:spPr>
      </p:pic>
      <p:sp>
        <p:nvSpPr>
          <p:cNvPr id="3" name="TextBox 2"/>
          <p:cNvSpPr txBox="1"/>
          <p:nvPr/>
        </p:nvSpPr>
        <p:spPr>
          <a:xfrm>
            <a:off x="4876800" y="0"/>
            <a:ext cx="40386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НОВИНЕ У АРХИТЕКТУРИ ЂУРЂЕВИХ СТУПОВА ВИДНЕ СУ ПРЕ СВЕГА У НЕОБИЧНОМ РАСПОРЕДУ ПРОСТОРА. УМЕСТО </a:t>
            </a:r>
            <a:r>
              <a:rPr lang="sr-Cyrl-RS" sz="2000" b="1" u="sng" dirty="0" smtClean="0">
                <a:solidFill>
                  <a:srgbClr val="FFFF00"/>
                </a:solidFill>
                <a:latin typeface="Bookman Old Style" pitchFamily="18" charset="0"/>
              </a:rPr>
              <a:t>ЗАПАДНОГ ТРАВЕЈА</a:t>
            </a:r>
            <a:r>
              <a:rPr lang="sr-Cyrl-RS" sz="2000" b="1" dirty="0" smtClean="0">
                <a:solidFill>
                  <a:srgbClr val="FFFF00"/>
                </a:solidFill>
                <a:latin typeface="Bookman Old Style" pitchFamily="18" charset="0"/>
              </a:rPr>
              <a:t>, ГРАЂЕВИНА ИМА </a:t>
            </a:r>
            <a:r>
              <a:rPr lang="sr-Cyrl-RS" sz="2000" b="1" u="sng" dirty="0" smtClean="0">
                <a:solidFill>
                  <a:srgbClr val="FFFF00"/>
                </a:solidFill>
                <a:latin typeface="Bookman Old Style" pitchFamily="18" charset="0"/>
              </a:rPr>
              <a:t>СТЕПЕНИШТЕ</a:t>
            </a:r>
            <a:r>
              <a:rPr lang="sr-Cyrl-RS" sz="2000" b="1" dirty="0" smtClean="0">
                <a:solidFill>
                  <a:srgbClr val="FFFF00"/>
                </a:solidFill>
                <a:latin typeface="Bookman Old Style" pitchFamily="18" charset="0"/>
              </a:rPr>
              <a:t> И ВЕЛИКУ  КОНСТРУКЦИЈУ СА</a:t>
            </a:r>
            <a:r>
              <a:rPr lang="sr-Cyrl-RS" sz="2000" b="1" u="sng" dirty="0" smtClean="0">
                <a:solidFill>
                  <a:srgbClr val="FFFF00"/>
                </a:solidFill>
                <a:latin typeface="Bookman Old Style" pitchFamily="18" charset="0"/>
              </a:rPr>
              <a:t> ДВЕ КУЛЕ </a:t>
            </a:r>
            <a:r>
              <a:rPr lang="sr-Cyrl-RS" sz="2000" b="1" dirty="0" smtClean="0">
                <a:solidFill>
                  <a:srgbClr val="FFFF00"/>
                </a:solidFill>
                <a:latin typeface="Bookman Old Style" pitchFamily="18" charset="0"/>
              </a:rPr>
              <a:t>(“СТУПА”) ПОВЕЗАНЕ  МАСИВНИМ СВОДОМ; </a:t>
            </a:r>
            <a:r>
              <a:rPr lang="sr-Cyrl-RS" sz="2000" b="1" u="sng" dirty="0" smtClean="0">
                <a:solidFill>
                  <a:srgbClr val="FFFF00"/>
                </a:solidFill>
                <a:latin typeface="Bookman Old Style" pitchFamily="18" charset="0"/>
              </a:rPr>
              <a:t>СРЕДИШЊИ ДЕО </a:t>
            </a:r>
            <a:r>
              <a:rPr lang="sr-Cyrl-RS" sz="2000" b="1" dirty="0" smtClean="0">
                <a:solidFill>
                  <a:srgbClr val="FFFF00"/>
                </a:solidFill>
                <a:latin typeface="Bookman Old Style" pitchFamily="18" charset="0"/>
              </a:rPr>
              <a:t>ОБРАЗОВАН ЈЕ У ВИДУ ПРАВОУГАОНИКА СА ЕЛИПСОИДНОМ КУПОЛОМ, А </a:t>
            </a:r>
            <a:r>
              <a:rPr lang="sr-Cyrl-RS" sz="2000" b="1" u="sng" dirty="0" smtClean="0">
                <a:solidFill>
                  <a:srgbClr val="FFFF00"/>
                </a:solidFill>
                <a:latin typeface="Bookman Old Style" pitchFamily="18" charset="0"/>
              </a:rPr>
              <a:t>ПОТКУПОЛНИ ПРОСТОР </a:t>
            </a:r>
            <a:r>
              <a:rPr lang="sr-Cyrl-RS" sz="2000" b="1" dirty="0" smtClean="0">
                <a:solidFill>
                  <a:srgbClr val="FFFF00"/>
                </a:solidFill>
                <a:latin typeface="Bookman Old Style" pitchFamily="18" charset="0"/>
              </a:rPr>
              <a:t>ЈЕ СА БОЧНИХ СТРАНА ПРОДУЖЕН ПРОЛАЗИМА (ВЕСТИБИЛИМА), КОЈИМА СЕ ДИРЕКТНО УЛАЗИЛО И ИЗЛАЗИЛО ИЗ ЦЕНТРАЛНОГ ДЕЛА.</a:t>
            </a:r>
            <a:endParaRPr lang="en-US" sz="2000" b="1" dirty="0">
              <a:solidFill>
                <a:srgbClr val="FFFF00"/>
              </a:solidFill>
              <a:latin typeface="Bookman Old Style" pitchFamily="18" charset="0"/>
            </a:endParaRPr>
          </a:p>
        </p:txBody>
      </p:sp>
      <p:sp>
        <p:nvSpPr>
          <p:cNvPr id="4" name="TextBox 3"/>
          <p:cNvSpPr txBox="1"/>
          <p:nvPr/>
        </p:nvSpPr>
        <p:spPr>
          <a:xfrm>
            <a:off x="304800" y="5334000"/>
            <a:ext cx="4191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ЂУРЂЕВИ СТУПОВИ, ОСНОВА ЦРКВЕ</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НОВИНЕ У РАПОСРЕДУ ПРОСТОРА И ЛИНИЈАМА КОМУНИКАЦИЈЕ ПРЕМА ЦРКВИ, СВОЈЕ ОПРАВДАЊЕ МОРАЛЕ СУ ИМАТИ У СФЕРИ ФУНКЦИОНАЛНИХ-ЛИТУРГИЈСКИХ ПОТРЕБА, </a:t>
            </a:r>
            <a:r>
              <a:rPr lang="sr-Cyrl-RS" sz="2000" b="1" u="sng" dirty="0" smtClean="0">
                <a:solidFill>
                  <a:srgbClr val="FFFF00"/>
                </a:solidFill>
                <a:latin typeface="Bookman Old Style" pitchFamily="18" charset="0"/>
              </a:rPr>
              <a:t>ПОСЕБНИХ РАЗЛОГА И ОБРЕДНИХ РАДЊИ КОЈИ СУ ЗАХТЕВАЛИ ПРИСТУП НАОСУ СА БОЧНИХ СТРАНА</a:t>
            </a:r>
            <a:r>
              <a:rPr lang="sr-Cyrl-RS" sz="2000" b="1" dirty="0" smtClean="0">
                <a:solidFill>
                  <a:srgbClr val="FFFF00"/>
                </a:solidFill>
                <a:latin typeface="Bookman Old Style" pitchFamily="18" charset="0"/>
              </a:rPr>
              <a:t>. ВАЖНОСТ ТОГ ЧИНА КРЕТАЊА НАЗНАЧЕНА ЈЕ И ПЛЕМЕНИТИМ МАТЕРИЈАЛОМ, </a:t>
            </a:r>
            <a:r>
              <a:rPr lang="sr-Cyrl-RS" sz="2000" b="1" u="sng" dirty="0" smtClean="0">
                <a:solidFill>
                  <a:srgbClr val="FFFF00"/>
                </a:solidFill>
                <a:latin typeface="Bookman Old Style" pitchFamily="18" charset="0"/>
              </a:rPr>
              <a:t>МЕРМЕРНИМ ДОВРАТНИЦИМА </a:t>
            </a:r>
            <a:r>
              <a:rPr lang="sr-Cyrl-RS" sz="2000" b="1" dirty="0" smtClean="0">
                <a:solidFill>
                  <a:srgbClr val="FFFF00"/>
                </a:solidFill>
                <a:latin typeface="Bookman Old Style" pitchFamily="18" charset="0"/>
              </a:rPr>
              <a:t>КОЈИМА СУ ПРОЛАЗИ ВЕСТИБИЛА СПОЉА БИЛИ УОКВИРЕНИ (СЛ.23 И 29). ЈЕДНАКО ЈЕ УПАДЉИВ БИО И ПРИСТУП ЗАПАДНОМ ДЕЛУ, ИЗВЕДЕН </a:t>
            </a:r>
            <a:r>
              <a:rPr lang="sr-Cyrl-RS" sz="2000" b="1" u="sng" dirty="0" smtClean="0">
                <a:solidFill>
                  <a:srgbClr val="FFFF00"/>
                </a:solidFill>
                <a:latin typeface="Bookman Old Style" pitchFamily="18" charset="0"/>
              </a:rPr>
              <a:t>МОНУМЕНТАЛНИМ СТЕПЕНИШТЕМ</a:t>
            </a:r>
            <a:r>
              <a:rPr lang="sr-Cyrl-RS" sz="2000" b="1" dirty="0" smtClean="0">
                <a:solidFill>
                  <a:srgbClr val="FFFF00"/>
                </a:solidFill>
                <a:latin typeface="Bookman Old Style" pitchFamily="18" charset="0"/>
              </a:rPr>
              <a:t>, КОЈЕ СЕ НА ТОМ МЕСТУ ЈАВЉА ЈОШ ОД ХРАМОВА АНТИЧКЕ ГРЧКЕ. У СТВАРНОМ ПРОСТОРУ, ВЕРНИК СЕ ПО УЛАСКУ У ЦРКВУ </a:t>
            </a:r>
            <a:r>
              <a:rPr lang="sr-Cyrl-RS" sz="2000" b="1" u="sng" dirty="0" smtClean="0">
                <a:solidFill>
                  <a:srgbClr val="FFFF00"/>
                </a:solidFill>
                <a:latin typeface="Bookman Old Style" pitchFamily="18" charset="0"/>
              </a:rPr>
              <a:t>ОДМАХ НАЛАЗИО У ПОТКУПОЛНОМ ДЕЛУ</a:t>
            </a:r>
            <a:r>
              <a:rPr lang="sr-Cyrl-RS" sz="2000" b="1" dirty="0" smtClean="0">
                <a:solidFill>
                  <a:srgbClr val="FFFF00"/>
                </a:solidFill>
                <a:latin typeface="Bookman Old Style" pitchFamily="18" charset="0"/>
              </a:rPr>
              <a:t>, ШТО ЈЕ БИЛА ПОЗИЦИЈА СА НЕСУМЊИВОМ АЛИ У ПОЈЕДИНОСТИМА НЕДОВОЉНО ПОЗНАТОМ СИМБОЛИЧКОМ КОНОТАЦИЈОМ. ЈЕДНАКО КАО И </a:t>
            </a:r>
            <a:r>
              <a:rPr lang="sr-Cyrl-RS" sz="2000" b="1" u="sng" dirty="0" smtClean="0">
                <a:solidFill>
                  <a:srgbClr val="FFFF00"/>
                </a:solidFill>
                <a:latin typeface="Bookman Old Style" pitchFamily="18" charset="0"/>
              </a:rPr>
              <a:t>КУЛЕ НА ПРОЧЕЉУ</a:t>
            </a:r>
            <a:r>
              <a:rPr lang="sr-Cyrl-RS" sz="2000" b="1" dirty="0" smtClean="0">
                <a:solidFill>
                  <a:srgbClr val="FFFF00"/>
                </a:solidFill>
                <a:latin typeface="Bookman Old Style" pitchFamily="18" charset="0"/>
              </a:rPr>
              <a:t>, КОЈЕ СУ ОД РИМСКИХ ВРЕМЕНА ПРЕДСТАВЉАЛЕ ОБЕЛЕЖЈЕ ИЛИ СИМБОЛ ГРАДА, </a:t>
            </a:r>
            <a:r>
              <a:rPr lang="sr-Cyrl-RS" sz="2000" b="1" u="sng" dirty="0" smtClean="0">
                <a:solidFill>
                  <a:srgbClr val="FFFF00"/>
                </a:solidFill>
                <a:latin typeface="Bookman Old Style" pitchFamily="18" charset="0"/>
              </a:rPr>
              <a:t>ПРОСТОР ИСПОД КУПОЛЕ </a:t>
            </a:r>
            <a:r>
              <a:rPr lang="sr-Cyrl-RS" sz="2000" b="1" dirty="0" smtClean="0">
                <a:solidFill>
                  <a:srgbClr val="FFFF00"/>
                </a:solidFill>
                <a:latin typeface="Bookman Old Style" pitchFamily="18" charset="0"/>
              </a:rPr>
              <a:t>БИО ЈЕ МЕСТО ВЛАДАРСКОГ БОРАВКА И РИТУАЛА. БУДУЋИ ДА ЈЕ КУПОЛА ЦРКВЕ ИЗНУТРА ИЗВЕДЕНА НА САСВИМ ПОСЕБАН НАЧИН, </a:t>
            </a:r>
            <a:r>
              <a:rPr lang="sr-Cyrl-RS" sz="2000" b="1" u="sng" dirty="0" smtClean="0">
                <a:solidFill>
                  <a:srgbClr val="FFFF00"/>
                </a:solidFill>
                <a:latin typeface="Bookman Old Style" pitchFamily="18" charset="0"/>
              </a:rPr>
              <a:t>СА КОЛОНАДОМ СТУБОВА У ТАМБУРУ</a:t>
            </a:r>
            <a:r>
              <a:rPr lang="sr-Cyrl-RS" sz="2000" b="1" dirty="0" smtClean="0">
                <a:solidFill>
                  <a:srgbClr val="FFFF00"/>
                </a:solidFill>
                <a:latin typeface="Bookman Old Style" pitchFamily="18" charset="0"/>
              </a:rPr>
              <a:t>, ИКОНОГРАФИЈА АРХИТЕКТУРЕ СУГЕРИШЕ УГЛЕДАЊЕ НА НЕКИ ОПШТЕПОЗНАТИ УЗОР. </a:t>
            </a:r>
            <a:endParaRPr lang="en-US" sz="2000" b="1" dirty="0">
              <a:solidFill>
                <a:srgbClr val="FFFF00"/>
              </a:solidFill>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ИМАЈУЋИ У ВИДУ ЧИЊЕНИЦУ ДА ЈЕ СТЕФАН НЕМАЊА У ВРЕМЕ ИЗГРАДЊЕ ЦРКВЕ </a:t>
            </a:r>
            <a:r>
              <a:rPr lang="sr-Cyrl-RS" sz="2000" b="1" u="sng" dirty="0" smtClean="0">
                <a:solidFill>
                  <a:srgbClr val="FFFF00"/>
                </a:solidFill>
                <a:latin typeface="Bookman Old Style" pitchFamily="18" charset="0"/>
              </a:rPr>
              <a:t>БОРАВИО У ЦАРИГРАДУ </a:t>
            </a:r>
            <a:r>
              <a:rPr lang="sr-Cyrl-RS" sz="2000" b="1" dirty="0" smtClean="0">
                <a:solidFill>
                  <a:srgbClr val="FFFF00"/>
                </a:solidFill>
                <a:latin typeface="Bookman Old Style" pitchFamily="18" charset="0"/>
              </a:rPr>
              <a:t>НА ДВОРУ МАНОЈЛА КОМНИНА, ОТВАРА СЕ ПИТАЊЕ ОДРЕЂЕНИЈИХ УЗОРА ОВАКО ОРГАНИЗОВАНОЈ АРХИТЕКТУРИ ВЛАДАРСКЕ ЗАДУЖБИНЕ. ОНИ СУ СЕ МОГЛИ НАЛАЗИТИ У САМОЈ РОМЕЈСКОЈ ПРЕСТОНИЦИ, ПОПУТ ЦРКВЕ СВ. ЂОРЂА У КВАРТУ МАНГАНА, МАНОЈЛОВОМ КРУНИДБЕНОМ ХРАМУ, ИЛИ У </a:t>
            </a:r>
            <a:r>
              <a:rPr lang="sr-Cyrl-RS" sz="2000" b="1" i="1" dirty="0" smtClean="0">
                <a:solidFill>
                  <a:srgbClr val="FFFF00"/>
                </a:solidFill>
                <a:latin typeface="Bookman Old Style" pitchFamily="18" charset="0"/>
              </a:rPr>
              <a:t>ХЕРООНУ</a:t>
            </a:r>
            <a:r>
              <a:rPr lang="sr-Cyrl-RS" sz="2000" b="1" dirty="0" smtClean="0">
                <a:solidFill>
                  <a:srgbClr val="FFFF00"/>
                </a:solidFill>
                <a:latin typeface="Bookman Old Style" pitchFamily="18" charset="0"/>
              </a:rPr>
              <a:t> МАНАСТИРА ПАНТОКРАТОР, МАНОЈЛОВОЈ ЗАДУЖБИНИ. ОНА ЈЕ БИЛА ИЗВЕДЕНА УГЛЕДАЊЕМ НА ВЕЛИКУ КРСТАШКУ ЦРКВУ СВ. ГРОБА У ЈЕРУСАЛИМУ. У ТОМ ПОДУХВАТУ </a:t>
            </a:r>
            <a:r>
              <a:rPr lang="sr-Cyrl-RS" sz="2000" b="1" u="sng" dirty="0" smtClean="0">
                <a:solidFill>
                  <a:srgbClr val="FFFF00"/>
                </a:solidFill>
                <a:latin typeface="Bookman Old Style" pitchFamily="18" charset="0"/>
              </a:rPr>
              <a:t>ИСТОЧНА КУПОЛА ХРИСТОВОГ СВЕТИЛИШТА, </a:t>
            </a:r>
            <a:r>
              <a:rPr lang="sr-Cyrl-RS" sz="2000" b="1" dirty="0" smtClean="0">
                <a:solidFill>
                  <a:srgbClr val="FFFF00"/>
                </a:solidFill>
                <a:latin typeface="Bookman Old Style" pitchFamily="18" charset="0"/>
              </a:rPr>
              <a:t>КОНСТРУИСАНА ЈЕ ИЗНАД </a:t>
            </a:r>
            <a:r>
              <a:rPr lang="sr-Cyrl-RS" sz="2000" b="1" i="1" dirty="0" smtClean="0">
                <a:solidFill>
                  <a:srgbClr val="FFFF00"/>
                </a:solidFill>
                <a:latin typeface="Bookman Old Style" pitchFamily="18" charset="0"/>
              </a:rPr>
              <a:t>ОМФАЛОСА</a:t>
            </a:r>
            <a:r>
              <a:rPr lang="sr-Cyrl-RS" sz="2000" b="1" dirty="0" smtClean="0">
                <a:solidFill>
                  <a:srgbClr val="FFFF00"/>
                </a:solidFill>
                <a:latin typeface="Bookman Old Style" pitchFamily="18" charset="0"/>
              </a:rPr>
              <a:t>, СИМБОЛИЧКОГ СРЕДИШТА СВЕТА, ШТО ЈЕ У СРЕДЊОВЕКОВНОМ ПОРЕТКУ БИО И САМ ЈЕРУСАЛИМ. ТАКО, АРХИТЕКТУРА ЂУРЂЕВИХ СТУПОВА НЕ САМО ДА БИ ОДГОВАРАЛА СЕДИМЕНТИРАНИМ СИМБОЛИЧКИМ ЗНАЧЕЊИМА </a:t>
            </a:r>
            <a:r>
              <a:rPr lang="sr-Cyrl-RS" sz="2000" b="1" u="sng" dirty="0" smtClean="0">
                <a:solidFill>
                  <a:srgbClr val="FFFF00"/>
                </a:solidFill>
                <a:latin typeface="Bookman Old Style" pitchFamily="18" charset="0"/>
              </a:rPr>
              <a:t>ВЛАДАРА КАО “ДРУГОГ ХРИСТА”, </a:t>
            </a:r>
            <a:r>
              <a:rPr lang="sr-Cyrl-RS" sz="2000" b="1" dirty="0" smtClean="0">
                <a:solidFill>
                  <a:srgbClr val="FFFF00"/>
                </a:solidFill>
                <a:latin typeface="Bookman Old Style" pitchFamily="18" charset="0"/>
              </a:rPr>
              <a:t>ВЕЋ БИ ЦРКВА ИЗГРАЂЕНА “ПОСРЕД СРПСКЕ ЗЕМЉЕ” У СИМБОЛИЧКОМ ПОГЛЕДУ БИЛА ПОИСТОВЕЋЕНА СА </a:t>
            </a:r>
            <a:r>
              <a:rPr lang="sr-Cyrl-RS" sz="2000" b="1" u="sng" dirty="0" smtClean="0">
                <a:solidFill>
                  <a:srgbClr val="FFFF00"/>
                </a:solidFill>
                <a:latin typeface="Bookman Old Style" pitchFamily="18" charset="0"/>
              </a:rPr>
              <a:t>СРЕДИШТЕМ ПРОСТОРА ИЗАБРАНОГ НАРОДА </a:t>
            </a:r>
            <a:r>
              <a:rPr lang="sr-Cyrl-RS" sz="2000" b="1" dirty="0" smtClean="0">
                <a:solidFill>
                  <a:srgbClr val="FFFF00"/>
                </a:solidFill>
                <a:latin typeface="Bookman Old Style" pitchFamily="18" charset="0"/>
              </a:rPr>
              <a:t>У ХРИШЋАНСКОМ ПОИМАЊУ ТОГ ТЕРМИНА. </a:t>
            </a:r>
            <a:r>
              <a:rPr lang="sr-Cyrl-RS" sz="2000" b="1" u="sng" dirty="0" smtClean="0">
                <a:solidFill>
                  <a:srgbClr val="FFFF00"/>
                </a:solidFill>
                <a:latin typeface="Bookman Old Style" pitchFamily="18" charset="0"/>
              </a:rPr>
              <a:t>ПОСЛЕДИЧНО, СВАКИ НЕМАЊИН ДОЛАЗАК У ЂУРЂЕВЕ СТУПОВЕ БИО БИ ПОДСЕЋАЊЕ НА ХРИСТОВ УЛАЗАК У ЈЕРУСАЛИМ НА </a:t>
            </a:r>
            <a:r>
              <a:rPr lang="sr-Cyrl-RS" sz="2000" b="1" i="1" u="sng" dirty="0" smtClean="0">
                <a:solidFill>
                  <a:srgbClr val="FFFF00"/>
                </a:solidFill>
                <a:latin typeface="Bookman Old Style" pitchFamily="18" charset="0"/>
              </a:rPr>
              <a:t>ЦВЕТИ.</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247864"/>
          </a:xfrm>
          <a:prstGeom prst="rect">
            <a:avLst/>
          </a:prstGeom>
          <a:noFill/>
        </p:spPr>
        <p:txBody>
          <a:bodyPr wrap="square" rtlCol="0">
            <a:spAutoFit/>
          </a:bodyPr>
          <a:lstStyle/>
          <a:p>
            <a:r>
              <a:rPr lang="sr-Cyrl-RS" sz="2000" b="1" dirty="0" smtClean="0">
                <a:solidFill>
                  <a:srgbClr val="FFFF00"/>
                </a:solidFill>
                <a:latin typeface="Bookman Old Style" pitchFamily="18" charset="0"/>
              </a:rPr>
              <a:t>ЦЕЛОКУПНО ПРЕТХОДНО ИЗНЕТО ТУМАЧЕЊЕ, СВОЈУ ПОТПОРУ НАЛАЗИ И У </a:t>
            </a:r>
            <a:r>
              <a:rPr lang="sr-Cyrl-RS" sz="2000" b="1" u="sng" dirty="0" smtClean="0">
                <a:solidFill>
                  <a:srgbClr val="FFFF00"/>
                </a:solidFill>
                <a:latin typeface="Bookman Old Style" pitchFamily="18" charset="0"/>
              </a:rPr>
              <a:t>РАСПОРЕДУ И МОТИВИМА СЛИКАРСТВА </a:t>
            </a:r>
            <a:r>
              <a:rPr lang="sr-Cyrl-RS" sz="2000" b="1" dirty="0" smtClean="0">
                <a:solidFill>
                  <a:srgbClr val="FFFF00"/>
                </a:solidFill>
                <a:latin typeface="Bookman Old Style" pitchFamily="18" charset="0"/>
              </a:rPr>
              <a:t>ЂУРЂЕВИХ СТУПОВА, У ЧИЈИМ ЈЕ ИСТРАЖИВАЊИМА ПОКАЗАНО ДА ЈЕ СЦЕНА </a:t>
            </a:r>
            <a:r>
              <a:rPr lang="sr-Cyrl-RS" sz="2000" b="1" i="1" dirty="0" smtClean="0">
                <a:solidFill>
                  <a:srgbClr val="FFFF00"/>
                </a:solidFill>
                <a:latin typeface="Bookman Old Style" pitchFamily="18" charset="0"/>
              </a:rPr>
              <a:t>СИЛАСКА СВЕТОГ ДУХА НА АПОСТОЛЕ</a:t>
            </a:r>
            <a:r>
              <a:rPr lang="sr-Cyrl-RS" sz="2000" b="1" dirty="0" smtClean="0">
                <a:solidFill>
                  <a:srgbClr val="FFFF00"/>
                </a:solidFill>
                <a:latin typeface="Bookman Old Style" pitchFamily="18" charset="0"/>
              </a:rPr>
              <a:t>, ОДНОСНО ПРИХВАТАЊА ХРИШЋАНСКЕ ВЕРЕ И ВЛАСТИ, ИМАЛА ПОСЕБНО ИСТАКНУТО МЕСТО НА ЗАПАДНОМ ЗИДУ. ИЗ СВИХ НАВЕДЕНИХ РАЗЛОГА, АРХИТЕКТУРА ОДНОСНО ЦЕЛИНА НЕМАЊИНЕ ВЛАДАРСКЕ ЗАДУЖБИНЕ ПОВОД СУ ВЕЛИКОМ БРОЈУ ИЗУЗЕТНО ВАЖНИХ А НЕПРОУЧЕНИХ ПИТАЊА. СТОГА БИ ИЗ НАВЕДЕНОГ УГЛА ТРЕБАЛО ПОСМАТРАТИ И ЧИЊЕНИЦУ ДА ЈЕ </a:t>
            </a:r>
            <a:r>
              <a:rPr lang="sr-Cyrl-RS" sz="2000" b="1" u="sng" dirty="0" smtClean="0">
                <a:solidFill>
                  <a:srgbClr val="FFFF00"/>
                </a:solidFill>
                <a:latin typeface="Bookman Old Style" pitchFamily="18" charset="0"/>
              </a:rPr>
              <a:t>ГРАЂЕВИНА У ЦЕЛИНИ ИЗВЕДЕНА У КАМЕНУ</a:t>
            </a:r>
            <a:r>
              <a:rPr lang="sr-Cyrl-RS" sz="2000" b="1" dirty="0" smtClean="0">
                <a:solidFill>
                  <a:srgbClr val="FFFF00"/>
                </a:solidFill>
                <a:latin typeface="Bookman Old Style" pitchFamily="18" charset="0"/>
              </a:rPr>
              <a:t>, МАТЕРИЈАЛУ КОЈИ ЈЕ ТАКОЂЕ ИМАО СИМБОЛИЧКИ СМИСАО. НА ТАЈ НАЧИН, ПИТАЊЕ ПОРЕКЛА ГРАДИТЕЉА, ЊИХОВЕ УМЕШНОСТИ И ТЕХНИЧКИХ ПОСТУПАКА, ПОЈАВЉУЈЕ СЕ КАО ОНО КОЈЕ ЈЕ ПО ВАЖНОСТИ ПОСЛЕДЊЕ У НИЗУ. </a:t>
            </a:r>
            <a:r>
              <a:rPr lang="sr-Cyrl-RS" sz="2000" b="1" u="sng" dirty="0" smtClean="0">
                <a:solidFill>
                  <a:srgbClr val="FFFF00"/>
                </a:solidFill>
                <a:latin typeface="Bookman Old Style" pitchFamily="18" charset="0"/>
              </a:rPr>
              <a:t>ИДЕЈА АРХИТЕКТУРЕ ЂУРЂЕВИХ СТУПОВА </a:t>
            </a:r>
            <a:r>
              <a:rPr lang="sr-Cyrl-RS" sz="2000" b="1" dirty="0" smtClean="0">
                <a:solidFill>
                  <a:srgbClr val="FFFF00"/>
                </a:solidFill>
                <a:latin typeface="Bookman Old Style" pitchFamily="18" charset="0"/>
              </a:rPr>
              <a:t>ДАЛЕКО ЈЕ ЗНАЧАЈНИЈА НО ЧИЊЕНИЦА ДА ПОЈЕДИНИ ЗАНАТСКИ ИЛИ “СТИЛСКИ” ЗАХВАТИ НА ГРАЂЕВИНИ НИСУ БИЛИ ИЗВЕДЕНИ СА ОНОМ УМЕШНОШЋУ КОЈА ЈЕ ОБЕЛЕЖИЛА РАД МАЈСТОРА НА СВ. НИКОЛИ.  </a:t>
            </a:r>
            <a:endParaRPr lang="en-US" sz="2000" b="1" dirty="0">
              <a:solidFill>
                <a:srgbClr val="FFFF00"/>
              </a:solidFill>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STEVOVIC SVE 2020\003 SLIKE POSAO SVE\001 SLIKE BAZA\SLIKE SREDNJOVEKOVNA SRBIJA\Djurdjevi Stupovi\P71835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838200" y="304800"/>
            <a:ext cx="78486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ЂУРЂЕВИ СТУПОВИ, ЗАПАДНА СТРАНА ПРИЛАЗ СА СТЕПЕНИШТЕМ И САЧУВАНИМ ОСТАЦИМА КУЛА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STEVOVIC SVE 2020\003 SLIKE POSAO SVE\001 SLIKE BAZA\SLIKE SREDNJOVEKOVNA SRBIJA\Djurdjevi Stupovi\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0987" cy="6879389"/>
          </a:xfrm>
          <a:prstGeom prst="rect">
            <a:avLst/>
          </a:prstGeom>
          <a:noFill/>
        </p:spPr>
      </p:pic>
      <p:sp>
        <p:nvSpPr>
          <p:cNvPr id="3" name="TextBox 2"/>
          <p:cNvSpPr txBox="1"/>
          <p:nvPr/>
        </p:nvSpPr>
        <p:spPr>
          <a:xfrm>
            <a:off x="304800" y="304800"/>
            <a:ext cx="85344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ЂУРЂЕВИ СТУПОВИ, РЕКОНСТРУКЦИЈА УЛАЗА У СЕВЕРНИ ВЕСТИБИЛ СА МЕРМЕРНИМ ОКВИРОМ ПОРТАЛА</a:t>
            </a:r>
            <a:endParaRPr lang="en-US" sz="2000" b="1" dirty="0">
              <a:solidFill>
                <a:srgbClr val="FF0000"/>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САГЛЕДАН ИЗ КРИТИЧКЕ ПЕРСПЕКТИВЕ ЖИВОТНИ ПУТ СТЕФАНА НЕМАЊЕ САДРЖИ, УСЛОВНО ГОВОРЕЋИ, ТРИ ПЕРИОДА, О КОЈИМА СЕ У НАУЦИ РАСПРАВЉА НА ОСНОВУ ПОДАТАКА И САЗНАЊА РАЗЛИЧИТЕ ВЕРОДОСТОЈНОСТИ: ОД </a:t>
            </a:r>
            <a:r>
              <a:rPr lang="sr-Cyrl-RS" sz="2000" b="1" u="sng" dirty="0" smtClean="0">
                <a:solidFill>
                  <a:srgbClr val="FFFF00"/>
                </a:solidFill>
                <a:latin typeface="Bookman Old Style" pitchFamily="18" charset="0"/>
              </a:rPr>
              <a:t>ХАГИОГРАФСКИХ СПИСА</a:t>
            </a:r>
            <a:r>
              <a:rPr lang="sr-Cyrl-RS" sz="2000" b="1" dirty="0" smtClean="0">
                <a:solidFill>
                  <a:srgbClr val="FFFF00"/>
                </a:solidFill>
                <a:latin typeface="Bookman Old Style" pitchFamily="18" charset="0"/>
              </a:rPr>
              <a:t>, ПРЕКО </a:t>
            </a:r>
            <a:r>
              <a:rPr lang="sr-Cyrl-RS" sz="2000" b="1" u="sng" dirty="0" smtClean="0">
                <a:solidFill>
                  <a:srgbClr val="FFFF00"/>
                </a:solidFill>
                <a:latin typeface="Bookman Old Style" pitchFamily="18" charset="0"/>
              </a:rPr>
              <a:t>ВЕСТИ ВИЗАНТИЈСКИХ ИСТОРИЧАРА </a:t>
            </a:r>
            <a:r>
              <a:rPr lang="sr-Cyrl-RS" sz="2000" b="1" dirty="0" smtClean="0">
                <a:solidFill>
                  <a:srgbClr val="FFFF00"/>
                </a:solidFill>
                <a:latin typeface="Bookman Old Style" pitchFamily="18" charset="0"/>
              </a:rPr>
              <a:t>КОЈИ СУ ЗАБЕЛЕЖИЛИ ДОГАЂАЈЕ ВЕЗАНЕ ЗА СРПСКОГ ВЛАДАРА, ДО </a:t>
            </a:r>
            <a:r>
              <a:rPr lang="sr-Cyrl-RS" sz="2000" b="1" u="sng" dirty="0" smtClean="0">
                <a:solidFill>
                  <a:srgbClr val="FFFF00"/>
                </a:solidFill>
                <a:latin typeface="Bookman Old Style" pitchFamily="18" charset="0"/>
              </a:rPr>
              <a:t>РЕЗУЛТАТА ПРОУЧАВАЊА РАЗНОРОДНИХ ИСТОРИЈСКИХ ДИСЦИПЛИНА</a:t>
            </a:r>
            <a:r>
              <a:rPr lang="sr-Cyrl-RS" sz="2000" b="1" dirty="0" smtClean="0">
                <a:solidFill>
                  <a:srgbClr val="FFFF00"/>
                </a:solidFill>
                <a:latin typeface="Bookman Old Style" pitchFamily="18" charset="0"/>
              </a:rPr>
              <a:t>, МЕЂУ КОЈИМА СЕ ЧИНИ ДА ИСТОРИЈСКОУМЕТНИЧКОЈ ВИЗУРИ ЈОШ УВЕК НИЈЕ ПОСВЕЋЕНА ОДГОВАРАЈУЋА ПАЖЊА. ПРВО РАЗДОБЉЕ ВЕЗАНО ЈЕ ЗА НЕЈАСНЕ ОКОЛНОСТИ ПОД КОЈИМА ЈЕ СТЕФАН НЕМАЊА ОСВОЈИО ВРХОВНУ ВЛАСТ, ПОСТАВШИ </a:t>
            </a:r>
            <a:r>
              <a:rPr lang="sr-Cyrl-RS" sz="2000" b="1" u="sng" dirty="0" smtClean="0">
                <a:solidFill>
                  <a:srgbClr val="FFFF00"/>
                </a:solidFill>
                <a:latin typeface="Bookman Old Style" pitchFamily="18" charset="0"/>
              </a:rPr>
              <a:t>ВЕЛИКИ ЖУПАН; ДРУГИ ПЕРИОД </a:t>
            </a:r>
            <a:r>
              <a:rPr lang="sr-Cyrl-RS" sz="2000" b="1" dirty="0" smtClean="0">
                <a:solidFill>
                  <a:srgbClr val="FFFF00"/>
                </a:solidFill>
                <a:latin typeface="Bookman Old Style" pitchFamily="18" charset="0"/>
              </a:rPr>
              <a:t>ЈЕСТЕ ПЕРИОД НЕМАЊИНЕ ВЛАСТИ, А </a:t>
            </a:r>
            <a:r>
              <a:rPr lang="sr-Cyrl-RS" sz="2000" b="1" u="sng" dirty="0" smtClean="0">
                <a:solidFill>
                  <a:srgbClr val="FFFF00"/>
                </a:solidFill>
                <a:latin typeface="Bookman Old Style" pitchFamily="18" charset="0"/>
              </a:rPr>
              <a:t>ТРЕЋИ </a:t>
            </a:r>
            <a:r>
              <a:rPr lang="sr-Cyrl-RS" sz="2000" b="1" dirty="0" smtClean="0">
                <a:solidFill>
                  <a:srgbClr val="FFFF00"/>
                </a:solidFill>
                <a:latin typeface="Bookman Old Style" pitchFamily="18" charset="0"/>
              </a:rPr>
              <a:t>ПРЕДСТАВЉА ВРЕМЕ ОД ТРЕНУТКА ЊЕГОВОГ ОДРИЦАЊА ОД ПРЕСТОЛА И ЗАМОНАШЕЊА, ОДНОСНО ПРОГРАМСКОГ СТВАРАЊА ПРЕДУСЛОВА ЗА ПРОГЛАШЕЊЕ ЗА СВЕТИТЕЉА- РОДОНАЧЕЛНИКА ДИНАСТИЈЕ, ДО СМРТИ ОДНОСНО ПОСТХУМНОГ ДЕЛОВАЊА КОЈЕ ГА ЈЕ ПРОЈАВИЛО КАО СВЕТИТЕЉА.ОПИСАНИ У ХАГИОГРАФСКИМ ДЕЛИМА, СВИ НАВЕДЕНИ ПЕРИОДИ УСАГЛАШЕНИ СУ СА РАЗРАЂЕНОМ ЖАНРОВСКОМ ПРИРОДОМ ЖИТИЈНОГ ТЕКСТА, ШТО ЗНАЧАЈНО ОТЕЖАВА ПРОДУБЉИВАЊЕ ИСТОРИЈСКИХ ЗНАЊА.  </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001 SRBIJA PREDAVANJA\2NEMANJINO DOBA I\022Dj_StupoviB10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85800"/>
            <a:ext cx="4235854" cy="6035675"/>
          </a:xfrm>
          <a:prstGeom prst="rect">
            <a:avLst/>
          </a:prstGeom>
          <a:noFill/>
        </p:spPr>
      </p:pic>
      <p:pic>
        <p:nvPicPr>
          <p:cNvPr id="18435" name="Picture 3" descr="C:\Users\Ivan\Videos\Desktop\001 SRBIJA PREDAVANJA\2NEMANJINO DOBA I\021Dj_StupoviB1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685800"/>
            <a:ext cx="4203700" cy="6013459"/>
          </a:xfrm>
          <a:prstGeom prst="rect">
            <a:avLst/>
          </a:prstGeom>
          <a:noFill/>
        </p:spPr>
      </p:pic>
      <p:sp>
        <p:nvSpPr>
          <p:cNvPr id="4" name="TextBox 3"/>
          <p:cNvSpPr txBox="1"/>
          <p:nvPr/>
        </p:nvSpPr>
        <p:spPr>
          <a:xfrm>
            <a:off x="228600" y="152400"/>
            <a:ext cx="83058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ЂУРЂЕВИ СТУПОВИ, ОСТАЦИ ЦРКВЕ ПРЕ РЕСТАУРАЦИЈЕ</a:t>
            </a:r>
            <a:endParaRPr lang="en-US" sz="2000" b="1" dirty="0">
              <a:solidFill>
                <a:srgbClr val="FFFF00"/>
              </a:solidFill>
              <a:latin typeface="Bookman Old Style"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STEVOVIC SVE 2020\003 SLIKE POSAO SVE\001 SLIKE BAZA\SLIKE SREDNJOVEKOVNA SRBIJA\Djurdjevi Stupovi\P71835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9145"/>
          </a:xfrm>
          <a:prstGeom prst="rect">
            <a:avLst/>
          </a:prstGeom>
          <a:noFill/>
        </p:spPr>
      </p:pic>
      <p:sp>
        <p:nvSpPr>
          <p:cNvPr id="3" name="TextBox 2"/>
          <p:cNvSpPr txBox="1"/>
          <p:nvPr/>
        </p:nvSpPr>
        <p:spPr>
          <a:xfrm>
            <a:off x="457200" y="0"/>
            <a:ext cx="8077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ЂУРЂЕВИ СТУПОВИ, КУПОЛА СА АРКАДОМ СТУБОВА У ТАМБУРУ И ОСТАЦИМА ФРЕСАКА ПОСЛЕ ВЕЛИКЕ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001 SRBIJA PREDAVANJA\2NEMANJINO DOBA I\024stupovimaket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4406900" cy="4389437"/>
          </a:xfrm>
          <a:prstGeom prst="rect">
            <a:avLst/>
          </a:prstGeom>
          <a:noFill/>
        </p:spPr>
      </p:pic>
      <p:pic>
        <p:nvPicPr>
          <p:cNvPr id="20483" name="Picture 3" descr="C:\Users\Ivan\Videos\Desktop\001 SRBIJA PREDAVANJA\2NEMANJINO DOBA I\025DJ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685800"/>
            <a:ext cx="4240213" cy="3108325"/>
          </a:xfrm>
          <a:prstGeom prst="rect">
            <a:avLst/>
          </a:prstGeom>
          <a:noFill/>
        </p:spPr>
      </p:pic>
      <p:sp>
        <p:nvSpPr>
          <p:cNvPr id="4" name="TextBox 3"/>
          <p:cNvSpPr txBox="1"/>
          <p:nvPr/>
        </p:nvSpPr>
        <p:spPr>
          <a:xfrm>
            <a:off x="304800" y="5105400"/>
            <a:ext cx="8534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ЂУРЂЕВИ СТУПОВИ, МАКЕТА ПРВОБИТНОГ ИЗГЛЕДА ЦРКВЕ И ОСТАЦИ ЛУНЕТЕ ЗАПАДНОГ ПОРТАЛА СА ДЕЛОВИМА САЧУВАНОГ НАТПИСА</a:t>
            </a:r>
            <a:endParaRPr lang="en-US" sz="2000" b="1" dirty="0">
              <a:solidFill>
                <a:srgbClr val="FFFF00"/>
              </a:solidFill>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van\Videos\Desktop\001 SRBIJA PREDAVANJA\2NEMANJINO DOBA I\026stupoviistrekonst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5761037" cy="6413500"/>
          </a:xfrm>
          <a:prstGeom prst="rect">
            <a:avLst/>
          </a:prstGeom>
          <a:noFill/>
        </p:spPr>
      </p:pic>
      <p:sp>
        <p:nvSpPr>
          <p:cNvPr id="3" name="TextBox 2"/>
          <p:cNvSpPr txBox="1"/>
          <p:nvPr/>
        </p:nvSpPr>
        <p:spPr>
          <a:xfrm>
            <a:off x="6019800" y="2286000"/>
            <a:ext cx="28956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ЂУРЂЕВИ СТУПОВИ, ИДЕАЛНА РЕКОНСТРУКЦИЈА ИЗГЛЕДА СА ИСТОЧНЕ СТРАНЕ</a:t>
            </a:r>
            <a:endParaRPr lang="en-US" sz="2000" b="1" dirty="0">
              <a:solidFill>
                <a:srgbClr val="FFFF00"/>
              </a:solidFill>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Препоручена литература, уз обавезну:</a:t>
            </a:r>
          </a:p>
          <a:p>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И. Стевовић, </a:t>
            </a:r>
            <a:r>
              <a:rPr lang="sr-Cyrl-RS" sz="2000" b="1" i="1" dirty="0" smtClean="0">
                <a:solidFill>
                  <a:srgbClr val="FFFF00"/>
                </a:solidFill>
                <a:latin typeface="Bookman Old Style" pitchFamily="18" charset="0"/>
              </a:rPr>
              <a:t>Историјски извор и историјскоуметничко тумачење: Богородичина црква у Топлици</a:t>
            </a:r>
            <a:r>
              <a:rPr lang="sr-Cyrl-RS" sz="2000" b="1" dirty="0" smtClean="0">
                <a:solidFill>
                  <a:srgbClr val="FFFF00"/>
                </a:solidFill>
                <a:latin typeface="Bookman Old Style" pitchFamily="18" charset="0"/>
              </a:rPr>
              <a:t>, Зограф 35 (2011), 73-92 ДОСТУПНО НА </a:t>
            </a:r>
            <a:r>
              <a:rPr lang="sr-Latn-RS" sz="2000" b="1" dirty="0" smtClean="0">
                <a:solidFill>
                  <a:srgbClr val="FFFF00"/>
                </a:solidFill>
                <a:latin typeface="Bookman Old Style" pitchFamily="18" charset="0"/>
              </a:rPr>
              <a:t>ACADEMIA.EDU</a:t>
            </a:r>
          </a:p>
          <a:p>
            <a:r>
              <a:rPr lang="sr-Cyrl-RS" sz="2000" b="1" dirty="0" smtClean="0">
                <a:solidFill>
                  <a:srgbClr val="FFFF00"/>
                </a:solidFill>
                <a:latin typeface="Bookman Old Style" pitchFamily="18" charset="0"/>
              </a:rPr>
              <a:t>-С. Пириватрић, </a:t>
            </a:r>
            <a:r>
              <a:rPr lang="sr-Cyrl-RS" sz="2000" b="1" i="1" dirty="0" smtClean="0">
                <a:solidFill>
                  <a:srgbClr val="FFFF00"/>
                </a:solidFill>
                <a:latin typeface="Bookman Old Style" pitchFamily="18" charset="0"/>
              </a:rPr>
              <a:t>Манојло Комнин, </a:t>
            </a:r>
            <a:r>
              <a:rPr lang="sr-Cyrl-RS" sz="2000" b="1" dirty="0" smtClean="0">
                <a:solidFill>
                  <a:srgbClr val="FFFF00"/>
                </a:solidFill>
                <a:latin typeface="Bookman Old Style" pitchFamily="18" charset="0"/>
              </a:rPr>
              <a:t>“</a:t>
            </a:r>
            <a:r>
              <a:rPr lang="sr-Cyrl-RS" sz="2000" b="1" i="1" dirty="0" smtClean="0">
                <a:solidFill>
                  <a:srgbClr val="FFFF00"/>
                </a:solidFill>
                <a:latin typeface="Bookman Old Style" pitchFamily="18" charset="0"/>
              </a:rPr>
              <a:t>царски сан” и “самодршци српског престола”, </a:t>
            </a:r>
            <a:r>
              <a:rPr lang="sr-Cyrl-RS" sz="2000" b="1" dirty="0" smtClean="0">
                <a:solidFill>
                  <a:srgbClr val="FFFF00"/>
                </a:solidFill>
                <a:latin typeface="Bookman Old Style" pitchFamily="18" charset="0"/>
              </a:rPr>
              <a:t>Зборник радова Византолошког института 48 (2011), 89-118 ДОСТУПНО НА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Стефан Немања – Свети Симеон Мироточиви. Историја и предање ( ур. Ј. Калић), Београд 2000 ДОСТУПНО НА ИНТЕРНЕТУ – </a:t>
            </a:r>
            <a:r>
              <a:rPr lang="en-US" sz="2000" b="1" dirty="0" smtClean="0">
                <a:solidFill>
                  <a:srgbClr val="FFFF00"/>
                </a:solidFill>
                <a:latin typeface="Bookman Old Style" pitchFamily="18" charset="0"/>
              </a:rPr>
              <a:t>SCRIBD</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 Марјановић-Душанић,</a:t>
            </a:r>
            <a:r>
              <a:rPr lang="sr-Cyrl-RS" sz="2000" b="1" i="1" dirty="0" smtClean="0">
                <a:solidFill>
                  <a:srgbClr val="FFFF00"/>
                </a:solidFill>
                <a:latin typeface="Bookman Old Style" pitchFamily="18" charset="0"/>
              </a:rPr>
              <a:t> Владарска идеологија Немањића. Дипломатичка студија</a:t>
            </a:r>
            <a:r>
              <a:rPr lang="sr-Cyrl-RS" sz="2000" b="1" dirty="0" smtClean="0">
                <a:solidFill>
                  <a:srgbClr val="FFFF00"/>
                </a:solidFill>
                <a:latin typeface="Bookman Old Style" pitchFamily="18" charset="0"/>
              </a:rPr>
              <a:t>, Београд 1996 ДОСТУПНО НА ИНТЕРНЕТУ –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И. М. Ђорђевић,</a:t>
            </a:r>
            <a:r>
              <a:rPr lang="sr-Cyrl-RS" sz="2000" b="1" i="1" dirty="0" smtClean="0">
                <a:solidFill>
                  <a:srgbClr val="FFFF00"/>
                </a:solidFill>
                <a:latin typeface="Bookman Old Style" pitchFamily="18" charset="0"/>
              </a:rPr>
              <a:t> О представи Силаска Светог Духа на апостоле у Ђурђевим Ступовима у Расу</a:t>
            </a:r>
            <a:r>
              <a:rPr lang="sr-Cyrl-RS" sz="2000" b="1" dirty="0" smtClean="0">
                <a:solidFill>
                  <a:srgbClr val="FFFF00"/>
                </a:solidFill>
                <a:latin typeface="Bookman Old Style" pitchFamily="18" charset="0"/>
              </a:rPr>
              <a:t>, у: Студије српске средњовековне уметности (прир. Д. Војводић – М. Марковић), Београд 2008, 154-168; </a:t>
            </a:r>
            <a:r>
              <a:rPr lang="sr-Cyrl-RS" sz="2000" b="1" i="1" dirty="0" smtClean="0">
                <a:solidFill>
                  <a:srgbClr val="FFFF00"/>
                </a:solidFill>
                <a:latin typeface="Bookman Old Style" pitchFamily="18" charset="0"/>
              </a:rPr>
              <a:t>Живопис 12. века у цркви Светог Ђорђа у Расу – археолошки досије и историографска белешка,</a:t>
            </a:r>
            <a:r>
              <a:rPr lang="sr-Cyrl-RS" sz="2000" b="1" dirty="0" smtClean="0">
                <a:solidFill>
                  <a:srgbClr val="FFFF00"/>
                </a:solidFill>
                <a:latin typeface="Bookman Old Style" pitchFamily="18" charset="0"/>
              </a:rPr>
              <a:t> у истој књизи, стр. 285-304. ДОСТУПНО НА ИНТЕРНЕТУ - </a:t>
            </a:r>
            <a:r>
              <a:rPr lang="en-US" sz="2000" b="1" dirty="0" smtClean="0">
                <a:solidFill>
                  <a:srgbClr val="FFFF00"/>
                </a:solidFill>
                <a:latin typeface="Bookman Old Style" pitchFamily="18" charset="0"/>
              </a:rPr>
              <a:t>SCRIBD</a:t>
            </a:r>
            <a:r>
              <a:rPr lang="sr-Cyrl-RS" sz="2000" b="1" dirty="0" smtClean="0">
                <a:solidFill>
                  <a:srgbClr val="FFFF00"/>
                </a:solidFill>
                <a:latin typeface="Bookman Old Style" pitchFamily="18" charset="0"/>
              </a:rPr>
              <a:t>    </a:t>
            </a:r>
            <a:endParaRPr lang="en-U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ОСНОВНИ ПОДАЦИ О НЕМАЊИНОМ ЖИВОТУ ПОТИЧУ ИЗ ДВА НАЈСТАРИЈА </a:t>
            </a:r>
            <a:r>
              <a:rPr lang="sr-Cyrl-RS" sz="2000" b="1" i="1" dirty="0" smtClean="0">
                <a:solidFill>
                  <a:srgbClr val="FFFF00"/>
                </a:solidFill>
                <a:latin typeface="Bookman Old Style" pitchFamily="18" charset="0"/>
              </a:rPr>
              <a:t>ЖИТИЈА</a:t>
            </a:r>
            <a:r>
              <a:rPr lang="sr-Cyrl-RS" sz="2000" b="1" dirty="0" smtClean="0">
                <a:solidFill>
                  <a:srgbClr val="FFFF00"/>
                </a:solidFill>
                <a:latin typeface="Bookman Old Style" pitchFamily="18" charset="0"/>
              </a:rPr>
              <a:t>, ЧИЈИ СУ АУТОРИ БИЛИ СРЕДЊИ СИН И НАСЛЕДНИК НА ПРЕСТОЛУ </a:t>
            </a:r>
            <a:r>
              <a:rPr lang="sr-Cyrl-RS" sz="2000" b="1" u="sng" dirty="0" smtClean="0">
                <a:solidFill>
                  <a:srgbClr val="FFFF00"/>
                </a:solidFill>
                <a:latin typeface="Bookman Old Style" pitchFamily="18" charset="0"/>
              </a:rPr>
              <a:t>СТЕФАН ПРВОВЕНЧАНИ</a:t>
            </a:r>
            <a:r>
              <a:rPr lang="sr-Cyrl-RS" sz="2000" b="1" dirty="0" smtClean="0">
                <a:solidFill>
                  <a:srgbClr val="FFFF00"/>
                </a:solidFill>
                <a:latin typeface="Bookman Old Style" pitchFamily="18" charset="0"/>
              </a:rPr>
              <a:t>, И НАЈМЛАЂИ СИН </a:t>
            </a:r>
            <a:r>
              <a:rPr lang="sr-Cyrl-RS" sz="2000" b="1" u="sng" dirty="0" smtClean="0">
                <a:solidFill>
                  <a:srgbClr val="FFFF00"/>
                </a:solidFill>
                <a:latin typeface="Bookman Old Style" pitchFamily="18" charset="0"/>
              </a:rPr>
              <a:t>РАСТКО, СВЕТОГОРСКИ МОНАХ И ПРВИ СРПСКИ АРХИЕПИСКОП САВА, ДОК ЈЕ КАСНИЈЕ, СРЕДИНОМ 13. ВЕКА, НАПИСАНО И ДОМЕНТИЈАНОВО </a:t>
            </a:r>
            <a:r>
              <a:rPr lang="sr-Cyrl-RS" sz="2000" b="1" i="1" u="sng" dirty="0" smtClean="0">
                <a:solidFill>
                  <a:srgbClr val="FFFF00"/>
                </a:solidFill>
                <a:latin typeface="Bookman Old Style" pitchFamily="18" charset="0"/>
              </a:rPr>
              <a:t>ЖИТИЈЕ</a:t>
            </a:r>
            <a:r>
              <a:rPr lang="sr-Cyrl-RS" sz="2000" b="1" u="sng"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НО, С ОБЗИРОМ ДА СЕ У ОВИМ ТЕКСТОВИМА НЕ НАВОДЕ ПОДАЦИ ПОПУТ ГОДИНЕ РОЂЕЊА, ИМЕНА ОДНОСНО ПОРЕКЛА РОДИТЕЉА, ТРЕНУТКА ДОБИЈАЊА ДЕЛА ТЕРИТОРИЈА НА САМОСТАЛНУ УПРАВУ, ДАТУМА ПРЕУЗИМАЊА ВРХОВНЕ ВЛАСТИ ВЕЛИКОГ ЖУПАНА, ДАТУМА, У </a:t>
            </a:r>
            <a:r>
              <a:rPr lang="sr-Cyrl-RS" sz="2000" b="1" i="1" dirty="0" smtClean="0">
                <a:solidFill>
                  <a:srgbClr val="FFFF00"/>
                </a:solidFill>
                <a:latin typeface="Bookman Old Style" pitchFamily="18" charset="0"/>
              </a:rPr>
              <a:t>ЖИТИЈИМА</a:t>
            </a:r>
            <a:r>
              <a:rPr lang="sr-Cyrl-RS" sz="2000" b="1" dirty="0" smtClean="0">
                <a:solidFill>
                  <a:srgbClr val="FFFF00"/>
                </a:solidFill>
                <a:latin typeface="Bookman Old Style" pitchFamily="18" charset="0"/>
              </a:rPr>
              <a:t> ОПИСАНОГ КАО ДОБРОВОЉНОГ, СИЛАСКА С ПРЕСТОЛА И ЗАМОНАШЕЊА, ПРЕЦИЗНА ХРОНОЛОГИЈА НЕМАЊИНОГ ЖИВОТА, А ОСОБИТО ШИРИ КОНТЕКСТ У КОЈЕМ СУ СЕ ЗБИЛИ ПОЈЕДИНИ ЗАБЕЛЕЖЕНИ ДОГАЂАЈИ, И ДАЉЕ СУ ПРЕДМЕТ ИСТРАЖИВАЊА. ОБА НАЈСТАРИЈА </a:t>
            </a:r>
            <a:r>
              <a:rPr lang="sr-Cyrl-RS" sz="2000" b="1" i="1" dirty="0" smtClean="0">
                <a:solidFill>
                  <a:srgbClr val="FFFF00"/>
                </a:solidFill>
                <a:latin typeface="Bookman Old Style" pitchFamily="18" charset="0"/>
              </a:rPr>
              <a:t>ЖИТИЈА</a:t>
            </a:r>
            <a:r>
              <a:rPr lang="sr-Cyrl-RS" sz="2000" b="1" dirty="0" smtClean="0">
                <a:solidFill>
                  <a:srgbClr val="FFFF00"/>
                </a:solidFill>
                <a:latin typeface="Bookman Old Style" pitchFamily="18" charset="0"/>
              </a:rPr>
              <a:t> НАСТАЛА СУ С РАЗЛИЧИТИХ АЛИ У ИДЕОЛОШКО-РЕЛИГИОЗНОМ ПОГЛЕДУ КОМПЛЕМЕНТАРНИХ ПОЗИЦИЈА: СТЕФАНОВО КАО “ВЛАДАРСКО”, А САВИНО КАО “МОНАШКО”. ОНА СУ ЗА ЦИЉ ИМАЛА УЧВРШЋИВАЊЕ АУТОРИТЕТА ЊЕГОВИХ ПОТОМАКА КАО ДИНАСТИЧКИХ СУВЕРЕНА, ШТО ЈЕ БИЛО У ПОТПУНОМ СКЛАДУ СА ШИРОМ ТАДАШЊОМ ПРАКСОМ“МЛАДИХ НАРОДА”.   </a:t>
            </a:r>
            <a:endParaRPr lang="en-US" sz="2000" b="1" dirty="0">
              <a:solidFill>
                <a:srgbClr val="FFFF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НЕМАЊИНА КТИТОРСКА ДЕЛАТНОСТ ПОСЕБНО ЈЕ НАГЛАШЕН И ВАЖАН ДЕО САДРЖАЈА </a:t>
            </a:r>
            <a:r>
              <a:rPr lang="sr-Cyrl-RS" sz="2000" b="1" i="1" dirty="0" smtClean="0">
                <a:solidFill>
                  <a:srgbClr val="FFFF00"/>
                </a:solidFill>
                <a:latin typeface="Bookman Old Style" pitchFamily="18" charset="0"/>
              </a:rPr>
              <a:t>ЖИТИЈА</a:t>
            </a:r>
            <a:r>
              <a:rPr lang="sr-Cyrl-RS" sz="2000" b="1" dirty="0" smtClean="0">
                <a:solidFill>
                  <a:srgbClr val="FFFF00"/>
                </a:solidFill>
                <a:latin typeface="Bookman Old Style" pitchFamily="18" charset="0"/>
              </a:rPr>
              <a:t>.  ИЗГРАДЊА ЦРКАВА КОЈУ ЈЕ ПРЕДУЗЕО НАКОН ДОБИЈАЊА ВЛАСТИ НАД ЧЕТИРИ ЖУПЕ ИСТОЧНО ОД КОПАОНИКА, У </a:t>
            </a:r>
            <a:r>
              <a:rPr lang="sr-Cyrl-RS" sz="2000" b="1" i="1" dirty="0" smtClean="0">
                <a:solidFill>
                  <a:srgbClr val="FFFF00"/>
                </a:solidFill>
                <a:latin typeface="Bookman Old Style" pitchFamily="18" charset="0"/>
              </a:rPr>
              <a:t>ЖИТИЈИМА</a:t>
            </a:r>
            <a:r>
              <a:rPr lang="sr-Cyrl-RS" sz="2000" b="1" dirty="0" smtClean="0">
                <a:solidFill>
                  <a:srgbClr val="FFFF00"/>
                </a:solidFill>
                <a:latin typeface="Bookman Old Style" pitchFamily="18" charset="0"/>
              </a:rPr>
              <a:t> СЕ НАВОДИ КАО  ПОКАЗАТЕЉ ЊЕГОВЕ ИЗУЗЕТНЕ ПОБОЖНОСТИ, ПРВОГ КОРАКА НА ПУТУ КА </a:t>
            </a:r>
            <a:r>
              <a:rPr lang="sr-Cyrl-RS" sz="2000" b="1" u="sng" dirty="0" smtClean="0">
                <a:solidFill>
                  <a:srgbClr val="FFFF00"/>
                </a:solidFill>
                <a:latin typeface="Bookman Old Style" pitchFamily="18" charset="0"/>
              </a:rPr>
              <a:t>ИЗАБРАНОСТИ</a:t>
            </a:r>
            <a:r>
              <a:rPr lang="sr-Cyrl-RS" sz="2000" b="1" dirty="0" smtClean="0">
                <a:solidFill>
                  <a:srgbClr val="FFFF00"/>
                </a:solidFill>
                <a:latin typeface="Bookman Old Style" pitchFamily="18" charset="0"/>
              </a:rPr>
              <a:t>, КАКО ЊЕГОВЕ ЛИЧНЕ ТАКО И НАРОДА КОЈИ ЋЕ У БУДУЋНОСТИ ПРЕДВОДИТИ. САДРЖАЈ И ПОРУКЕ </a:t>
            </a:r>
            <a:r>
              <a:rPr lang="sr-Cyrl-RS" sz="2000" b="1" i="1" dirty="0" smtClean="0">
                <a:solidFill>
                  <a:srgbClr val="FFFF00"/>
                </a:solidFill>
                <a:latin typeface="Bookman Old Style" pitchFamily="18" charset="0"/>
              </a:rPr>
              <a:t>ЖИТИЈА </a:t>
            </a:r>
            <a:r>
              <a:rPr lang="sr-Cyrl-RS" sz="2000" b="1" dirty="0" smtClean="0">
                <a:solidFill>
                  <a:srgbClr val="FFFF00"/>
                </a:solidFill>
                <a:latin typeface="Bookman Old Style" pitchFamily="18" charset="0"/>
              </a:rPr>
              <a:t>НЕМАЈУ ЗА ЦИЉ ДА ПРЕНЕСУ “ДОКУМЕНТАРНУ” СИТУАЦИЈУ У СРБИЈИ ЊЕГОВОГ ВРЕМЕНА, ВЕЋ ДА ИСТАКНУ НЕМАЊИНУ ПРЕДИСПОЗИЦИЈУ ДА ПОСТАНЕ ПРЕДВОДНИК СРБА КАО НОВОГ ИЗРАИЉА. КОЛИКО ГОД ДА ЈЕ РЕЧ О ТОПОСУ, ТАКАВ НАРАТИВ УКАЗУЈЕ НА ОД РАНИЈЕ СИСТЕМАТСКИ ПРИХВАТАНУ ХРИШЋАНСКУ КУЛТУРУ У СРПСКОЈ СРЕДИНИ. ТОКОМ ДРУГЕ ПОЛОВИНЕ 12. ВЕКА, У ОКОЛНОСТИМА КОЈЕ  УКАЗУЈУ НА </a:t>
            </a:r>
            <a:r>
              <a:rPr lang="sr-Cyrl-RS" sz="2000" b="1" u="sng" dirty="0" smtClean="0">
                <a:solidFill>
                  <a:srgbClr val="FFFF00"/>
                </a:solidFill>
                <a:latin typeface="Bookman Old Style" pitchFamily="18" charset="0"/>
              </a:rPr>
              <a:t>НЕМАЊИНЕ БЛИСКЕ ВЕЗЕ СА ЦАРЕМ МАНОЈЛОМ </a:t>
            </a:r>
            <a:r>
              <a:rPr lang="en-US" sz="2000" b="1" u="sng" dirty="0" smtClean="0">
                <a:solidFill>
                  <a:srgbClr val="FFFF00"/>
                </a:solidFill>
                <a:latin typeface="Bookman Old Style" pitchFamily="18" charset="0"/>
              </a:rPr>
              <a:t>I</a:t>
            </a:r>
            <a:r>
              <a:rPr lang="sr-Cyrl-RS" sz="2000" b="1" u="sng" dirty="0" smtClean="0">
                <a:solidFill>
                  <a:srgbClr val="FFFF00"/>
                </a:solidFill>
                <a:latin typeface="Bookman Old Style" pitchFamily="18" charset="0"/>
              </a:rPr>
              <a:t> КОМНИНОМ (ДО 1180.Г.) И ПОГЛАВАРОМ ОХРИДСКЕ АРХИЕПИСКОПИЈЕ</a:t>
            </a:r>
            <a:r>
              <a:rPr lang="sr-Cyrl-RS" sz="2000" b="1" dirty="0" smtClean="0">
                <a:solidFill>
                  <a:srgbClr val="FFFF00"/>
                </a:solidFill>
                <a:latin typeface="Bookman Old Style" pitchFamily="18" charset="0"/>
              </a:rPr>
              <a:t>, ДОШЛО ЈЕ ДО ПРВОГ ПРАВОГ ОБЈЕДИЊАВАЊА ТЕРИТОРИЈА НАСЕЉЕНИХ СРБИМА У ЈЕДНУ СРАЗМЕРНО ХОМОГЕНУ ЗАЈЕДНИЦУ, ЗАСНОВАНУ НА ОНИМ КУЛТУРНИМ ИЗВОРИШТИМА И ПРОЦЕСИМА ПОТЕКЛИМ ИЗ РАЗМАТРАНОГ РАЗДОБЉА РАНОГ СРЕДЊЕГ ВЕКА.   </a:t>
            </a:r>
            <a:endParaRPr lang="en-US" sz="2000" b="1" dirty="0">
              <a:solidFill>
                <a:srgbClr val="FFFF00"/>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2NEMANJINO DOBA I\001.jpg"/>
          <p:cNvPicPr>
            <a:picLocks noChangeAspect="1" noChangeArrowheads="1"/>
          </p:cNvPicPr>
          <p:nvPr/>
        </p:nvPicPr>
        <p:blipFill>
          <a:blip r:embed="rId2" cstate="print"/>
          <a:srcRect/>
          <a:stretch>
            <a:fillRect/>
          </a:stretch>
        </p:blipFill>
        <p:spPr bwMode="auto">
          <a:xfrm>
            <a:off x="1" y="0"/>
            <a:ext cx="9102980" cy="6858000"/>
          </a:xfrm>
          <a:prstGeom prst="rect">
            <a:avLst/>
          </a:prstGeom>
          <a:noFill/>
        </p:spPr>
      </p:pic>
      <p:sp>
        <p:nvSpPr>
          <p:cNvPr id="3" name="TextBox 2"/>
          <p:cNvSpPr txBox="1"/>
          <p:nvPr/>
        </p:nvSpPr>
        <p:spPr>
          <a:xfrm>
            <a:off x="2286000" y="3995678"/>
            <a:ext cx="6858000" cy="2862322"/>
          </a:xfrm>
          <a:prstGeom prst="rect">
            <a:avLst/>
          </a:prstGeom>
          <a:noFill/>
        </p:spPr>
        <p:txBody>
          <a:bodyPr wrap="square" rtlCol="0">
            <a:spAutoFit/>
          </a:bodyPr>
          <a:lstStyle/>
          <a:p>
            <a:r>
              <a:rPr lang="sr-Cyrl-RS" sz="2000" b="1" dirty="0" smtClean="0">
                <a:solidFill>
                  <a:srgbClr val="FFFF00"/>
                </a:solidFill>
                <a:latin typeface="Bookman Old Style" pitchFamily="18" charset="0"/>
              </a:rPr>
              <a:t>(ЖУТЕ СТРЕЛИЦЕ)ТЕРИТОРИЈЕ РАСИНЕ, ИБРА, РЕКА И ТОПЛИЦЕ , ЖУПА КОЈИМА ЈЕ НЕМАЊА САМОСТАЛНО ВЛАДАО  У ОКВИРУ ПОДЕЛЕ СВИХ СРПСКИХ ТЕРИТОРИЈА СА ЈОШ ТРИ СВОЈА БРАТА: СТРАЦИМИРОМ, ТИХОМИРОМ И МИРОСЛАВОМ. У ЈЕДНОМ ТРЕНУТКУ СРЕДИНОМ СТОЛЕЋА ОД ВИЗАНТИЈСКОГ ЦАРА, ПРЕМА СРПСКИМ ИЗВОРИМА, ДОБИО ЈЕ НА УПРАВУ И ЖУПУ ДУБОЧИЦУ (ЗАОКРУЖЕНО)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НЕМАЊИНЕ ЗАДУЖБИНЕ КАО УДЕОНОГ ВЛАДАРА</a:t>
            </a:r>
          </a:p>
          <a:p>
            <a:endParaRPr lang="sr-Cyrl-RS" sz="2000" b="1" u="sng"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-КАО ОБЛАСНИ ГОСПОДАР НАВЕДЕНИХ ЖУПА, СТЕФАН НЕМАЊА У ТОПЛИЦИ ЈЕ ОБНОВИО - ПОДИГАО ДВЕ ЗАДУЖБИНЕ: </a:t>
            </a:r>
            <a:r>
              <a:rPr lang="sr-Cyrl-RS" sz="2000" b="1" u="sng" dirty="0" smtClean="0">
                <a:solidFill>
                  <a:srgbClr val="FFFF00"/>
                </a:solidFill>
                <a:latin typeface="Bookman Old Style" pitchFamily="18" charset="0"/>
              </a:rPr>
              <a:t>БОГОРОДИЧИНУ ЦРКВУ </a:t>
            </a:r>
            <a:r>
              <a:rPr lang="sr-Cyrl-RS" sz="2000" b="1" dirty="0" smtClean="0">
                <a:solidFill>
                  <a:srgbClr val="FFFF00"/>
                </a:solidFill>
                <a:latin typeface="Bookman Old Style" pitchFamily="18" charset="0"/>
              </a:rPr>
              <a:t>И</a:t>
            </a:r>
            <a:r>
              <a:rPr lang="sr-Cyrl-RS" sz="2000" b="1" u="sng" dirty="0" smtClean="0">
                <a:solidFill>
                  <a:srgbClr val="FFFF00"/>
                </a:solidFill>
                <a:latin typeface="Bookman Old Style" pitchFamily="18" charset="0"/>
              </a:rPr>
              <a:t> ЦРКВУ СВ. НИКОЛЕ</a:t>
            </a:r>
            <a:r>
              <a:rPr lang="sr-Cyrl-RS" sz="2000" b="1" dirty="0" smtClean="0">
                <a:solidFill>
                  <a:srgbClr val="FFFF00"/>
                </a:solidFill>
                <a:latin typeface="Bookman Old Style" pitchFamily="18" charset="0"/>
              </a:rPr>
              <a:t>. </a:t>
            </a:r>
          </a:p>
          <a:p>
            <a:r>
              <a:rPr lang="sr-Cyrl-RS" sz="2000" b="1" u="sng" dirty="0" smtClean="0">
                <a:solidFill>
                  <a:srgbClr val="FFFF00"/>
                </a:solidFill>
                <a:latin typeface="Bookman Old Style" pitchFamily="18" charset="0"/>
              </a:rPr>
              <a:t>БОГОРОДИЧИНА ЦРКВА </a:t>
            </a:r>
            <a:r>
              <a:rPr lang="sr-Cyrl-RS" sz="2000" b="1" dirty="0" smtClean="0">
                <a:solidFill>
                  <a:srgbClr val="FFFF00"/>
                </a:solidFill>
                <a:latin typeface="Bookman Old Style" pitchFamily="18" charset="0"/>
              </a:rPr>
              <a:t>ЈЕ ПРЕДСТАВЉАЛА ОЖИВЉАВАЊЕ СТАРОГ ВИЗАНТИЈСКОГ КУЛТНОГ МЕСТА, ОДНОСНО УСПОСТАВЉАЊЕ МАНАСТИРА СА ЦРКВОМ КОЈА ЈЕ БИЛА ОБНОВЉЕНА НА ЗНАТНИМ ОСТАЦИМА СТАРИЈЕГ ХРАМА ИЗ 6. ВЕКА, ОДНОСНО ВРЕМЕНА ЈУСТИНИЈАНЕ ПРИМЕ. ПРЕМА ДВОСМИСЛЕНИМ НАВОДИМА ИЗ ИЗВОРА, НИЈЕ ИСКЉУЧЕНО ДА ЈЕ ТАЈ ПОДУХВАТ ЗАПРАВО ПОДРАЗУМЕВАО ОБРАЗОВАЊЕ ДВОЈНОГ, ЖЕНСКО-МУШКОГ МАНАСТИРА. У  ТОМ СЛУЧАЈУ ЦРКВУ МУШКОГ МАНАСТИРА ВЕРОВАТНО БИ ТРЕБАЛО ТРАЖИТИ НА ПРОСТОРНО САСВИМ БЛИСКОМ, НЕИСТРАЖЕНОМ ЛОКАЛИТЕТУ НА УЛАЗУ У ДАНАШЊУ КУРШУМЛИЈУ. СУДЕЋИ ПО ТЕКСТУ </a:t>
            </a:r>
            <a:r>
              <a:rPr lang="sr-Cyrl-RS" sz="2000" b="1" i="1" dirty="0" smtClean="0">
                <a:solidFill>
                  <a:srgbClr val="FFFF00"/>
                </a:solidFill>
                <a:latin typeface="Bookman Old Style" pitchFamily="18" charset="0"/>
              </a:rPr>
              <a:t>ЖИТИЈА </a:t>
            </a:r>
            <a:r>
              <a:rPr lang="sr-Cyrl-RS" sz="2000" b="1" dirty="0" smtClean="0">
                <a:solidFill>
                  <a:srgbClr val="FFFF00"/>
                </a:solidFill>
                <a:latin typeface="Bookman Old Style" pitchFamily="18" charset="0"/>
              </a:rPr>
              <a:t>ЧИЈИ ЈЕ АУТОР БИО СТЕФАН ПРВОВЕНЧАНИ, ЦЕО КОМПЛЕКС ПРЕДАТ ЈЕ НА УПРАВУ НЕМАЊИНОЈ СУПРУЗИ. НА ОСНОВУ ОДРЕДАБА КАНОНСКОГ ПРАВА ПОКАЗАНО ЈЕ ДА ЈЕ ТАКАВ ПОДУХВАТ МОРАО БИТИ ОДОБРЕН ОД НИШКОГ ЕПИСКОПА, А  САМИМ ТИМ И ОД ТАДАШЊЕГ ОХРИДСКОГ АРХИЕПИСКОПА.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2NEMANJINO DOBA I\002DSCN13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051" name="Picture 3" descr="C:\Users\Ivan\Videos\Desktop\001 SRBIJA PREDAVANJA\2NEMANJINO DOBA I\003Presek osnova i rekonstrukcija.jpg"/>
          <p:cNvPicPr>
            <a:picLocks noChangeAspect="1" noChangeArrowheads="1"/>
          </p:cNvPicPr>
          <p:nvPr/>
        </p:nvPicPr>
        <p:blipFill>
          <a:blip r:embed="rId3" cstate="print"/>
          <a:srcRect/>
          <a:stretch>
            <a:fillRect/>
          </a:stretch>
        </p:blipFill>
        <p:spPr bwMode="auto">
          <a:xfrm>
            <a:off x="6227740" y="1"/>
            <a:ext cx="2916260" cy="3200399"/>
          </a:xfrm>
          <a:prstGeom prst="rect">
            <a:avLst/>
          </a:prstGeom>
          <a:noFill/>
        </p:spPr>
      </p:pic>
      <p:sp>
        <p:nvSpPr>
          <p:cNvPr id="4" name="TextBox 3"/>
          <p:cNvSpPr txBox="1"/>
          <p:nvPr/>
        </p:nvSpPr>
        <p:spPr>
          <a:xfrm>
            <a:off x="457200" y="5842337"/>
            <a:ext cx="8382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КУРШУМЛИЈА, БОГОРОДИЧИНА ЦРКВА, ИЗГЛЕД СА СЕВЕРОЗАПАДА ПОСЛЕ ОБИМНИХ АРХЕОЛОШКО-КОНЗЕРВАТОРСКИХ РАДОВА И РЕСТАУРАЦИЈЕ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2NEMANJINO DOBA I\004DSCN13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52400"/>
            <a:ext cx="4419600" cy="3314700"/>
          </a:xfrm>
          <a:prstGeom prst="rect">
            <a:avLst/>
          </a:prstGeom>
          <a:noFill/>
        </p:spPr>
      </p:pic>
      <p:pic>
        <p:nvPicPr>
          <p:cNvPr id="3075" name="Picture 3" descr="C:\Users\Ivan\Videos\Desktop\001 SRBIJA PREDAVANJA\2NEMANJINO DOBA I\006DSCN13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4006850" cy="3005138"/>
          </a:xfrm>
          <a:prstGeom prst="rect">
            <a:avLst/>
          </a:prstGeom>
          <a:noFill/>
        </p:spPr>
      </p:pic>
      <p:sp>
        <p:nvSpPr>
          <p:cNvPr id="4" name="TextBox 3"/>
          <p:cNvSpPr txBox="1"/>
          <p:nvPr/>
        </p:nvSpPr>
        <p:spPr>
          <a:xfrm>
            <a:off x="228600" y="3380125"/>
            <a:ext cx="8534400" cy="347787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ИЗГРАДЊА БОГОРОДИЧИНЕ ЦРКВЕ У НЕМАЊИНО ВРЕМЕ ПОДРАЗУМЕВАЛА ЈЕ ПОДИЗАЊЕ ГОРЊИХ ЗОНА ЗИДОВА И СВОДОВА РАНОВИЗАНТИЈСКЕ ТРИКОНХАЛНЕ ГРАЂЕВИНЕ. НИЈЕ ПОУЗАДНО УТВРЂЕНО АЛИ ЈЕ ВЕРОВАТНО ДА СУ У ТОМ ЗАХВАТУ БИЛЕ ОБНОВЉЕНЕ И НИСКЕ КУЛЕ СА КАПЕЛАМА НА ЗАПАДНОЈ ФАСАДИ. У ИДЕАЛНОЈ РЕКОНСТРУКЦИЈИ ПРЕТПОСТАВЉЕНО ЈЕ ДА ЈЕ ЦРКВА ИМАЛА И МАЛУ КУПОЛУ ИЗНАД СРЕДИШЊЕГ ТРАВЕЈА (ВИДЕТИ ОСНОВУ). ИЗВЕСНО ЈЕ ДА ЈЕ ТАДА ИЗВЕДЕНА И ЗИДАНА ОЛТАРСКА ПРЕГРАДА, ОБНОВЉЕНА ТОКОМ ПОСЛЕРАТНЕ КОНЗЕРВАЦИЈЕ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2575</Words>
  <Application>Microsoft Office PowerPoint</Application>
  <PresentationFormat>On-screen Show (4:3)</PresentationFormat>
  <Paragraphs>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User</cp:lastModifiedBy>
  <cp:revision>109</cp:revision>
  <dcterms:created xsi:type="dcterms:W3CDTF">2020-03-25T13:52:39Z</dcterms:created>
  <dcterms:modified xsi:type="dcterms:W3CDTF">2020-03-27T10:06:49Z</dcterms:modified>
</cp:coreProperties>
</file>