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79"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4671" autoAdjust="0"/>
  </p:normalViewPr>
  <p:slideViewPr>
    <p:cSldViewPr>
      <p:cViewPr varScale="1">
        <p:scale>
          <a:sx n="70" d="100"/>
          <a:sy n="70" d="100"/>
        </p:scale>
        <p:origin x="-141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www.youtube.com/watch?v=LkdOwt8WiYA&amp;t=154s" TargetMode="Externa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hyperlink" Target="https://www.youtube.com/watch?v=AWBHbrAFDI0" TargetMode="External"/><Relationship Id="rId5" Type="http://schemas.openxmlformats.org/officeDocument/2006/relationships/hyperlink" Target="file:///C:\Users\User.BG05\Desktop\Nat\Santa%20Maria%20Antiqua\fOLGERTHELOWESTLOSTZONE.pdf" TargetMode="External"/><Relationship Id="rId4" Type="http://schemas.openxmlformats.org/officeDocument/2006/relationships/hyperlink" Target="https://archive.org/details/churchofsmariaan01rush/page/n17/mode/2up/search/santa+mari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extLst>
              <a:ext uri="{BEBA8EAE-BF5A-486C-A8C5-ECC9F3942E4B}">
                <a14:imgProps xmlns:a14="http://schemas.microsoft.com/office/drawing/2010/main">
                  <a14:imgLayer r:embed="rId3">
                    <a14:imgEffect>
                      <a14:saturation sat="230000"/>
                    </a14:imgEffect>
                  </a14:imgLayer>
                </a14:imgProps>
              </a:ext>
            </a:extLst>
          </a:blip>
          <a:srcRect/>
          <a:stretch>
            <a:fillRect l="-2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362200"/>
            <a:ext cx="8077200" cy="1470025"/>
          </a:xfrm>
          <a:solidFill>
            <a:schemeClr val="bg1"/>
          </a:solidFill>
          <a:ln>
            <a:solidFill>
              <a:srgbClr val="C00000"/>
            </a:solidFill>
          </a:ln>
          <a:effectLst/>
          <a:scene3d>
            <a:camera prst="orthographicFront">
              <a:rot lat="0" lon="0" rev="0"/>
            </a:camera>
            <a:lightRig rig="chilly" dir="t">
              <a:rot lat="0" lon="0" rev="18480000"/>
            </a:lightRig>
          </a:scene3d>
          <a:sp3d prstMaterial="clear">
            <a:bevelT h="63500"/>
          </a:sp3d>
        </p:spPr>
        <p:txBody>
          <a:bodyPr>
            <a:noAutofit/>
          </a:bodyPr>
          <a:lstStyle/>
          <a:p>
            <a:r>
              <a:rPr lang="sr-Latn-RS" sz="4800" dirty="0" smtClean="0"/>
              <a:t>CRKVA SANTA MARIJA ANTIKVA NA RIMSKOM FORUMU</a:t>
            </a:r>
            <a:endParaRPr lang="sr-Latn-RS" sz="4800" dirty="0"/>
          </a:p>
        </p:txBody>
      </p:sp>
      <p:sp>
        <p:nvSpPr>
          <p:cNvPr id="3" name="Subtitle 2"/>
          <p:cNvSpPr>
            <a:spLocks noGrp="1"/>
          </p:cNvSpPr>
          <p:nvPr>
            <p:ph type="subTitle" idx="1"/>
          </p:nvPr>
        </p:nvSpPr>
        <p:spPr>
          <a:xfrm>
            <a:off x="228600" y="685800"/>
            <a:ext cx="8686800" cy="685800"/>
          </a:xfrm>
          <a:solidFill>
            <a:schemeClr val="bg1"/>
          </a:solidFill>
          <a:ln>
            <a:solidFill>
              <a:srgbClr val="C00000"/>
            </a:solidFill>
          </a:ln>
          <a:effectLst/>
          <a:scene3d>
            <a:camera prst="orthographicFront">
              <a:rot lat="0" lon="0" rev="0"/>
            </a:camera>
            <a:lightRig rig="chilly" dir="t">
              <a:rot lat="0" lon="0" rev="18480000"/>
            </a:lightRig>
          </a:scene3d>
          <a:sp3d prstMaterial="clear">
            <a:bevelT h="63500"/>
          </a:sp3d>
        </p:spPr>
        <p:txBody>
          <a:bodyPr anchor="ctr">
            <a:normAutofit fontScale="92500"/>
          </a:bodyPr>
          <a:lstStyle/>
          <a:p>
            <a:r>
              <a:rPr lang="sr-Latn-RS" sz="2000" b="1" dirty="0">
                <a:solidFill>
                  <a:schemeClr val="tx1"/>
                </a:solidFill>
              </a:rPr>
              <a:t>PREZENTACIJA IZ PREDMETA: OD JUSTINIJANA DO SULEJMANA VELIČANSTVENOG.</a:t>
            </a:r>
            <a:br>
              <a:rPr lang="sr-Latn-RS" sz="2000" b="1" dirty="0">
                <a:solidFill>
                  <a:schemeClr val="tx1"/>
                </a:solidFill>
              </a:rPr>
            </a:br>
            <a:r>
              <a:rPr lang="sr-Latn-RS" sz="2000" b="1" dirty="0">
                <a:solidFill>
                  <a:schemeClr val="tx1"/>
                </a:solidFill>
              </a:rPr>
              <a:t>VIZUELNA KULTURA SREDNJOVEKOVNOG I RANOG MODERNOG </a:t>
            </a:r>
            <a:r>
              <a:rPr lang="sr-Latn-RS" sz="2000" b="1" dirty="0" smtClean="0">
                <a:solidFill>
                  <a:schemeClr val="tx1"/>
                </a:solidFill>
              </a:rPr>
              <a:t>SVETA</a:t>
            </a:r>
            <a:endParaRPr lang="sr-Latn-RS" sz="2000" b="1" dirty="0">
              <a:solidFill>
                <a:schemeClr val="tx1"/>
              </a:solidFill>
            </a:endParaRPr>
          </a:p>
        </p:txBody>
      </p:sp>
      <p:sp>
        <p:nvSpPr>
          <p:cNvPr id="4" name="TextBox 3"/>
          <p:cNvSpPr txBox="1"/>
          <p:nvPr/>
        </p:nvSpPr>
        <p:spPr>
          <a:xfrm>
            <a:off x="685800" y="4495800"/>
            <a:ext cx="3048000" cy="646331"/>
          </a:xfrm>
          <a:prstGeom prst="rect">
            <a:avLst/>
          </a:prstGeom>
          <a:solidFill>
            <a:schemeClr val="bg1"/>
          </a:solidFill>
          <a:ln>
            <a:solidFill>
              <a:srgbClr val="C00000"/>
            </a:solid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sr-Latn-RS" b="1" dirty="0" smtClean="0"/>
              <a:t>Studentkinja: </a:t>
            </a:r>
          </a:p>
          <a:p>
            <a:r>
              <a:rPr lang="sr-Latn-RS" b="1" dirty="0" smtClean="0"/>
              <a:t>Natalija Bogdanović IU 14/61</a:t>
            </a:r>
            <a:endParaRPr lang="sr-Latn-RS" b="1" dirty="0"/>
          </a:p>
        </p:txBody>
      </p:sp>
      <p:sp>
        <p:nvSpPr>
          <p:cNvPr id="5" name="TextBox 4"/>
          <p:cNvSpPr txBox="1"/>
          <p:nvPr/>
        </p:nvSpPr>
        <p:spPr>
          <a:xfrm>
            <a:off x="6553200" y="4495800"/>
            <a:ext cx="2057400" cy="923330"/>
          </a:xfrm>
          <a:prstGeom prst="rect">
            <a:avLst/>
          </a:prstGeom>
          <a:solidFill>
            <a:schemeClr val="bg1"/>
          </a:solidFill>
          <a:ln>
            <a:solidFill>
              <a:srgbClr val="C00000"/>
            </a:solid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sr-Latn-RS" b="1" dirty="0" smtClean="0"/>
              <a:t>Profesori: </a:t>
            </a:r>
          </a:p>
          <a:p>
            <a:r>
              <a:rPr lang="sr-Latn-RS" b="1" dirty="0" smtClean="0"/>
              <a:t>Dr Jelena Erdeljan</a:t>
            </a:r>
          </a:p>
          <a:p>
            <a:r>
              <a:rPr lang="sr-Latn-RS" b="1" dirty="0" smtClean="0"/>
              <a:t>Dr Ivan Stevović</a:t>
            </a:r>
            <a:endParaRPr lang="sr-Latn-RS" b="1" dirty="0"/>
          </a:p>
        </p:txBody>
      </p:sp>
    </p:spTree>
    <p:extLst>
      <p:ext uri="{BB962C8B-B14F-4D97-AF65-F5344CB8AC3E}">
        <p14:creationId xmlns:p14="http://schemas.microsoft.com/office/powerpoint/2010/main" val="1317171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9653"/>
            <a:ext cx="9144000" cy="4894476"/>
            <a:chOff x="0" y="981762"/>
            <a:chExt cx="9144000" cy="489447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1762"/>
              <a:ext cx="9144000" cy="4894476"/>
            </a:xfrm>
            <a:prstGeom prst="rect">
              <a:avLst/>
            </a:prstGeom>
          </p:spPr>
        </p:pic>
        <p:sp>
          <p:nvSpPr>
            <p:cNvPr id="3" name="TextBox 2"/>
            <p:cNvSpPr txBox="1"/>
            <p:nvPr/>
          </p:nvSpPr>
          <p:spPr>
            <a:xfrm>
              <a:off x="5943600" y="2050289"/>
              <a:ext cx="1728355" cy="369332"/>
            </a:xfrm>
            <a:prstGeom prst="rect">
              <a:avLst/>
            </a:prstGeom>
            <a:solidFill>
              <a:schemeClr val="tx1"/>
            </a:solidFill>
          </p:spPr>
          <p:txBody>
            <a:bodyPr wrap="square" rtlCol="0">
              <a:spAutoFit/>
            </a:bodyPr>
            <a:lstStyle/>
            <a:p>
              <a:pPr algn="ctr"/>
              <a:r>
                <a:rPr lang="sr-Latn-RS" dirty="0" smtClean="0">
                  <a:solidFill>
                    <a:schemeClr val="bg1"/>
                  </a:solidFill>
                </a:rPr>
                <a:t>„Palimpsest“ zid</a:t>
              </a:r>
              <a:endParaRPr lang="sr-Latn-RS" dirty="0">
                <a:solidFill>
                  <a:schemeClr val="bg1"/>
                </a:solidFill>
              </a:endParaRPr>
            </a:p>
          </p:txBody>
        </p:sp>
      </p:grpSp>
      <p:sp>
        <p:nvSpPr>
          <p:cNvPr id="6" name="Rectangle 5"/>
          <p:cNvSpPr/>
          <p:nvPr/>
        </p:nvSpPr>
        <p:spPr>
          <a:xfrm>
            <a:off x="5943600" y="1600200"/>
            <a:ext cx="1728355" cy="2590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7" name="TextBox 6"/>
          <p:cNvSpPr txBox="1"/>
          <p:nvPr/>
        </p:nvSpPr>
        <p:spPr>
          <a:xfrm>
            <a:off x="76200" y="5126182"/>
            <a:ext cx="8991600" cy="1200329"/>
          </a:xfrm>
          <a:prstGeom prst="rect">
            <a:avLst/>
          </a:prstGeom>
          <a:noFill/>
        </p:spPr>
        <p:txBody>
          <a:bodyPr wrap="square" rtlCol="0">
            <a:spAutoFit/>
          </a:bodyPr>
          <a:lstStyle/>
          <a:p>
            <a:pPr algn="just"/>
            <a:r>
              <a:rPr lang="sr-Latn-RS" dirty="0" smtClean="0"/>
              <a:t>Takozvani „palimpsest“ zid, nalazi se južno od oltarske apside i na njemu se nalaze brojni slojevi fresko slikarstva. Taj naziv dobija upravo zbog toga. Reč „palimpsest“ obično označava parče pergamenta sa kojeg je originalni natipis izgreban ili ostrugan tako da može ponovo da se koristi. Otuda je ovaj zid tako nazvan, budući da je iznova i iznova </a:t>
            </a:r>
            <a:r>
              <a:rPr lang="sr-Latn-RS" dirty="0" smtClean="0"/>
              <a:t>korišćen </a:t>
            </a:r>
            <a:r>
              <a:rPr lang="sr-Latn-RS" dirty="0" smtClean="0"/>
              <a:t>za nove </a:t>
            </a:r>
            <a:r>
              <a:rPr lang="sr-Latn-RS" dirty="0" smtClean="0"/>
              <a:t>freske. </a:t>
            </a:r>
            <a:endParaRPr lang="sr-Latn-RS" dirty="0"/>
          </a:p>
        </p:txBody>
      </p:sp>
    </p:spTree>
    <p:extLst>
      <p:ext uri="{BB962C8B-B14F-4D97-AF65-F5344CB8AC3E}">
        <p14:creationId xmlns:p14="http://schemas.microsoft.com/office/powerpoint/2010/main" val="2673619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279" r="15080" b="5563"/>
          <a:stretch/>
        </p:blipFill>
        <p:spPr>
          <a:xfrm>
            <a:off x="0" y="-13855"/>
            <a:ext cx="6655342" cy="6844145"/>
          </a:xfrm>
          <a:prstGeom prst="rect">
            <a:avLst/>
          </a:prstGeom>
        </p:spPr>
      </p:pic>
      <p:sp>
        <p:nvSpPr>
          <p:cNvPr id="4" name="TextBox 3"/>
          <p:cNvSpPr txBox="1"/>
          <p:nvPr/>
        </p:nvSpPr>
        <p:spPr>
          <a:xfrm>
            <a:off x="6781800" y="381000"/>
            <a:ext cx="2286000" cy="5632311"/>
          </a:xfrm>
          <a:prstGeom prst="rect">
            <a:avLst/>
          </a:prstGeom>
          <a:noFill/>
        </p:spPr>
        <p:txBody>
          <a:bodyPr wrap="square" rtlCol="0">
            <a:spAutoFit/>
          </a:bodyPr>
          <a:lstStyle/>
          <a:p>
            <a:r>
              <a:rPr lang="sr-Latn-RS" b="1" dirty="0" smtClean="0"/>
              <a:t>Maria Regina, </a:t>
            </a:r>
          </a:p>
          <a:p>
            <a:r>
              <a:rPr lang="sr-Latn-RS" b="1" dirty="0" smtClean="0"/>
              <a:t>oko 540. godine</a:t>
            </a:r>
            <a:endParaRPr lang="sr-Latn-RS" b="1" dirty="0" smtClean="0"/>
          </a:p>
          <a:p>
            <a:endParaRPr lang="sr-Latn-RS" dirty="0"/>
          </a:p>
          <a:p>
            <a:pPr algn="just"/>
            <a:r>
              <a:rPr lang="sr-Latn-RS" dirty="0" smtClean="0"/>
              <a:t>Najstarija predstava na ovom zidu je predstava Bogorodice, nazvana Maria Regina. Ona je predstavljena kao vizantijska carica, na tronu, sa krunom na glavi, optočena dragim kamenjem, kao Kraljica Nebesa. Predstavljena je frontalno, statično. U krilu joj je predstavljen Hrist kao dete, dok joj se sa njene leve strane priklanja anđeo.</a:t>
            </a:r>
            <a:endParaRPr lang="sr-Latn-RS" dirty="0"/>
          </a:p>
        </p:txBody>
      </p:sp>
    </p:spTree>
    <p:extLst>
      <p:ext uri="{BB962C8B-B14F-4D97-AF65-F5344CB8AC3E}">
        <p14:creationId xmlns:p14="http://schemas.microsoft.com/office/powerpoint/2010/main" val="3558350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838" b="6253"/>
          <a:stretch/>
        </p:blipFill>
        <p:spPr>
          <a:xfrm>
            <a:off x="0" y="0"/>
            <a:ext cx="9144000" cy="5223163"/>
          </a:xfrm>
          <a:prstGeom prst="rect">
            <a:avLst/>
          </a:prstGeom>
        </p:spPr>
      </p:pic>
      <p:sp>
        <p:nvSpPr>
          <p:cNvPr id="3" name="TextBox 2"/>
          <p:cNvSpPr txBox="1"/>
          <p:nvPr/>
        </p:nvSpPr>
        <p:spPr>
          <a:xfrm>
            <a:off x="76200" y="5334000"/>
            <a:ext cx="8915400" cy="1200329"/>
          </a:xfrm>
          <a:prstGeom prst="rect">
            <a:avLst/>
          </a:prstGeom>
          <a:noFill/>
        </p:spPr>
        <p:txBody>
          <a:bodyPr wrap="square" rtlCol="0">
            <a:spAutoFit/>
          </a:bodyPr>
          <a:lstStyle/>
          <a:p>
            <a:pPr algn="just"/>
            <a:r>
              <a:rPr lang="sr-Latn-RS" dirty="0" smtClean="0"/>
              <a:t>Smatra se da je kompozicija nekada bila simetrična, i da se i sa njene desne strane nalazila predstava anđela koja je stradala kada je probijena apsida ka istoku. U skladu s </a:t>
            </a:r>
            <a:r>
              <a:rPr lang="sr-Latn-RS" dirty="0" smtClean="0"/>
              <a:t>tim, </a:t>
            </a:r>
            <a:r>
              <a:rPr lang="sr-Latn-RS" dirty="0" smtClean="0"/>
              <a:t>datuje se okvirno pre sredine VI veka (oko 540. godine), pre nego što je crkva Santa Marija Antikva zvanično osnovana i osvećena.</a:t>
            </a:r>
            <a:endParaRPr lang="sr-Latn-RS" dirty="0"/>
          </a:p>
        </p:txBody>
      </p:sp>
    </p:spTree>
    <p:extLst>
      <p:ext uri="{BB962C8B-B14F-4D97-AF65-F5344CB8AC3E}">
        <p14:creationId xmlns:p14="http://schemas.microsoft.com/office/powerpoint/2010/main" val="1746744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60509"/>
          </a:xfrm>
          <a:prstGeom prst="rect">
            <a:avLst/>
          </a:prstGeom>
        </p:spPr>
      </p:pic>
      <p:sp>
        <p:nvSpPr>
          <p:cNvPr id="3" name="TextBox 2"/>
          <p:cNvSpPr txBox="1"/>
          <p:nvPr/>
        </p:nvSpPr>
        <p:spPr>
          <a:xfrm>
            <a:off x="152400" y="5943600"/>
            <a:ext cx="8763000" cy="923330"/>
          </a:xfrm>
          <a:prstGeom prst="rect">
            <a:avLst/>
          </a:prstGeom>
          <a:noFill/>
        </p:spPr>
        <p:txBody>
          <a:bodyPr wrap="square" rtlCol="0">
            <a:spAutoFit/>
          </a:bodyPr>
          <a:lstStyle/>
          <a:p>
            <a:r>
              <a:rPr lang="sr-Latn-RS" dirty="0" smtClean="0"/>
              <a:t>Stilski posmatrano, predstava se može dovesti u vezu sa mozaicima crkve San Vitale u Raveni iz perioda vladavine cara Justinijana </a:t>
            </a:r>
            <a:r>
              <a:rPr lang="sr-Latn-RS" dirty="0"/>
              <a:t>(527-65</a:t>
            </a:r>
            <a:r>
              <a:rPr lang="sr-Latn-RS" dirty="0" smtClean="0"/>
              <a:t>). Na obe predstave ističe se uloga Bogorodice kao zaštitinice ali je </a:t>
            </a:r>
            <a:r>
              <a:rPr lang="sr-Latn-RS" dirty="0" smtClean="0"/>
              <a:t>naglašen </a:t>
            </a:r>
            <a:r>
              <a:rPr lang="sr-Latn-RS" dirty="0" smtClean="0"/>
              <a:t>i </a:t>
            </a:r>
            <a:r>
              <a:rPr lang="sr-Latn-RS" dirty="0" smtClean="0"/>
              <a:t>njen trijumfalni </a:t>
            </a:r>
            <a:r>
              <a:rPr lang="sr-Latn-RS" dirty="0" smtClean="0"/>
              <a:t>i imperijalni </a:t>
            </a:r>
            <a:r>
              <a:rPr lang="sr-Latn-RS" dirty="0" smtClean="0"/>
              <a:t>karakter.</a:t>
            </a:r>
            <a:endParaRPr lang="sr-Latn-RS" dirty="0"/>
          </a:p>
        </p:txBody>
      </p:sp>
      <p:sp>
        <p:nvSpPr>
          <p:cNvPr id="4" name="TextBox 3"/>
          <p:cNvSpPr txBox="1"/>
          <p:nvPr/>
        </p:nvSpPr>
        <p:spPr>
          <a:xfrm>
            <a:off x="1371600" y="4800600"/>
            <a:ext cx="1828800" cy="923330"/>
          </a:xfrm>
          <a:prstGeom prst="rect">
            <a:avLst/>
          </a:prstGeom>
          <a:solidFill>
            <a:schemeClr val="tx1"/>
          </a:solidFill>
        </p:spPr>
        <p:txBody>
          <a:bodyPr wrap="square" rtlCol="0">
            <a:spAutoFit/>
          </a:bodyPr>
          <a:lstStyle/>
          <a:p>
            <a:r>
              <a:rPr lang="sr-Latn-RS" dirty="0" smtClean="0">
                <a:solidFill>
                  <a:schemeClr val="bg1"/>
                </a:solidFill>
              </a:rPr>
              <a:t>Carica Teodora iz crkve San Vitale u Raveni</a:t>
            </a:r>
            <a:endParaRPr lang="sr-Latn-RS" dirty="0">
              <a:solidFill>
                <a:schemeClr val="bg1"/>
              </a:solidFill>
            </a:endParaRPr>
          </a:p>
        </p:txBody>
      </p:sp>
      <p:sp>
        <p:nvSpPr>
          <p:cNvPr id="5" name="TextBox 4"/>
          <p:cNvSpPr txBox="1"/>
          <p:nvPr/>
        </p:nvSpPr>
        <p:spPr>
          <a:xfrm>
            <a:off x="5715000" y="4724400"/>
            <a:ext cx="1828800" cy="923330"/>
          </a:xfrm>
          <a:prstGeom prst="rect">
            <a:avLst/>
          </a:prstGeom>
          <a:solidFill>
            <a:schemeClr val="tx1"/>
          </a:solidFill>
        </p:spPr>
        <p:txBody>
          <a:bodyPr wrap="square" rtlCol="0">
            <a:spAutoFit/>
          </a:bodyPr>
          <a:lstStyle/>
          <a:p>
            <a:r>
              <a:rPr lang="sr-Latn-RS" dirty="0" smtClean="0">
                <a:solidFill>
                  <a:schemeClr val="bg1"/>
                </a:solidFill>
              </a:rPr>
              <a:t>Maria Regina iz crkve Santa Marija Antikva</a:t>
            </a:r>
            <a:endParaRPr lang="sr-Latn-RS" dirty="0">
              <a:solidFill>
                <a:schemeClr val="bg1"/>
              </a:solidFill>
            </a:endParaRPr>
          </a:p>
        </p:txBody>
      </p:sp>
    </p:spTree>
    <p:extLst>
      <p:ext uri="{BB962C8B-B14F-4D97-AF65-F5344CB8AC3E}">
        <p14:creationId xmlns:p14="http://schemas.microsoft.com/office/powerpoint/2010/main" val="2858886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 r="986" b="44985"/>
          <a:stretch/>
        </p:blipFill>
        <p:spPr>
          <a:xfrm>
            <a:off x="0" y="0"/>
            <a:ext cx="9144000" cy="4121624"/>
          </a:xfrm>
          <a:prstGeom prst="rect">
            <a:avLst/>
          </a:prstGeom>
        </p:spPr>
      </p:pic>
      <p:sp>
        <p:nvSpPr>
          <p:cNvPr id="3" name="TextBox 2"/>
          <p:cNvSpPr txBox="1"/>
          <p:nvPr/>
        </p:nvSpPr>
        <p:spPr>
          <a:xfrm>
            <a:off x="-19334" y="4038600"/>
            <a:ext cx="9163334" cy="2831544"/>
          </a:xfrm>
          <a:prstGeom prst="rect">
            <a:avLst/>
          </a:prstGeom>
          <a:noFill/>
        </p:spPr>
        <p:txBody>
          <a:bodyPr wrap="square" rtlCol="0">
            <a:spAutoFit/>
          </a:bodyPr>
          <a:lstStyle/>
          <a:p>
            <a:pPr algn="just"/>
            <a:r>
              <a:rPr lang="sr-Latn-RS" sz="2000" b="1" dirty="0" smtClean="0"/>
              <a:t>Blagovesti</a:t>
            </a:r>
          </a:p>
          <a:p>
            <a:pPr algn="just"/>
            <a:endParaRPr lang="sr-Latn-RS" sz="2000" b="1" dirty="0" smtClean="0"/>
          </a:p>
          <a:p>
            <a:pPr algn="just"/>
            <a:r>
              <a:rPr lang="sr-Latn-RS" sz="2000" dirty="0" smtClean="0"/>
              <a:t>Sledeći </a:t>
            </a:r>
            <a:r>
              <a:rPr lang="sr-Latn-RS" sz="2000" dirty="0" smtClean="0"/>
              <a:t>sloj datujemo oko pedeset godina kasnije. Sačuvani su fragmenti </a:t>
            </a:r>
            <a:r>
              <a:rPr lang="sr-Latn-RS" sz="2000" dirty="0" smtClean="0"/>
              <a:t>anđela koji </a:t>
            </a:r>
            <a:r>
              <a:rPr lang="sr-Latn-RS" sz="2000" dirty="0" smtClean="0"/>
              <a:t>prilazi Bogorodici koja je okrenuta ka njemu. U pitanju je trenutak kada arhanđel Gavrilo saopštava Bogorodici da će roditi Hrista, odnosno predstava Blagovesti. </a:t>
            </a:r>
          </a:p>
          <a:p>
            <a:pPr algn="just"/>
            <a:r>
              <a:rPr lang="sr-Latn-RS" sz="2000" dirty="0" smtClean="0"/>
              <a:t>Primećujemo drastičnu promenu stila. Meko modelovanje oblika, kao i svetlosti i senke, u potpunosti se razlikuje od ravne predstave Marije Regine. Zbog stilskih odlika u literaturi se </a:t>
            </a:r>
            <a:r>
              <a:rPr lang="sr-Latn-RS" sz="2000" dirty="0" smtClean="0"/>
              <a:t>može </a:t>
            </a:r>
            <a:r>
              <a:rPr lang="sr-Latn-RS" sz="2000" dirty="0" smtClean="0"/>
              <a:t>naći pod nazivom „pompejanski anđeo</a:t>
            </a:r>
            <a:r>
              <a:rPr lang="sr-Latn-RS" sz="2000" dirty="0" smtClean="0"/>
              <a:t>“.</a:t>
            </a:r>
            <a:endParaRPr lang="sr-Latn-RS" sz="2000" dirty="0"/>
          </a:p>
          <a:p>
            <a:r>
              <a:rPr lang="sr-Latn-RS" dirty="0"/>
              <a:t> </a:t>
            </a:r>
          </a:p>
        </p:txBody>
      </p:sp>
      <p:sp>
        <p:nvSpPr>
          <p:cNvPr id="4" name="TextBox 3"/>
          <p:cNvSpPr txBox="1"/>
          <p:nvPr/>
        </p:nvSpPr>
        <p:spPr>
          <a:xfrm>
            <a:off x="1905000" y="1688068"/>
            <a:ext cx="1371600" cy="369332"/>
          </a:xfrm>
          <a:prstGeom prst="rect">
            <a:avLst/>
          </a:prstGeom>
          <a:solidFill>
            <a:schemeClr val="tx1"/>
          </a:solidFill>
        </p:spPr>
        <p:txBody>
          <a:bodyPr wrap="square" rtlCol="0">
            <a:spAutoFit/>
          </a:bodyPr>
          <a:lstStyle/>
          <a:p>
            <a:r>
              <a:rPr lang="sr-Latn-RS" dirty="0" smtClean="0">
                <a:solidFill>
                  <a:schemeClr val="bg1"/>
                </a:solidFill>
              </a:rPr>
              <a:t>Bogorodica</a:t>
            </a:r>
            <a:endParaRPr lang="sr-Latn-RS" dirty="0">
              <a:solidFill>
                <a:schemeClr val="bg1"/>
              </a:solidFill>
            </a:endParaRPr>
          </a:p>
        </p:txBody>
      </p:sp>
      <p:sp>
        <p:nvSpPr>
          <p:cNvPr id="5" name="TextBox 4"/>
          <p:cNvSpPr txBox="1"/>
          <p:nvPr/>
        </p:nvSpPr>
        <p:spPr>
          <a:xfrm>
            <a:off x="5745707" y="3461266"/>
            <a:ext cx="2895600" cy="369332"/>
          </a:xfrm>
          <a:prstGeom prst="rect">
            <a:avLst/>
          </a:prstGeom>
          <a:solidFill>
            <a:schemeClr val="tx1"/>
          </a:solidFill>
        </p:spPr>
        <p:txBody>
          <a:bodyPr wrap="square" rtlCol="0">
            <a:spAutoFit/>
          </a:bodyPr>
          <a:lstStyle/>
          <a:p>
            <a:pPr algn="ctr"/>
            <a:r>
              <a:rPr lang="sr-Latn-RS" dirty="0" smtClean="0">
                <a:solidFill>
                  <a:schemeClr val="bg1"/>
                </a:solidFill>
              </a:rPr>
              <a:t>„Pompejanski anđeo“</a:t>
            </a:r>
            <a:endParaRPr lang="sr-Latn-RS" dirty="0">
              <a:solidFill>
                <a:schemeClr val="bg1"/>
              </a:solidFill>
            </a:endParaRPr>
          </a:p>
        </p:txBody>
      </p:sp>
    </p:spTree>
    <p:extLst>
      <p:ext uri="{BB962C8B-B14F-4D97-AF65-F5344CB8AC3E}">
        <p14:creationId xmlns:p14="http://schemas.microsoft.com/office/powerpoint/2010/main" val="1057113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 r="-1124"/>
          <a:stretch/>
        </p:blipFill>
        <p:spPr>
          <a:xfrm>
            <a:off x="0" y="20782"/>
            <a:ext cx="9246761" cy="5313218"/>
          </a:xfrm>
          <a:prstGeom prst="rect">
            <a:avLst/>
          </a:prstGeom>
        </p:spPr>
      </p:pic>
      <p:sp>
        <p:nvSpPr>
          <p:cNvPr id="3" name="TextBox 2"/>
          <p:cNvSpPr txBox="1"/>
          <p:nvPr/>
        </p:nvSpPr>
        <p:spPr>
          <a:xfrm>
            <a:off x="1" y="5553670"/>
            <a:ext cx="9246760" cy="923330"/>
          </a:xfrm>
          <a:prstGeom prst="rect">
            <a:avLst/>
          </a:prstGeom>
          <a:noFill/>
        </p:spPr>
        <p:txBody>
          <a:bodyPr wrap="square" rtlCol="0">
            <a:spAutoFit/>
          </a:bodyPr>
          <a:lstStyle/>
          <a:p>
            <a:pPr algn="just"/>
            <a:r>
              <a:rPr lang="sr-Latn-RS" dirty="0" smtClean="0"/>
              <a:t>Osim toga, iznad predstave Bogorodice Regine, vidimo još jednu predstavu muške figure, sačuvane samo u fragmentu. U pitanju je predstava crkvenog oca, sa zlatnim nimbom.</a:t>
            </a:r>
          </a:p>
          <a:p>
            <a:pPr algn="just"/>
            <a:r>
              <a:rPr lang="sr-Latn-RS" dirty="0" smtClean="0"/>
              <a:t>Takođe razaznajemo natipse na grčkom koji se </a:t>
            </a:r>
            <a:r>
              <a:rPr lang="sr-Latn-RS" dirty="0" smtClean="0"/>
              <a:t>datuju </a:t>
            </a:r>
            <a:r>
              <a:rPr lang="sr-Latn-RS" dirty="0" smtClean="0"/>
              <a:t>u </a:t>
            </a:r>
            <a:r>
              <a:rPr lang="sr-Latn-RS" dirty="0" smtClean="0"/>
              <a:t>taj isti kasniji </a:t>
            </a:r>
            <a:r>
              <a:rPr lang="sr-Latn-RS" dirty="0" smtClean="0"/>
              <a:t>period.</a:t>
            </a:r>
            <a:endParaRPr lang="sr-Latn-RS" dirty="0"/>
          </a:p>
        </p:txBody>
      </p:sp>
      <p:sp>
        <p:nvSpPr>
          <p:cNvPr id="4" name="TextBox 3"/>
          <p:cNvSpPr txBox="1"/>
          <p:nvPr/>
        </p:nvSpPr>
        <p:spPr>
          <a:xfrm>
            <a:off x="2667000" y="2677391"/>
            <a:ext cx="1828800" cy="646331"/>
          </a:xfrm>
          <a:prstGeom prst="rect">
            <a:avLst/>
          </a:prstGeom>
          <a:solidFill>
            <a:schemeClr val="tx1"/>
          </a:solidFill>
        </p:spPr>
        <p:txBody>
          <a:bodyPr wrap="square" rtlCol="0">
            <a:spAutoFit/>
          </a:bodyPr>
          <a:lstStyle/>
          <a:p>
            <a:pPr algn="ctr"/>
            <a:r>
              <a:rPr lang="sr-Latn-RS" dirty="0" smtClean="0">
                <a:solidFill>
                  <a:schemeClr val="bg1"/>
                </a:solidFill>
              </a:rPr>
              <a:t>Crkveni otac i natpisi na grčkom</a:t>
            </a:r>
            <a:endParaRPr lang="sr-Latn-RS" dirty="0">
              <a:solidFill>
                <a:schemeClr val="bg1"/>
              </a:solidFill>
            </a:endParaRPr>
          </a:p>
        </p:txBody>
      </p:sp>
    </p:spTree>
    <p:extLst>
      <p:ext uri="{BB962C8B-B14F-4D97-AF65-F5344CB8AC3E}">
        <p14:creationId xmlns:p14="http://schemas.microsoft.com/office/powerpoint/2010/main" val="434122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4549"/>
            <a:ext cx="5744308" cy="6858000"/>
          </a:xfrm>
          <a:prstGeom prst="rect">
            <a:avLst/>
          </a:prstGeom>
        </p:spPr>
      </p:pic>
      <p:sp>
        <p:nvSpPr>
          <p:cNvPr id="3" name="TextBox 2"/>
          <p:cNvSpPr txBox="1"/>
          <p:nvPr/>
        </p:nvSpPr>
        <p:spPr>
          <a:xfrm>
            <a:off x="5791200" y="228600"/>
            <a:ext cx="3200400" cy="6186309"/>
          </a:xfrm>
          <a:prstGeom prst="rect">
            <a:avLst/>
          </a:prstGeom>
          <a:noFill/>
        </p:spPr>
        <p:txBody>
          <a:bodyPr wrap="square" rtlCol="0">
            <a:spAutoFit/>
          </a:bodyPr>
          <a:lstStyle/>
          <a:p>
            <a:pPr algn="just"/>
            <a:r>
              <a:rPr lang="sr-Latn-RS" dirty="0" smtClean="0"/>
              <a:t>Fragment glave crkvenog oca, dovodimo u vezu sa čitavim fresko programom trijumfalnog luka koji vezujemo za </a:t>
            </a:r>
            <a:r>
              <a:rPr lang="sr-Latn-RS" dirty="0" smtClean="0"/>
              <a:t>period </a:t>
            </a:r>
            <a:r>
              <a:rPr lang="sr-Latn-RS" dirty="0" smtClean="0"/>
              <a:t>stolovanja pape Martina I i Jovana VII. </a:t>
            </a:r>
            <a:endParaRPr lang="sr-Latn-RS" dirty="0" smtClean="0"/>
          </a:p>
          <a:p>
            <a:pPr algn="just"/>
            <a:endParaRPr lang="sr-Latn-RS" dirty="0" smtClean="0"/>
          </a:p>
          <a:p>
            <a:pPr algn="just"/>
            <a:r>
              <a:rPr lang="sr-Latn-RS" dirty="0" smtClean="0"/>
              <a:t>U najnižoj zoni bila su predstavljena četiri crkvena oca, sa svicima u rukama (od kojih je sačuvan jedan pomenuti fragment iznad ramena Marije Regine</a:t>
            </a:r>
            <a:r>
              <a:rPr lang="sr-Latn-RS" dirty="0" smtClean="0"/>
              <a:t>).</a:t>
            </a:r>
          </a:p>
          <a:p>
            <a:pPr algn="just"/>
            <a:endParaRPr lang="sr-Latn-RS" dirty="0" smtClean="0"/>
          </a:p>
          <a:p>
            <a:pPr algn="just"/>
            <a:r>
              <a:rPr lang="sr-Latn-RS" dirty="0" smtClean="0"/>
              <a:t>U </a:t>
            </a:r>
            <a:r>
              <a:rPr lang="sr-Latn-RS" dirty="0" smtClean="0"/>
              <a:t>zoni iznad njih predstavljena su četvorica papa, među kojima su i Martin I i Jovan VII. </a:t>
            </a:r>
            <a:endParaRPr lang="sr-Latn-RS" dirty="0"/>
          </a:p>
          <a:p>
            <a:pPr algn="just"/>
            <a:endParaRPr lang="sr-Latn-RS" dirty="0" smtClean="0"/>
          </a:p>
          <a:p>
            <a:pPr algn="just"/>
            <a:r>
              <a:rPr lang="sr-Latn-RS" dirty="0" smtClean="0"/>
              <a:t>U </a:t>
            </a:r>
            <a:r>
              <a:rPr lang="sr-Latn-RS" dirty="0" smtClean="0"/>
              <a:t>zoni iznad predstavljen je Vaskrs mrtvih, a u najvišoj zoni se nalazi po mnogo čemu posebna predstava Raspeća.</a:t>
            </a:r>
            <a:endParaRPr lang="sr-Latn-RS" dirty="0"/>
          </a:p>
        </p:txBody>
      </p:sp>
      <p:sp>
        <p:nvSpPr>
          <p:cNvPr id="4" name="TextBox 3"/>
          <p:cNvSpPr txBox="1"/>
          <p:nvPr/>
        </p:nvSpPr>
        <p:spPr>
          <a:xfrm>
            <a:off x="1881554" y="5943600"/>
            <a:ext cx="1828800" cy="646331"/>
          </a:xfrm>
          <a:prstGeom prst="rect">
            <a:avLst/>
          </a:prstGeom>
          <a:solidFill>
            <a:schemeClr val="tx1"/>
          </a:solidFill>
        </p:spPr>
        <p:txBody>
          <a:bodyPr wrap="square" rtlCol="0">
            <a:spAutoFit/>
          </a:bodyPr>
          <a:lstStyle/>
          <a:p>
            <a:r>
              <a:rPr lang="sr-Latn-RS" dirty="0" smtClean="0">
                <a:solidFill>
                  <a:schemeClr val="bg1"/>
                </a:solidFill>
              </a:rPr>
              <a:t>Rekonstrukcija trijumfalnog luka</a:t>
            </a:r>
            <a:endParaRPr lang="sr-Latn-RS" dirty="0">
              <a:solidFill>
                <a:schemeClr val="bg1"/>
              </a:solidFill>
            </a:endParaRPr>
          </a:p>
        </p:txBody>
      </p:sp>
    </p:spTree>
    <p:extLst>
      <p:ext uri="{BB962C8B-B14F-4D97-AF65-F5344CB8AC3E}">
        <p14:creationId xmlns:p14="http://schemas.microsoft.com/office/powerpoint/2010/main" val="2397715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228600"/>
            <a:ext cx="4836994" cy="6740307"/>
          </a:xfrm>
          <a:prstGeom prst="rect">
            <a:avLst/>
          </a:prstGeom>
          <a:noFill/>
        </p:spPr>
        <p:txBody>
          <a:bodyPr wrap="square" rtlCol="0">
            <a:spAutoFit/>
          </a:bodyPr>
          <a:lstStyle/>
          <a:p>
            <a:pPr algn="just"/>
            <a:r>
              <a:rPr lang="sr-Latn-RS" sz="2000" b="1" dirty="0" smtClean="0"/>
              <a:t>Istorijski okvir</a:t>
            </a:r>
          </a:p>
          <a:p>
            <a:pPr algn="just"/>
            <a:endParaRPr lang="sr-Latn-RS" dirty="0"/>
          </a:p>
          <a:p>
            <a:pPr algn="just"/>
            <a:r>
              <a:rPr lang="sr-Latn-RS" dirty="0" smtClean="0"/>
              <a:t>Martin I, stoluje kao papa u vreme velikih raspri </a:t>
            </a:r>
            <a:r>
              <a:rPr lang="sr-Latn-RS" dirty="0" smtClean="0"/>
              <a:t>između hrišćana </a:t>
            </a:r>
            <a:r>
              <a:rPr lang="sr-Latn-RS" dirty="0" smtClean="0"/>
              <a:t>i monotelita. Monotelitska učenja su osuđena kao jeres, a propagirala su </a:t>
            </a:r>
            <a:r>
              <a:rPr lang="sr-Latn-RS" dirty="0" smtClean="0"/>
              <a:t>ideju </a:t>
            </a:r>
            <a:r>
              <a:rPr lang="sr-Latn-RS" dirty="0" smtClean="0"/>
              <a:t>da Hrist ima dve prirode, čovečju i božiju, ali samo jednu volju, što se kosilo sa hrišćanskim učenjima o Hristovoj dualnoj volji i prirodi. Car Konstans II pokušao je da nametne monotelitizam</a:t>
            </a:r>
            <a:endParaRPr lang="sr-Latn-RS" dirty="0"/>
          </a:p>
          <a:p>
            <a:pPr algn="just"/>
            <a:r>
              <a:rPr lang="sr-Latn-RS" dirty="0" smtClean="0"/>
              <a:t> kao zvanično učenje crkve. U to ime, Martin I saziva Lateranski sabor 649. godine i na njemu osuđuje monotelitizam  kao jeres. Grčki natpisi na svicima, koje crkveni oci drže u rukama na predstavama u najnižoj zoni trijumfalnog luka, govore upravo o tome.  </a:t>
            </a:r>
          </a:p>
          <a:p>
            <a:pPr algn="just"/>
            <a:endParaRPr lang="sr-Latn-RS" dirty="0"/>
          </a:p>
          <a:p>
            <a:pPr algn="just"/>
            <a:r>
              <a:rPr lang="sr-Latn-RS" dirty="0" smtClean="0"/>
              <a:t>To je izazvalo veliki raskol između Rima i Carigrada i dovelo do svrgavanja pape Martina I. On je vezan i doveden u Carigrad i nakon toga osuđen na progonstvo u Herson na Krimu, gde je nakon dve godine i umro.  Zbog toga se smatra svecem i mučenikom, i slave ga i katolička i pravoslavna crkva.</a:t>
            </a:r>
          </a:p>
          <a:p>
            <a:endParaRPr lang="sr-Latn-RS" dirty="0"/>
          </a:p>
        </p:txBody>
      </p:sp>
      <p:grpSp>
        <p:nvGrpSpPr>
          <p:cNvPr id="5" name="Group 4"/>
          <p:cNvGrpSpPr/>
          <p:nvPr/>
        </p:nvGrpSpPr>
        <p:grpSpPr>
          <a:xfrm>
            <a:off x="298545" y="956806"/>
            <a:ext cx="3733800" cy="5638441"/>
            <a:chOff x="298545" y="956806"/>
            <a:chExt cx="3733800" cy="5638441"/>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545" y="956806"/>
              <a:ext cx="3733800" cy="5258873"/>
            </a:xfrm>
            <a:prstGeom prst="rect">
              <a:avLst/>
            </a:prstGeom>
          </p:spPr>
        </p:pic>
        <p:sp>
          <p:nvSpPr>
            <p:cNvPr id="4" name="TextBox 3"/>
            <p:cNvSpPr txBox="1"/>
            <p:nvPr/>
          </p:nvSpPr>
          <p:spPr>
            <a:xfrm>
              <a:off x="1251045" y="6225915"/>
              <a:ext cx="1828800" cy="369332"/>
            </a:xfrm>
            <a:prstGeom prst="rect">
              <a:avLst/>
            </a:prstGeom>
            <a:solidFill>
              <a:schemeClr val="tx1"/>
            </a:solidFill>
          </p:spPr>
          <p:txBody>
            <a:bodyPr wrap="square" rtlCol="0">
              <a:spAutoFit/>
            </a:bodyPr>
            <a:lstStyle/>
            <a:p>
              <a:pPr algn="ctr"/>
              <a:r>
                <a:rPr lang="sr-Latn-RS" dirty="0" smtClean="0">
                  <a:solidFill>
                    <a:schemeClr val="bg1"/>
                  </a:solidFill>
                </a:rPr>
                <a:t>Papa Martin I</a:t>
              </a:r>
              <a:endParaRPr lang="sr-Latn-RS" dirty="0">
                <a:solidFill>
                  <a:schemeClr val="bg1"/>
                </a:solidFill>
              </a:endParaRPr>
            </a:p>
          </p:txBody>
        </p:sp>
      </p:grpSp>
    </p:spTree>
    <p:extLst>
      <p:ext uri="{BB962C8B-B14F-4D97-AF65-F5344CB8AC3E}">
        <p14:creationId xmlns:p14="http://schemas.microsoft.com/office/powerpoint/2010/main" val="1189358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33400"/>
            <a:ext cx="4114800" cy="5355312"/>
          </a:xfrm>
          <a:prstGeom prst="rect">
            <a:avLst/>
          </a:prstGeom>
          <a:noFill/>
        </p:spPr>
        <p:txBody>
          <a:bodyPr wrap="square" rtlCol="0">
            <a:spAutoFit/>
          </a:bodyPr>
          <a:lstStyle/>
          <a:p>
            <a:pPr algn="just"/>
            <a:r>
              <a:rPr lang="sr-Latn-RS" dirty="0" smtClean="0"/>
              <a:t>Kao mogući odgovor na ova dešavanja, u zoni iznad crkvenih otaca, predstavljena su četvorica papa. Obe zone su u neposrednoj relaciji sa Raspećem u najvišoj zoni. Svi oni učestvuju u svečanoj procesiji svetitelja, serafima, i anđela predstavljenih oko samog raspeća.</a:t>
            </a:r>
          </a:p>
          <a:p>
            <a:pPr algn="just"/>
            <a:r>
              <a:rPr lang="sr-Latn-RS" dirty="0" smtClean="0"/>
              <a:t>Jovan VII je predstavljen sa plavim ,četvrtastim nimbom, a Martin I je tačno naspram njega.</a:t>
            </a:r>
            <a:endParaRPr lang="sr-Latn-RS" dirty="0"/>
          </a:p>
          <a:p>
            <a:pPr algn="just"/>
            <a:endParaRPr lang="sr-Latn-RS" dirty="0" smtClean="0"/>
          </a:p>
          <a:p>
            <a:pPr algn="just"/>
            <a:r>
              <a:rPr lang="sr-Latn-RS" dirty="0" smtClean="0"/>
              <a:t>Smatra se da se ovakvom predstavom u okviru fresko programa, Jovan VII poziva na Martina, kao branioca pravovernih, koji je stradao nepravedno od carske ruke, i da na taj način, pogotovo što je predstava na tako istaknutom mestu u okviru crkve, nastavlja sa otporom Rima prema Carigradu.</a:t>
            </a:r>
            <a:endParaRPr lang="sr-Latn-RS" dirty="0"/>
          </a:p>
        </p:txBody>
      </p:sp>
      <p:grpSp>
        <p:nvGrpSpPr>
          <p:cNvPr id="5" name="Group 4"/>
          <p:cNvGrpSpPr/>
          <p:nvPr/>
        </p:nvGrpSpPr>
        <p:grpSpPr>
          <a:xfrm>
            <a:off x="4572000" y="457200"/>
            <a:ext cx="4340894" cy="6093711"/>
            <a:chOff x="4572000" y="609600"/>
            <a:chExt cx="4340894" cy="609371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609600"/>
              <a:ext cx="4340894" cy="5693250"/>
            </a:xfrm>
            <a:prstGeom prst="rect">
              <a:avLst/>
            </a:prstGeom>
          </p:spPr>
        </p:pic>
        <p:sp>
          <p:nvSpPr>
            <p:cNvPr id="4" name="TextBox 3"/>
            <p:cNvSpPr txBox="1"/>
            <p:nvPr/>
          </p:nvSpPr>
          <p:spPr>
            <a:xfrm>
              <a:off x="5828047" y="6333979"/>
              <a:ext cx="1828800" cy="369332"/>
            </a:xfrm>
            <a:prstGeom prst="rect">
              <a:avLst/>
            </a:prstGeom>
            <a:solidFill>
              <a:schemeClr val="tx1"/>
            </a:solidFill>
          </p:spPr>
          <p:txBody>
            <a:bodyPr wrap="square" rtlCol="0">
              <a:spAutoFit/>
            </a:bodyPr>
            <a:lstStyle/>
            <a:p>
              <a:pPr algn="ctr"/>
              <a:r>
                <a:rPr lang="sr-Latn-RS" dirty="0" smtClean="0">
                  <a:solidFill>
                    <a:schemeClr val="bg1"/>
                  </a:solidFill>
                </a:rPr>
                <a:t>Papa Jovan VII</a:t>
              </a:r>
              <a:endParaRPr lang="sr-Latn-RS" dirty="0">
                <a:solidFill>
                  <a:schemeClr val="bg1"/>
                </a:solidFill>
              </a:endParaRPr>
            </a:p>
          </p:txBody>
        </p:sp>
      </p:grpSp>
    </p:spTree>
    <p:extLst>
      <p:ext uri="{BB962C8B-B14F-4D97-AF65-F5344CB8AC3E}">
        <p14:creationId xmlns:p14="http://schemas.microsoft.com/office/powerpoint/2010/main" val="1636630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845" y="762000"/>
            <a:ext cx="4667250" cy="5360941"/>
            <a:chOff x="31845" y="762000"/>
            <a:chExt cx="4667250" cy="5360941"/>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3448"/>
            <a:stretch/>
          </p:blipFill>
          <p:spPr>
            <a:xfrm>
              <a:off x="31845" y="2971800"/>
              <a:ext cx="4667250" cy="315114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220" y="762000"/>
              <a:ext cx="4000500" cy="2019300"/>
            </a:xfrm>
            <a:prstGeom prst="rect">
              <a:avLst/>
            </a:prstGeom>
          </p:spPr>
        </p:pic>
      </p:grpSp>
      <p:sp>
        <p:nvSpPr>
          <p:cNvPr id="5" name="TextBox 4"/>
          <p:cNvSpPr txBox="1"/>
          <p:nvPr/>
        </p:nvSpPr>
        <p:spPr>
          <a:xfrm>
            <a:off x="4724400" y="865287"/>
            <a:ext cx="4267200" cy="5078313"/>
          </a:xfrm>
          <a:prstGeom prst="rect">
            <a:avLst/>
          </a:prstGeom>
          <a:noFill/>
        </p:spPr>
        <p:txBody>
          <a:bodyPr wrap="square" rtlCol="0">
            <a:spAutoFit/>
          </a:bodyPr>
          <a:lstStyle/>
          <a:p>
            <a:pPr algn="just"/>
            <a:r>
              <a:rPr lang="sr-Latn-RS" dirty="0" smtClean="0"/>
              <a:t>Sama predstava raspeća je izuzetno simbolički kompleksna. U pitanju je zapravo scena Obožavanje krsta. Pojedini istraživači smatraju da je ovakvo ikonografsko rešenje proisteklo iz zahteva </a:t>
            </a:r>
            <a:r>
              <a:rPr lang="sr-Latn-RS" dirty="0" smtClean="0"/>
              <a:t>Trulskog sabora.</a:t>
            </a:r>
            <a:endParaRPr lang="sr-Latn-RS" dirty="0" smtClean="0"/>
          </a:p>
          <a:p>
            <a:pPr algn="just"/>
            <a:endParaRPr lang="sr-Latn-RS" dirty="0"/>
          </a:p>
          <a:p>
            <a:pPr algn="just"/>
            <a:r>
              <a:rPr lang="sr-Latn-RS" dirty="0" smtClean="0"/>
              <a:t>Uočavaju se sličnosti sa predstavom </a:t>
            </a:r>
            <a:r>
              <a:rPr lang="sr-Latn-RS" dirty="0" smtClean="0"/>
              <a:t>Obožavanje </a:t>
            </a:r>
            <a:r>
              <a:rPr lang="sr-Latn-RS" dirty="0" smtClean="0"/>
              <a:t>jagnjeta, kao što su: izuzetno ispupčena stena koja simbolizuje Golgotu, povorka </a:t>
            </a:r>
            <a:r>
              <a:rPr lang="sr-Latn-RS" dirty="0" smtClean="0"/>
              <a:t>pravednika, </a:t>
            </a:r>
            <a:r>
              <a:rPr lang="sr-Latn-RS" dirty="0" smtClean="0"/>
              <a:t>kao i prisustvo serafima, ali je jagnje zamenjeno </a:t>
            </a:r>
            <a:r>
              <a:rPr lang="sr-Latn-RS" dirty="0" smtClean="0"/>
              <a:t>raspetom figurom </a:t>
            </a:r>
            <a:r>
              <a:rPr lang="sr-Latn-RS" dirty="0" smtClean="0"/>
              <a:t>Hristom. Na taj način, naglašava se Hristova ljudska priroda i nastradalo telo. To je novi tip Hrista, koji strada za ljudske grehe. To su </a:t>
            </a:r>
            <a:r>
              <a:rPr lang="sr-Latn-RS" dirty="0" smtClean="0"/>
              <a:t>počeci mladolikog predstavljanja Hrista, sa </a:t>
            </a:r>
            <a:r>
              <a:rPr lang="sr-Latn-RS" dirty="0" smtClean="0"/>
              <a:t>kraćom bradom i bez duge tunike (</a:t>
            </a:r>
            <a:r>
              <a:rPr lang="sr-Latn-RS" dirty="0" smtClean="0"/>
              <a:t>colobium - a).</a:t>
            </a:r>
            <a:endParaRPr lang="sr-Latn-RS" dirty="0"/>
          </a:p>
          <a:p>
            <a:endParaRPr lang="sr-Latn-RS" dirty="0"/>
          </a:p>
        </p:txBody>
      </p:sp>
      <p:sp>
        <p:nvSpPr>
          <p:cNvPr id="6" name="TextBox 5"/>
          <p:cNvSpPr txBox="1"/>
          <p:nvPr/>
        </p:nvSpPr>
        <p:spPr>
          <a:xfrm>
            <a:off x="182610" y="6122941"/>
            <a:ext cx="4365720" cy="369332"/>
          </a:xfrm>
          <a:prstGeom prst="rect">
            <a:avLst/>
          </a:prstGeom>
          <a:solidFill>
            <a:schemeClr val="tx1"/>
          </a:solidFill>
        </p:spPr>
        <p:txBody>
          <a:bodyPr wrap="square" rtlCol="0">
            <a:spAutoFit/>
          </a:bodyPr>
          <a:lstStyle/>
          <a:p>
            <a:r>
              <a:rPr lang="sr-Latn-RS" dirty="0" smtClean="0">
                <a:solidFill>
                  <a:schemeClr val="bg1"/>
                </a:solidFill>
              </a:rPr>
              <a:t>Rekonstrukcija najviše zone trijumfalnog luka</a:t>
            </a:r>
            <a:endParaRPr lang="sr-Latn-RS" dirty="0">
              <a:solidFill>
                <a:schemeClr val="bg1"/>
              </a:solidFill>
            </a:endParaRPr>
          </a:p>
        </p:txBody>
      </p:sp>
      <p:sp>
        <p:nvSpPr>
          <p:cNvPr id="7" name="TextBox 6"/>
          <p:cNvSpPr txBox="1"/>
          <p:nvPr/>
        </p:nvSpPr>
        <p:spPr>
          <a:xfrm>
            <a:off x="1184370" y="2602468"/>
            <a:ext cx="2362200" cy="369332"/>
          </a:xfrm>
          <a:prstGeom prst="rect">
            <a:avLst/>
          </a:prstGeom>
          <a:solidFill>
            <a:schemeClr val="tx1"/>
          </a:solidFill>
        </p:spPr>
        <p:txBody>
          <a:bodyPr wrap="square" rtlCol="0">
            <a:spAutoFit/>
          </a:bodyPr>
          <a:lstStyle/>
          <a:p>
            <a:pPr algn="ctr"/>
            <a:r>
              <a:rPr lang="sr-Latn-RS" dirty="0" smtClean="0">
                <a:solidFill>
                  <a:schemeClr val="bg1"/>
                </a:solidFill>
              </a:rPr>
              <a:t>Fragment raspeća</a:t>
            </a:r>
            <a:endParaRPr lang="sr-Latn-RS" dirty="0">
              <a:solidFill>
                <a:schemeClr val="bg1"/>
              </a:solidFill>
            </a:endParaRPr>
          </a:p>
        </p:txBody>
      </p:sp>
    </p:spTree>
    <p:extLst>
      <p:ext uri="{BB962C8B-B14F-4D97-AF65-F5344CB8AC3E}">
        <p14:creationId xmlns:p14="http://schemas.microsoft.com/office/powerpoint/2010/main" val="930144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9144000" cy="5137155"/>
            <a:chOff x="0" y="860422"/>
            <a:chExt cx="9144000" cy="513715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0422"/>
              <a:ext cx="9144000" cy="5137155"/>
            </a:xfrm>
            <a:prstGeom prst="rect">
              <a:avLst/>
            </a:prstGeom>
          </p:spPr>
        </p:pic>
        <p:sp>
          <p:nvSpPr>
            <p:cNvPr id="5" name="TextBox 4"/>
            <p:cNvSpPr txBox="1"/>
            <p:nvPr/>
          </p:nvSpPr>
          <p:spPr>
            <a:xfrm>
              <a:off x="5638800" y="1752600"/>
              <a:ext cx="1219200" cy="584775"/>
            </a:xfrm>
            <a:prstGeom prst="rect">
              <a:avLst/>
            </a:prstGeom>
            <a:solidFill>
              <a:schemeClr val="tx1"/>
            </a:solidFill>
          </p:spPr>
          <p:txBody>
            <a:bodyPr wrap="square" rtlCol="0">
              <a:spAutoFit/>
            </a:bodyPr>
            <a:lstStyle/>
            <a:p>
              <a:pPr algn="ctr"/>
              <a:r>
                <a:rPr lang="sr-Latn-RS" sz="1600" dirty="0" smtClean="0">
                  <a:solidFill>
                    <a:schemeClr val="bg1"/>
                  </a:solidFill>
                </a:rPr>
                <a:t>Palatinski breg</a:t>
              </a:r>
              <a:endParaRPr lang="sr-Latn-RS" sz="1600" dirty="0">
                <a:solidFill>
                  <a:schemeClr val="bg1"/>
                </a:solidFill>
              </a:endParaRPr>
            </a:p>
          </p:txBody>
        </p:sp>
        <p:sp>
          <p:nvSpPr>
            <p:cNvPr id="6" name="TextBox 5"/>
            <p:cNvSpPr txBox="1"/>
            <p:nvPr/>
          </p:nvSpPr>
          <p:spPr>
            <a:xfrm>
              <a:off x="2209800" y="1414046"/>
              <a:ext cx="2133600" cy="338554"/>
            </a:xfrm>
            <a:prstGeom prst="rect">
              <a:avLst/>
            </a:prstGeom>
            <a:solidFill>
              <a:schemeClr val="tx1"/>
            </a:solidFill>
          </p:spPr>
          <p:txBody>
            <a:bodyPr wrap="square" rtlCol="0">
              <a:spAutoFit/>
            </a:bodyPr>
            <a:lstStyle/>
            <a:p>
              <a:pPr algn="ctr"/>
              <a:r>
                <a:rPr lang="sr-Latn-RS" sz="1600" dirty="0" smtClean="0">
                  <a:solidFill>
                    <a:schemeClr val="bg1"/>
                  </a:solidFill>
                </a:rPr>
                <a:t>Santa Marija Antikva</a:t>
              </a:r>
              <a:endParaRPr lang="sr-Latn-RS" sz="1600" dirty="0">
                <a:solidFill>
                  <a:schemeClr val="bg1"/>
                </a:solidFill>
              </a:endParaRPr>
            </a:p>
          </p:txBody>
        </p:sp>
        <p:sp>
          <p:nvSpPr>
            <p:cNvPr id="7" name="TextBox 6"/>
            <p:cNvSpPr txBox="1"/>
            <p:nvPr/>
          </p:nvSpPr>
          <p:spPr>
            <a:xfrm>
              <a:off x="2743200" y="4038600"/>
              <a:ext cx="2895600" cy="461665"/>
            </a:xfrm>
            <a:prstGeom prst="rect">
              <a:avLst/>
            </a:prstGeom>
            <a:solidFill>
              <a:schemeClr val="tx1"/>
            </a:solidFill>
          </p:spPr>
          <p:txBody>
            <a:bodyPr wrap="square" rtlCol="0">
              <a:spAutoFit/>
            </a:bodyPr>
            <a:lstStyle/>
            <a:p>
              <a:pPr algn="ctr"/>
              <a:r>
                <a:rPr lang="sr-Latn-RS" sz="2400" dirty="0" smtClean="0">
                  <a:solidFill>
                    <a:schemeClr val="bg1"/>
                  </a:solidFill>
                </a:rPr>
                <a:t>RIMSKI FORUM</a:t>
              </a:r>
              <a:endParaRPr lang="sr-Latn-RS" sz="2400" dirty="0">
                <a:solidFill>
                  <a:schemeClr val="bg1"/>
                </a:solidFill>
              </a:endParaRPr>
            </a:p>
          </p:txBody>
        </p:sp>
      </p:grpSp>
      <p:sp>
        <p:nvSpPr>
          <p:cNvPr id="11" name="TextBox 10"/>
          <p:cNvSpPr txBox="1"/>
          <p:nvPr/>
        </p:nvSpPr>
        <p:spPr>
          <a:xfrm>
            <a:off x="0" y="5396299"/>
            <a:ext cx="9144000" cy="1200329"/>
          </a:xfrm>
          <a:prstGeom prst="rect">
            <a:avLst/>
          </a:prstGeom>
          <a:noFill/>
        </p:spPr>
        <p:txBody>
          <a:bodyPr wrap="square" rtlCol="0" anchor="ctr">
            <a:spAutoFit/>
          </a:bodyPr>
          <a:lstStyle/>
          <a:p>
            <a:pPr algn="just"/>
            <a:r>
              <a:rPr lang="sr-Latn-RS" dirty="0"/>
              <a:t>Crkva Santa </a:t>
            </a:r>
            <a:r>
              <a:rPr lang="sr-Latn-RS" dirty="0" smtClean="0"/>
              <a:t>Marija </a:t>
            </a:r>
            <a:r>
              <a:rPr lang="sr-Latn-RS" dirty="0"/>
              <a:t>Antikva je jedna od najstarijih </a:t>
            </a:r>
            <a:r>
              <a:rPr lang="sr-Latn-RS" dirty="0" smtClean="0"/>
              <a:t>hrišćanskih </a:t>
            </a:r>
            <a:r>
              <a:rPr lang="sr-Latn-RS" dirty="0"/>
              <a:t>građevina u Rimu. Nalazi se na Rimskom forumu, u podnožju zapadne strane </a:t>
            </a:r>
            <a:r>
              <a:rPr lang="sr-Latn-RS" dirty="0" smtClean="0"/>
              <a:t>Palatinskog brega. Građevina je deo carskog </a:t>
            </a:r>
            <a:r>
              <a:rPr lang="sr-Latn-RS" dirty="0" smtClean="0"/>
              <a:t>kompleksa i originalno </a:t>
            </a:r>
            <a:r>
              <a:rPr lang="sr-Latn-RS" dirty="0" smtClean="0"/>
              <a:t>je najverovatnije imala funkciju stražarnice koja je čuvala put do </a:t>
            </a:r>
            <a:r>
              <a:rPr lang="sr-Latn-RS" dirty="0" smtClean="0"/>
              <a:t>palate. Datuje </a:t>
            </a:r>
            <a:r>
              <a:rPr lang="sr-Latn-RS" dirty="0" smtClean="0"/>
              <a:t>se u vreme rimskog cara Domicijana, koji je vladao u periodu od 81. do 96. godine.</a:t>
            </a:r>
            <a:endParaRPr lang="sr-Latn-RS" dirty="0"/>
          </a:p>
        </p:txBody>
      </p:sp>
    </p:spTree>
    <p:extLst>
      <p:ext uri="{BB962C8B-B14F-4D97-AF65-F5344CB8AC3E}">
        <p14:creationId xmlns:p14="http://schemas.microsoft.com/office/powerpoint/2010/main" val="123456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457" t="12470" r="17842" b="13432"/>
          <a:stretch/>
        </p:blipFill>
        <p:spPr>
          <a:xfrm>
            <a:off x="-3412" y="3024632"/>
            <a:ext cx="4326341" cy="3833368"/>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2526" r="11104" b="12438"/>
          <a:stretch/>
        </p:blipFill>
        <p:spPr>
          <a:xfrm>
            <a:off x="17060" y="0"/>
            <a:ext cx="4326340" cy="3941180"/>
          </a:xfrm>
          <a:prstGeom prst="rect">
            <a:avLst/>
          </a:prstGeom>
        </p:spPr>
      </p:pic>
      <p:sp>
        <p:nvSpPr>
          <p:cNvPr id="6" name="Rectangle 5"/>
          <p:cNvSpPr/>
          <p:nvPr/>
        </p:nvSpPr>
        <p:spPr>
          <a:xfrm>
            <a:off x="3200400" y="5257800"/>
            <a:ext cx="1143000" cy="121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7" name="TextBox 6"/>
          <p:cNvSpPr txBox="1"/>
          <p:nvPr/>
        </p:nvSpPr>
        <p:spPr>
          <a:xfrm>
            <a:off x="4343400" y="381000"/>
            <a:ext cx="4724400" cy="6186309"/>
          </a:xfrm>
          <a:prstGeom prst="rect">
            <a:avLst/>
          </a:prstGeom>
          <a:noFill/>
        </p:spPr>
        <p:txBody>
          <a:bodyPr wrap="square" rtlCol="0">
            <a:spAutoFit/>
          </a:bodyPr>
          <a:lstStyle/>
          <a:p>
            <a:pPr algn="just"/>
            <a:r>
              <a:rPr lang="sr-Latn-RS" b="1" dirty="0" smtClean="0"/>
              <a:t>Sveta Solomonija</a:t>
            </a:r>
          </a:p>
          <a:p>
            <a:pPr algn="just"/>
            <a:endParaRPr lang="sr-Latn-RS" dirty="0"/>
          </a:p>
          <a:p>
            <a:pPr algn="just"/>
            <a:r>
              <a:rPr lang="sr-Latn-RS" dirty="0" smtClean="0"/>
              <a:t>Na </a:t>
            </a:r>
            <a:r>
              <a:rPr lang="sr-Latn-RS" dirty="0" smtClean="0"/>
              <a:t>jugoistočnom stubu, nalazi se, gotovo potpuno očuvana predstava iz VII veka. Ovo je predstava iz knjige o Makabejcima. </a:t>
            </a:r>
            <a:endParaRPr lang="sr-Latn-RS" dirty="0" smtClean="0"/>
          </a:p>
          <a:p>
            <a:pPr algn="just"/>
            <a:endParaRPr lang="sr-Latn-RS" dirty="0" smtClean="0"/>
          </a:p>
          <a:p>
            <a:pPr algn="just"/>
            <a:r>
              <a:rPr lang="sr-Latn-RS" dirty="0" smtClean="0"/>
              <a:t>Ženska figura je </a:t>
            </a:r>
            <a:r>
              <a:rPr lang="sr-Latn-RS" dirty="0" smtClean="0"/>
              <a:t>Solomonija, </a:t>
            </a:r>
            <a:r>
              <a:rPr lang="sr-Latn-RS" dirty="0" smtClean="0"/>
              <a:t>a oko nje su njenih sedam sinova. Oni su stradali zarad svoje vere, i pogubljeni su pred njom</a:t>
            </a:r>
            <a:r>
              <a:rPr lang="sr-Latn-RS" dirty="0" smtClean="0"/>
              <a:t>.</a:t>
            </a:r>
          </a:p>
          <a:p>
            <a:pPr algn="just"/>
            <a:endParaRPr lang="sr-Latn-RS" dirty="0" smtClean="0"/>
          </a:p>
          <a:p>
            <a:pPr algn="just"/>
            <a:r>
              <a:rPr lang="sr-Latn-RS" dirty="0" smtClean="0"/>
              <a:t>Ovo je izuzetno važna tema za rano </a:t>
            </a:r>
            <a:r>
              <a:rPr lang="sr-Latn-RS" dirty="0" smtClean="0"/>
              <a:t>hrišćanstvo </a:t>
            </a:r>
            <a:r>
              <a:rPr lang="sr-Latn-RS" dirty="0" smtClean="0"/>
              <a:t>i vernike koji su takođe progonjeni zbog svoje vere. </a:t>
            </a:r>
          </a:p>
          <a:p>
            <a:pPr algn="just"/>
            <a:r>
              <a:rPr lang="sr-Latn-RS" dirty="0" smtClean="0"/>
              <a:t>Iako je ona </a:t>
            </a:r>
            <a:r>
              <a:rPr lang="sr-Latn-RS" dirty="0" smtClean="0"/>
              <a:t>predstavljena </a:t>
            </a:r>
            <a:r>
              <a:rPr lang="sr-Latn-RS" dirty="0" smtClean="0"/>
              <a:t>veoma frontalno, kao Marija Regina, vidi se novi duh hrišćanskog slikarstva. </a:t>
            </a:r>
            <a:endParaRPr lang="sr-Latn-RS" dirty="0" smtClean="0"/>
          </a:p>
          <a:p>
            <a:pPr algn="just"/>
            <a:r>
              <a:rPr lang="sr-Latn-RS" dirty="0" smtClean="0"/>
              <a:t>Njena </a:t>
            </a:r>
            <a:r>
              <a:rPr lang="sr-Latn-RS" dirty="0" smtClean="0"/>
              <a:t>figura je izuzetno izdužena. Onovremeni umetnici teže da predstave -  </a:t>
            </a:r>
            <a:r>
              <a:rPr lang="sr-Latn-RS" i="1" dirty="0" smtClean="0"/>
              <a:t>božansko i onozemaljsko, </a:t>
            </a:r>
            <a:r>
              <a:rPr lang="sr-Latn-RS" dirty="0" smtClean="0"/>
              <a:t>a ne realne figure</a:t>
            </a:r>
            <a:r>
              <a:rPr lang="sr-Latn-RS" dirty="0" smtClean="0"/>
              <a:t>.</a:t>
            </a:r>
          </a:p>
          <a:p>
            <a:pPr algn="just"/>
            <a:endParaRPr lang="sr-Latn-RS" i="1" dirty="0" smtClean="0"/>
          </a:p>
          <a:p>
            <a:pPr algn="just"/>
            <a:r>
              <a:rPr lang="sr-Latn-RS" dirty="0" smtClean="0"/>
              <a:t>Ovo je simbolička predstava koja reprezentuje duhovni svet.</a:t>
            </a:r>
            <a:endParaRPr lang="sr-Latn-RS" dirty="0"/>
          </a:p>
        </p:txBody>
      </p:sp>
      <p:sp>
        <p:nvSpPr>
          <p:cNvPr id="8" name="TextBox 7"/>
          <p:cNvSpPr txBox="1"/>
          <p:nvPr/>
        </p:nvSpPr>
        <p:spPr>
          <a:xfrm>
            <a:off x="694330" y="3618014"/>
            <a:ext cx="2971800" cy="646331"/>
          </a:xfrm>
          <a:prstGeom prst="rect">
            <a:avLst/>
          </a:prstGeom>
          <a:solidFill>
            <a:schemeClr val="tx1"/>
          </a:solidFill>
        </p:spPr>
        <p:txBody>
          <a:bodyPr wrap="square" rtlCol="0">
            <a:spAutoFit/>
          </a:bodyPr>
          <a:lstStyle/>
          <a:p>
            <a:pPr algn="ctr"/>
            <a:r>
              <a:rPr lang="sr-Latn-RS" dirty="0" smtClean="0">
                <a:solidFill>
                  <a:schemeClr val="bg1"/>
                </a:solidFill>
              </a:rPr>
              <a:t>Solomonija i njeni sinovi na jugoistočnom stubu</a:t>
            </a:r>
            <a:endParaRPr lang="sr-Latn-RS" dirty="0">
              <a:solidFill>
                <a:schemeClr val="bg1"/>
              </a:solidFill>
            </a:endParaRPr>
          </a:p>
        </p:txBody>
      </p:sp>
    </p:spTree>
    <p:extLst>
      <p:ext uri="{BB962C8B-B14F-4D97-AF65-F5344CB8AC3E}">
        <p14:creationId xmlns:p14="http://schemas.microsoft.com/office/powerpoint/2010/main" val="1657175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180"/>
          <a:stretch/>
        </p:blipFill>
        <p:spPr>
          <a:xfrm>
            <a:off x="0" y="0"/>
            <a:ext cx="9144000" cy="4952848"/>
          </a:xfrm>
          <a:prstGeom prst="rect">
            <a:avLst/>
          </a:prstGeom>
        </p:spPr>
      </p:pic>
      <p:sp>
        <p:nvSpPr>
          <p:cNvPr id="4" name="TextBox 3"/>
          <p:cNvSpPr txBox="1"/>
          <p:nvPr/>
        </p:nvSpPr>
        <p:spPr>
          <a:xfrm>
            <a:off x="0" y="4876800"/>
            <a:ext cx="9144000" cy="2031325"/>
          </a:xfrm>
          <a:prstGeom prst="rect">
            <a:avLst/>
          </a:prstGeom>
          <a:noFill/>
        </p:spPr>
        <p:txBody>
          <a:bodyPr wrap="square" rtlCol="0">
            <a:spAutoFit/>
          </a:bodyPr>
          <a:lstStyle/>
          <a:p>
            <a:r>
              <a:rPr lang="sr-Latn-RS" b="1" dirty="0" smtClean="0"/>
              <a:t>Teodotova </a:t>
            </a:r>
            <a:r>
              <a:rPr lang="sr-Latn-RS" b="1" dirty="0" smtClean="0"/>
              <a:t>kapela</a:t>
            </a:r>
          </a:p>
          <a:p>
            <a:endParaRPr lang="sr-Latn-RS" b="1" dirty="0" smtClean="0"/>
          </a:p>
          <a:p>
            <a:pPr algn="just"/>
            <a:r>
              <a:rPr lang="sr-Latn-RS" dirty="0" smtClean="0"/>
              <a:t>Nalazi se severno od oltarskog prostora. U njoj je sačuvan ciklus fresaka koji datujemo u vreme stolovanja pape Zaharija</a:t>
            </a:r>
            <a:r>
              <a:rPr lang="sr-Latn-RS" dirty="0"/>
              <a:t> (</a:t>
            </a:r>
            <a:r>
              <a:rPr lang="sr-Latn-RS" dirty="0" smtClean="0"/>
              <a:t>741-52), na osnovu njegovog portreta sa četvrtastim nimbom u okviru kapele. Ktitor kapele je Teodot, označen kao </a:t>
            </a:r>
            <a:r>
              <a:rPr lang="sr-Latn-RS" i="1" dirty="0" smtClean="0"/>
              <a:t>primicerius-pater diaconia</a:t>
            </a:r>
            <a:r>
              <a:rPr lang="sr-Latn-RS" dirty="0" smtClean="0"/>
              <a:t>, i </a:t>
            </a:r>
            <a:r>
              <a:rPr lang="sr-Latn-RS" dirty="0" smtClean="0"/>
              <a:t>pojavljuje se na </a:t>
            </a:r>
            <a:r>
              <a:rPr lang="sr-Latn-RS" dirty="0" smtClean="0"/>
              <a:t>nekoliko scena, </a:t>
            </a:r>
            <a:r>
              <a:rPr lang="sr-Latn-RS" dirty="0" smtClean="0"/>
              <a:t>takođe sa </a:t>
            </a:r>
            <a:r>
              <a:rPr lang="sr-Latn-RS" dirty="0" smtClean="0"/>
              <a:t>četvrtastim nimbom. Ovakva dekoracija i karakter kapele upućuju na jednu izuzetno važnu pojavu , ne tako čestu u ovom periodu– privatnu pobožnost.</a:t>
            </a:r>
            <a:endParaRPr lang="sr-Latn-RS" dirty="0"/>
          </a:p>
        </p:txBody>
      </p:sp>
      <p:sp>
        <p:nvSpPr>
          <p:cNvPr id="5" name="TextBox 4"/>
          <p:cNvSpPr txBox="1"/>
          <p:nvPr/>
        </p:nvSpPr>
        <p:spPr>
          <a:xfrm>
            <a:off x="1714500" y="4507468"/>
            <a:ext cx="5715000" cy="369332"/>
          </a:xfrm>
          <a:prstGeom prst="rect">
            <a:avLst/>
          </a:prstGeom>
          <a:solidFill>
            <a:schemeClr val="tx1"/>
          </a:solidFill>
        </p:spPr>
        <p:txBody>
          <a:bodyPr wrap="square" rtlCol="0">
            <a:spAutoFit/>
          </a:bodyPr>
          <a:lstStyle/>
          <a:p>
            <a:r>
              <a:rPr lang="sr-Latn-RS" dirty="0" smtClean="0">
                <a:solidFill>
                  <a:schemeClr val="bg1"/>
                </a:solidFill>
              </a:rPr>
              <a:t>Teodot prinosi model crkve Bogorodici sa Hristom na tronu</a:t>
            </a:r>
            <a:endParaRPr lang="sr-Latn-RS" dirty="0">
              <a:solidFill>
                <a:schemeClr val="bg1"/>
              </a:solidFill>
            </a:endParaRPr>
          </a:p>
        </p:txBody>
      </p:sp>
    </p:spTree>
    <p:extLst>
      <p:ext uri="{BB962C8B-B14F-4D97-AF65-F5344CB8AC3E}">
        <p14:creationId xmlns:p14="http://schemas.microsoft.com/office/powerpoint/2010/main" val="3419849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582" r="8122"/>
          <a:stretch/>
        </p:blipFill>
        <p:spPr>
          <a:xfrm>
            <a:off x="6824" y="0"/>
            <a:ext cx="3797490" cy="4572000"/>
          </a:xfrm>
          <a:prstGeom prst="rect">
            <a:avLst/>
          </a:prstGeom>
        </p:spPr>
      </p:pic>
      <p:pic>
        <p:nvPicPr>
          <p:cNvPr id="1026" name="Picture 2" descr="C:\Users\User.BG05\Desktop\Santa Maria slike\Teodotus kao donor prinosi model crkve, polovina 8 vek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248"/>
          <a:stretch/>
        </p:blipFill>
        <p:spPr bwMode="auto">
          <a:xfrm>
            <a:off x="-4549" y="4591334"/>
            <a:ext cx="3808863"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04314" y="10716"/>
            <a:ext cx="5339686" cy="6771084"/>
          </a:xfrm>
          <a:prstGeom prst="rect">
            <a:avLst/>
          </a:prstGeom>
          <a:noFill/>
        </p:spPr>
        <p:txBody>
          <a:bodyPr wrap="square" rtlCol="0">
            <a:spAutoFit/>
          </a:bodyPr>
          <a:lstStyle/>
          <a:p>
            <a:r>
              <a:rPr lang="sr-Latn-RS" sz="2000" b="1" dirty="0" smtClean="0"/>
              <a:t>Raspeće</a:t>
            </a:r>
          </a:p>
          <a:p>
            <a:endParaRPr lang="sr-Latn-RS" dirty="0"/>
          </a:p>
          <a:p>
            <a:pPr algn="just"/>
            <a:r>
              <a:rPr lang="sr-Latn-RS" dirty="0" smtClean="0"/>
              <a:t>U niši u istočnom delu kapele nalazi se predstava Raspeća. Ima sličnosti sa </a:t>
            </a:r>
            <a:r>
              <a:rPr lang="sr-Latn-RS" dirty="0" smtClean="0"/>
              <a:t>onom </a:t>
            </a:r>
            <a:r>
              <a:rPr lang="sr-Latn-RS" dirty="0" smtClean="0"/>
              <a:t>na </a:t>
            </a:r>
            <a:r>
              <a:rPr lang="sr-Latn-RS" dirty="0" smtClean="0"/>
              <a:t>trijumfalnom </a:t>
            </a:r>
            <a:r>
              <a:rPr lang="sr-Latn-RS" dirty="0" smtClean="0"/>
              <a:t>luku, ali ovde nije predstavljen onaj novi oficijalni tip Hrista, već je u pitanju tradicionalnije rešenje sa dugom kosom,bradom i tunikom.</a:t>
            </a:r>
          </a:p>
          <a:p>
            <a:pPr algn="just"/>
            <a:r>
              <a:rPr lang="sr-Latn-RS" dirty="0" smtClean="0"/>
              <a:t>Ipak, kao i na predstavi na trijumfalnom luku, Hristove oči su širom otvorene, što aludira </a:t>
            </a:r>
            <a:r>
              <a:rPr lang="sr-Latn-RS" dirty="0" smtClean="0"/>
              <a:t>„ne </a:t>
            </a:r>
            <a:r>
              <a:rPr lang="sr-Latn-RS" dirty="0" smtClean="0"/>
              <a:t>na ljudsku smrt, već na božanski život“</a:t>
            </a:r>
          </a:p>
          <a:p>
            <a:pPr algn="just"/>
            <a:endParaRPr lang="sr-Latn-RS" dirty="0"/>
          </a:p>
          <a:p>
            <a:pPr algn="just"/>
            <a:r>
              <a:rPr lang="sr-Latn-RS" dirty="0" smtClean="0"/>
              <a:t>Važno je takođe napomenuti, da se ova freska datuje u vreme u kojem u Istočnom delu carstva traje ikonoborstvo i kada su zabranjene figuralne predstave. Prema tradiciji, fresko slikarstvo na zapadu je rađeno samo bojom u svežem malteru, dok su na istoku korišćeni i drugi materijali, poput </a:t>
            </a:r>
            <a:r>
              <a:rPr lang="sr-Latn-RS" dirty="0" smtClean="0"/>
              <a:t>na primer slame.</a:t>
            </a:r>
          </a:p>
          <a:p>
            <a:pPr algn="just"/>
            <a:endParaRPr lang="sr-Latn-RS" dirty="0" smtClean="0"/>
          </a:p>
          <a:p>
            <a:pPr algn="just"/>
            <a:r>
              <a:rPr lang="sr-Latn-RS" dirty="0" smtClean="0"/>
              <a:t>Budući </a:t>
            </a:r>
            <a:r>
              <a:rPr lang="sr-Latn-RS" dirty="0" smtClean="0"/>
              <a:t>da ove freske sadrže takve tragove, moguć je zaključak da su ih izveli umetnici iz Istočnog dela carstva. </a:t>
            </a:r>
            <a:r>
              <a:rPr lang="sr-Latn-RS" dirty="0" smtClean="0"/>
              <a:t>Ako </a:t>
            </a:r>
            <a:r>
              <a:rPr lang="sr-Latn-RS" dirty="0" smtClean="0"/>
              <a:t>to uzmemo u obzir, onda nam </a:t>
            </a:r>
            <a:r>
              <a:rPr lang="sr-Latn-RS" dirty="0" smtClean="0"/>
              <a:t>ove </a:t>
            </a:r>
            <a:r>
              <a:rPr lang="sr-Latn-RS" dirty="0" smtClean="0"/>
              <a:t>veoma retke predstave </a:t>
            </a:r>
            <a:r>
              <a:rPr lang="sr-Latn-RS" dirty="0" smtClean="0"/>
              <a:t>mogu </a:t>
            </a:r>
            <a:r>
              <a:rPr lang="sr-Latn-RS" dirty="0" smtClean="0"/>
              <a:t>pružiti uvid u to kako su izgledale one koje su na istoku stradale u vreme ikonoborstva.</a:t>
            </a:r>
          </a:p>
          <a:p>
            <a:pPr algn="just"/>
            <a:endParaRPr lang="sr-Latn-RS" dirty="0"/>
          </a:p>
        </p:txBody>
      </p:sp>
      <p:sp>
        <p:nvSpPr>
          <p:cNvPr id="5" name="TextBox 4"/>
          <p:cNvSpPr txBox="1"/>
          <p:nvPr/>
        </p:nvSpPr>
        <p:spPr>
          <a:xfrm>
            <a:off x="2057400" y="6211669"/>
            <a:ext cx="1143000" cy="646331"/>
          </a:xfrm>
          <a:prstGeom prst="rect">
            <a:avLst/>
          </a:prstGeom>
          <a:solidFill>
            <a:schemeClr val="tx1"/>
          </a:solidFill>
        </p:spPr>
        <p:txBody>
          <a:bodyPr wrap="square" rtlCol="0">
            <a:spAutoFit/>
          </a:bodyPr>
          <a:lstStyle/>
          <a:p>
            <a:pPr algn="ctr"/>
            <a:r>
              <a:rPr lang="sr-Latn-RS" dirty="0" smtClean="0">
                <a:solidFill>
                  <a:schemeClr val="bg1"/>
                </a:solidFill>
              </a:rPr>
              <a:t>Teodot kao ktitor</a:t>
            </a:r>
            <a:endParaRPr lang="sr-Latn-RS" dirty="0">
              <a:solidFill>
                <a:schemeClr val="bg1"/>
              </a:solidFill>
            </a:endParaRPr>
          </a:p>
        </p:txBody>
      </p:sp>
      <p:sp>
        <p:nvSpPr>
          <p:cNvPr id="6" name="TextBox 5"/>
          <p:cNvSpPr txBox="1"/>
          <p:nvPr/>
        </p:nvSpPr>
        <p:spPr>
          <a:xfrm>
            <a:off x="490182" y="4038600"/>
            <a:ext cx="2819400" cy="369332"/>
          </a:xfrm>
          <a:prstGeom prst="rect">
            <a:avLst/>
          </a:prstGeom>
          <a:solidFill>
            <a:schemeClr val="tx1"/>
          </a:solidFill>
        </p:spPr>
        <p:txBody>
          <a:bodyPr wrap="square" rtlCol="0">
            <a:spAutoFit/>
          </a:bodyPr>
          <a:lstStyle/>
          <a:p>
            <a:pPr algn="ctr"/>
            <a:r>
              <a:rPr lang="sr-Latn-RS" dirty="0" smtClean="0">
                <a:solidFill>
                  <a:schemeClr val="bg1"/>
                </a:solidFill>
              </a:rPr>
              <a:t>Raspeće u Teodotovoj kapeli</a:t>
            </a:r>
            <a:endParaRPr lang="sr-Latn-RS" dirty="0">
              <a:solidFill>
                <a:schemeClr val="bg1"/>
              </a:solidFill>
            </a:endParaRPr>
          </a:p>
        </p:txBody>
      </p:sp>
    </p:spTree>
    <p:extLst>
      <p:ext uri="{BB962C8B-B14F-4D97-AF65-F5344CB8AC3E}">
        <p14:creationId xmlns:p14="http://schemas.microsoft.com/office/powerpoint/2010/main" val="3799919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1300"/>
          <a:stretch/>
        </p:blipFill>
        <p:spPr>
          <a:xfrm>
            <a:off x="0" y="0"/>
            <a:ext cx="9144000" cy="3548418"/>
          </a:xfrm>
          <a:prstGeom prst="rect">
            <a:avLst/>
          </a:prstGeom>
        </p:spPr>
      </p:pic>
      <p:sp>
        <p:nvSpPr>
          <p:cNvPr id="3" name="TextBox 2"/>
          <p:cNvSpPr txBox="1"/>
          <p:nvPr/>
        </p:nvSpPr>
        <p:spPr>
          <a:xfrm>
            <a:off x="-76200" y="3548418"/>
            <a:ext cx="9144000" cy="3416320"/>
          </a:xfrm>
          <a:prstGeom prst="rect">
            <a:avLst/>
          </a:prstGeom>
          <a:noFill/>
        </p:spPr>
        <p:txBody>
          <a:bodyPr wrap="square" rtlCol="0">
            <a:spAutoFit/>
          </a:bodyPr>
          <a:lstStyle/>
          <a:p>
            <a:pPr algn="just"/>
            <a:r>
              <a:rPr lang="sr-Latn-RS" dirty="0" smtClean="0"/>
              <a:t>Ispod Raspeća, u okviru pravougaonog panela, nalazi se predstava u čijem centru je prikazana Bogorodica sa Hristom na tronu, kojoj prilazi Teodot sa modelom crkve, i pomenuti papa Zaharije, koji jedini imaju četvrtaste nimbove.</a:t>
            </a:r>
          </a:p>
          <a:p>
            <a:pPr algn="just"/>
            <a:r>
              <a:rPr lang="sr-Latn-RS" dirty="0" smtClean="0"/>
              <a:t>Bogorodici se sa obe strane, u Teodotovo ime, obraćaju apostoli, svetiteljka Julita i njen sin Kirik.  </a:t>
            </a:r>
          </a:p>
          <a:p>
            <a:pPr algn="just"/>
            <a:r>
              <a:rPr lang="sr-Latn-RS" dirty="0" smtClean="0"/>
              <a:t>Na ostalim zidnim površinama, nalaze se scene iz ciklusa stradanja Julite i njenog sina, što je krajnje nesvakidašnje za rimsko fresko </a:t>
            </a:r>
            <a:r>
              <a:rPr lang="sr-Latn-RS" dirty="0" smtClean="0"/>
              <a:t>slikarstvo, </a:t>
            </a:r>
            <a:r>
              <a:rPr lang="sr-Latn-RS" dirty="0" smtClean="0"/>
              <a:t>a jedinstven je i izbor svetitelja koji su daleko više poštovani i poznati u istočnom delu carstva. Mogu se dovesti u vezu sa predstavom </a:t>
            </a:r>
            <a:r>
              <a:rPr lang="sr-Latn-RS" dirty="0" smtClean="0"/>
              <a:t>Solomonije </a:t>
            </a:r>
            <a:r>
              <a:rPr lang="sr-Latn-RS" dirty="0" smtClean="0"/>
              <a:t>i njenih sinova, budući da je i ovde prisutan motiv stradanja deteta pred očima majke.</a:t>
            </a:r>
          </a:p>
          <a:p>
            <a:pPr algn="just"/>
            <a:r>
              <a:rPr lang="sr-Latn-RS" dirty="0" smtClean="0"/>
              <a:t>Oba naravno nose moćnu simboličku aluziju na Hristovo stradanje i Bogorodičino oplakivanje </a:t>
            </a:r>
            <a:r>
              <a:rPr lang="sr-Latn-RS" dirty="0" smtClean="0"/>
              <a:t>svog </a:t>
            </a:r>
            <a:r>
              <a:rPr lang="sr-Latn-RS" dirty="0" smtClean="0"/>
              <a:t>sina.</a:t>
            </a:r>
          </a:p>
          <a:p>
            <a:endParaRPr lang="sr-Latn-RS" dirty="0"/>
          </a:p>
        </p:txBody>
      </p:sp>
      <p:sp>
        <p:nvSpPr>
          <p:cNvPr id="5" name="TextBox 4"/>
          <p:cNvSpPr txBox="1"/>
          <p:nvPr/>
        </p:nvSpPr>
        <p:spPr>
          <a:xfrm>
            <a:off x="990600" y="3038901"/>
            <a:ext cx="7162800" cy="369332"/>
          </a:xfrm>
          <a:prstGeom prst="rect">
            <a:avLst/>
          </a:prstGeom>
          <a:solidFill>
            <a:schemeClr val="tx1"/>
          </a:solidFill>
        </p:spPr>
        <p:txBody>
          <a:bodyPr wrap="square" rtlCol="0">
            <a:spAutoFit/>
          </a:bodyPr>
          <a:lstStyle/>
          <a:p>
            <a:r>
              <a:rPr lang="sr-Latn-RS" dirty="0" smtClean="0">
                <a:solidFill>
                  <a:schemeClr val="bg1"/>
                </a:solidFill>
              </a:rPr>
              <a:t>Bogorodica na tronu okružena svetiteljima i Teodot koji prinosi model crkve</a:t>
            </a:r>
            <a:endParaRPr lang="sr-Latn-RS" dirty="0">
              <a:solidFill>
                <a:schemeClr val="bg1"/>
              </a:solidFill>
            </a:endParaRPr>
          </a:p>
        </p:txBody>
      </p:sp>
    </p:spTree>
    <p:extLst>
      <p:ext uri="{BB962C8B-B14F-4D97-AF65-F5344CB8AC3E}">
        <p14:creationId xmlns:p14="http://schemas.microsoft.com/office/powerpoint/2010/main" val="4229239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1258"/>
          <a:stretch/>
        </p:blipFill>
        <p:spPr>
          <a:xfrm>
            <a:off x="0" y="-20471"/>
            <a:ext cx="9155373" cy="4570148"/>
          </a:xfrm>
          <a:prstGeom prst="rect">
            <a:avLst/>
          </a:prstGeom>
        </p:spPr>
      </p:pic>
      <p:sp>
        <p:nvSpPr>
          <p:cNvPr id="4" name="TextBox 3"/>
          <p:cNvSpPr txBox="1"/>
          <p:nvPr/>
        </p:nvSpPr>
        <p:spPr>
          <a:xfrm>
            <a:off x="-35258" y="4549676"/>
            <a:ext cx="9179257" cy="2308324"/>
          </a:xfrm>
          <a:prstGeom prst="rect">
            <a:avLst/>
          </a:prstGeom>
          <a:noFill/>
        </p:spPr>
        <p:txBody>
          <a:bodyPr wrap="square" rtlCol="0">
            <a:spAutoFit/>
          </a:bodyPr>
          <a:lstStyle/>
          <a:p>
            <a:pPr algn="just"/>
            <a:r>
              <a:rPr lang="sr-Latn-RS" dirty="0" smtClean="0"/>
              <a:t>Severna kapela je posvećena </a:t>
            </a:r>
            <a:r>
              <a:rPr lang="sr-Latn-RS" dirty="0" smtClean="0"/>
              <a:t>Svetim </a:t>
            </a:r>
            <a:r>
              <a:rPr lang="sr-Latn-RS" dirty="0" smtClean="0"/>
              <a:t>lekarima. Njen </a:t>
            </a:r>
            <a:r>
              <a:rPr lang="sr-Latn-RS" dirty="0" smtClean="0"/>
              <a:t>fresko </a:t>
            </a:r>
            <a:r>
              <a:rPr lang="sr-Latn-RS" dirty="0" smtClean="0"/>
              <a:t>program datujemo u period stolovanja pape Jovana VII. </a:t>
            </a:r>
          </a:p>
          <a:p>
            <a:pPr algn="just"/>
            <a:r>
              <a:rPr lang="sr-Latn-RS" dirty="0" smtClean="0"/>
              <a:t>U okviru kapele prikazani su </a:t>
            </a:r>
            <a:r>
              <a:rPr lang="sr-Latn-RS" dirty="0" smtClean="0"/>
              <a:t>istočnjački </a:t>
            </a:r>
            <a:r>
              <a:rPr lang="sr-Latn-RS" dirty="0" smtClean="0"/>
              <a:t>svetitelji – lekari, uglavnom u vidu stojećih figura koje identifikujemo na osnovu grčkih natpisa sa njihovim imenima.</a:t>
            </a:r>
          </a:p>
          <a:p>
            <a:pPr algn="just"/>
            <a:endParaRPr lang="sr-Latn-RS" dirty="0" smtClean="0"/>
          </a:p>
          <a:p>
            <a:pPr algn="just"/>
            <a:r>
              <a:rPr lang="sr-Latn-RS" dirty="0" smtClean="0"/>
              <a:t>Istraživači smatraju da ovakav fresko program kapele upućuje na to da je u njoj praktikovan ritual –incubatio – koji vodi poreklo iz vremena pre hrišćanstva, a podrazumeva spavanje u sakralnom prostoru i isceljnje određene bolesti tokom tog procesa. </a:t>
            </a:r>
            <a:endParaRPr lang="sr-Latn-RS" dirty="0"/>
          </a:p>
        </p:txBody>
      </p:sp>
      <p:sp>
        <p:nvSpPr>
          <p:cNvPr id="5" name="TextBox 4"/>
          <p:cNvSpPr txBox="1"/>
          <p:nvPr/>
        </p:nvSpPr>
        <p:spPr>
          <a:xfrm>
            <a:off x="3508043" y="4180344"/>
            <a:ext cx="1828800" cy="369332"/>
          </a:xfrm>
          <a:prstGeom prst="rect">
            <a:avLst/>
          </a:prstGeom>
          <a:solidFill>
            <a:schemeClr val="tx1"/>
          </a:solidFill>
        </p:spPr>
        <p:txBody>
          <a:bodyPr wrap="square" rtlCol="0">
            <a:spAutoFit/>
          </a:bodyPr>
          <a:lstStyle/>
          <a:p>
            <a:pPr algn="ctr"/>
            <a:r>
              <a:rPr lang="sr-Latn-RS" dirty="0" smtClean="0">
                <a:solidFill>
                  <a:schemeClr val="bg1"/>
                </a:solidFill>
              </a:rPr>
              <a:t>Sveti lekari</a:t>
            </a:r>
            <a:endParaRPr lang="sr-Latn-RS" dirty="0">
              <a:solidFill>
                <a:schemeClr val="bg1"/>
              </a:solidFill>
            </a:endParaRPr>
          </a:p>
        </p:txBody>
      </p:sp>
    </p:spTree>
    <p:extLst>
      <p:ext uri="{BB962C8B-B14F-4D97-AF65-F5344CB8AC3E}">
        <p14:creationId xmlns:p14="http://schemas.microsoft.com/office/powerpoint/2010/main" val="3717442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4196" r="34833"/>
          <a:stretch/>
        </p:blipFill>
        <p:spPr>
          <a:xfrm>
            <a:off x="5182735" y="0"/>
            <a:ext cx="4104827" cy="382706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0448"/>
          <a:stretch/>
        </p:blipFill>
        <p:spPr>
          <a:xfrm>
            <a:off x="0" y="0"/>
            <a:ext cx="5689600" cy="3821373"/>
          </a:xfrm>
          <a:prstGeom prst="rect">
            <a:avLst/>
          </a:prstGeom>
        </p:spPr>
      </p:pic>
      <p:sp>
        <p:nvSpPr>
          <p:cNvPr id="4" name="TextBox 3"/>
          <p:cNvSpPr txBox="1"/>
          <p:nvPr/>
        </p:nvSpPr>
        <p:spPr>
          <a:xfrm>
            <a:off x="0" y="3995678"/>
            <a:ext cx="9144000" cy="2862322"/>
          </a:xfrm>
          <a:prstGeom prst="rect">
            <a:avLst/>
          </a:prstGeom>
          <a:noFill/>
        </p:spPr>
        <p:txBody>
          <a:bodyPr wrap="square" rtlCol="0">
            <a:spAutoFit/>
          </a:bodyPr>
          <a:lstStyle/>
          <a:p>
            <a:pPr algn="just"/>
            <a:r>
              <a:rPr lang="sr-Latn-RS" dirty="0" smtClean="0"/>
              <a:t>Kapela posvećena Sevastiljskim mučenicima se nalazi zapadno od </a:t>
            </a:r>
            <a:r>
              <a:rPr lang="sr-Latn-RS" dirty="0" smtClean="0"/>
              <a:t>crkve i </a:t>
            </a:r>
            <a:r>
              <a:rPr lang="sr-Latn-RS" dirty="0" smtClean="0"/>
              <a:t>fizički </a:t>
            </a:r>
            <a:r>
              <a:rPr lang="sr-Latn-RS" dirty="0" smtClean="0"/>
              <a:t> je odvojena</a:t>
            </a:r>
            <a:r>
              <a:rPr lang="sr-Latn-RS" dirty="0" smtClean="0"/>
              <a:t>. Moguće je da je prvobitno bila ulazna dvorana koja je vodila do rampe kojom se dolazilo do carske palate. Ulogu kapele dobija kada je Santa Marija Antikva osvećena, a njen fresko program datujemo u period stolovanja i pape Martina I i Jovana VII.</a:t>
            </a:r>
          </a:p>
          <a:p>
            <a:pPr algn="just"/>
            <a:r>
              <a:rPr lang="sr-Latn-RS" dirty="0" smtClean="0"/>
              <a:t>Predstava koja dominira prostorom i po kojoj kapela nosi ime je ona </a:t>
            </a:r>
            <a:r>
              <a:rPr lang="sr-Latn-RS" dirty="0" smtClean="0"/>
              <a:t>u </a:t>
            </a:r>
            <a:r>
              <a:rPr lang="sr-Latn-RS" dirty="0" smtClean="0"/>
              <a:t>apsidi koja se nalazi na severu. Tu je prikazano 40 sevastiljskih mučenika u trenutku njihovog </a:t>
            </a:r>
            <a:r>
              <a:rPr lang="sr-Latn-RS" dirty="0" smtClean="0"/>
              <a:t>stradanja, </a:t>
            </a:r>
            <a:r>
              <a:rPr lang="sr-Latn-RS" dirty="0" smtClean="0"/>
              <a:t>kako stoje u </a:t>
            </a:r>
            <a:r>
              <a:rPr lang="sr-Latn-RS" dirty="0" smtClean="0"/>
              <a:t>redovima, </a:t>
            </a:r>
            <a:r>
              <a:rPr lang="sr-Latn-RS" dirty="0" smtClean="0"/>
              <a:t>u ledenoj vodi </a:t>
            </a:r>
            <a:r>
              <a:rPr lang="sr-Latn-RS" dirty="0" smtClean="0"/>
              <a:t>jezera u Sebasti </a:t>
            </a:r>
            <a:r>
              <a:rPr lang="sr-Latn-RS" dirty="0" smtClean="0"/>
              <a:t>u</a:t>
            </a:r>
            <a:r>
              <a:rPr lang="sr-Latn-RS" dirty="0"/>
              <a:t> </a:t>
            </a:r>
            <a:r>
              <a:rPr lang="sr-Latn-RS" dirty="0" smtClean="0"/>
              <a:t>Jermeniji, tokom progona pod carem Dioklecijanom. Istraživači ukazuju na mir figura, i da simbolički ovde nije </a:t>
            </a:r>
            <a:r>
              <a:rPr lang="sr-Latn-RS" dirty="0" smtClean="0"/>
              <a:t>prikazano </a:t>
            </a:r>
            <a:r>
              <a:rPr lang="sr-Latn-RS" dirty="0" smtClean="0"/>
              <a:t>njihovo mučeništvo, već njihova vera u vaskrs i trijumf nad smrću, što simbolički dovodimo u vezu sa pomenutim raspećem na trijumfalnom luku. </a:t>
            </a:r>
            <a:endParaRPr lang="sr-Latn-RS" dirty="0"/>
          </a:p>
        </p:txBody>
      </p:sp>
      <p:sp>
        <p:nvSpPr>
          <p:cNvPr id="5" name="TextBox 4"/>
          <p:cNvSpPr txBox="1"/>
          <p:nvPr/>
        </p:nvSpPr>
        <p:spPr>
          <a:xfrm>
            <a:off x="1355678" y="3457728"/>
            <a:ext cx="2590800" cy="369332"/>
          </a:xfrm>
          <a:prstGeom prst="rect">
            <a:avLst/>
          </a:prstGeom>
          <a:solidFill>
            <a:schemeClr val="tx1"/>
          </a:solidFill>
        </p:spPr>
        <p:txBody>
          <a:bodyPr wrap="square" rtlCol="0">
            <a:spAutoFit/>
          </a:bodyPr>
          <a:lstStyle/>
          <a:p>
            <a:r>
              <a:rPr lang="sr-Latn-RS" dirty="0" smtClean="0">
                <a:solidFill>
                  <a:schemeClr val="bg1"/>
                </a:solidFill>
              </a:rPr>
              <a:t>40 Sevastiljskih mučenika</a:t>
            </a:r>
            <a:endParaRPr lang="sr-Latn-RS" dirty="0">
              <a:solidFill>
                <a:schemeClr val="bg1"/>
              </a:solidFill>
            </a:endParaRPr>
          </a:p>
        </p:txBody>
      </p:sp>
      <p:sp>
        <p:nvSpPr>
          <p:cNvPr id="6" name="TextBox 5"/>
          <p:cNvSpPr txBox="1"/>
          <p:nvPr/>
        </p:nvSpPr>
        <p:spPr>
          <a:xfrm>
            <a:off x="7162800" y="591403"/>
            <a:ext cx="941695" cy="923330"/>
          </a:xfrm>
          <a:prstGeom prst="rect">
            <a:avLst/>
          </a:prstGeom>
          <a:solidFill>
            <a:schemeClr val="tx1"/>
          </a:solidFill>
        </p:spPr>
        <p:txBody>
          <a:bodyPr wrap="square" rtlCol="0">
            <a:spAutoFit/>
          </a:bodyPr>
          <a:lstStyle/>
          <a:p>
            <a:pPr algn="ctr"/>
            <a:r>
              <a:rPr lang="sr-Latn-RS" dirty="0" smtClean="0">
                <a:solidFill>
                  <a:schemeClr val="bg1"/>
                </a:solidFill>
              </a:rPr>
              <a:t>Santa Marija Antikva</a:t>
            </a:r>
            <a:endParaRPr lang="sr-Latn-RS" dirty="0">
              <a:solidFill>
                <a:schemeClr val="bg1"/>
              </a:solidFill>
            </a:endParaRPr>
          </a:p>
        </p:txBody>
      </p:sp>
      <p:sp>
        <p:nvSpPr>
          <p:cNvPr id="7" name="TextBox 6"/>
          <p:cNvSpPr txBox="1"/>
          <p:nvPr/>
        </p:nvSpPr>
        <p:spPr>
          <a:xfrm>
            <a:off x="7633646" y="2719064"/>
            <a:ext cx="1307153" cy="923330"/>
          </a:xfrm>
          <a:prstGeom prst="rect">
            <a:avLst/>
          </a:prstGeom>
          <a:solidFill>
            <a:schemeClr val="tx1"/>
          </a:solidFill>
        </p:spPr>
        <p:txBody>
          <a:bodyPr wrap="square" rtlCol="0">
            <a:spAutoFit/>
          </a:bodyPr>
          <a:lstStyle/>
          <a:p>
            <a:pPr algn="ctr"/>
            <a:r>
              <a:rPr lang="sr-Latn-RS" dirty="0" smtClean="0">
                <a:solidFill>
                  <a:schemeClr val="bg1"/>
                </a:solidFill>
              </a:rPr>
              <a:t>Kapela Sevastiljskih mučenika</a:t>
            </a:r>
            <a:endParaRPr lang="sr-Latn-RS" dirty="0">
              <a:solidFill>
                <a:schemeClr val="bg1"/>
              </a:solidFill>
            </a:endParaRPr>
          </a:p>
        </p:txBody>
      </p:sp>
      <p:sp>
        <p:nvSpPr>
          <p:cNvPr id="8" name="Right Arrow 7"/>
          <p:cNvSpPr/>
          <p:nvPr/>
        </p:nvSpPr>
        <p:spPr>
          <a:xfrm rot="10800000">
            <a:off x="7235148" y="3066429"/>
            <a:ext cx="398498"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1255445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0604"/>
          <a:stretch/>
        </p:blipFill>
        <p:spPr>
          <a:xfrm>
            <a:off x="0" y="0"/>
            <a:ext cx="9143999" cy="4054143"/>
          </a:xfrm>
          <a:prstGeom prst="rect">
            <a:avLst/>
          </a:prstGeom>
        </p:spPr>
      </p:pic>
      <p:sp>
        <p:nvSpPr>
          <p:cNvPr id="3" name="TextBox 2"/>
          <p:cNvSpPr txBox="1"/>
          <p:nvPr/>
        </p:nvSpPr>
        <p:spPr>
          <a:xfrm>
            <a:off x="-1" y="4038600"/>
            <a:ext cx="9143999" cy="2862322"/>
          </a:xfrm>
          <a:prstGeom prst="rect">
            <a:avLst/>
          </a:prstGeom>
          <a:noFill/>
        </p:spPr>
        <p:txBody>
          <a:bodyPr wrap="square" rtlCol="0">
            <a:spAutoFit/>
          </a:bodyPr>
          <a:lstStyle/>
          <a:p>
            <a:r>
              <a:rPr lang="sr-Latn-RS" b="1" dirty="0" smtClean="0"/>
              <a:t>Bočni brodovi</a:t>
            </a:r>
          </a:p>
          <a:p>
            <a:pPr algn="just"/>
            <a:r>
              <a:rPr lang="sr-Latn-RS" dirty="0" smtClean="0"/>
              <a:t>Moramo </a:t>
            </a:r>
            <a:r>
              <a:rPr lang="sr-Latn-RS" dirty="0" smtClean="0"/>
              <a:t>naglasiti da se čini da je korelacija koja bi trebalo da postoji između arhitekture prostora i njegove dekoracije ovde na neki način narušena, verovatno zbog činjenice da je ovo prvobitno bio </a:t>
            </a:r>
            <a:r>
              <a:rPr lang="sr-Latn-RS" dirty="0" smtClean="0"/>
              <a:t>prostor profanog karaktera.  </a:t>
            </a:r>
            <a:r>
              <a:rPr lang="sr-Latn-RS" dirty="0" smtClean="0"/>
              <a:t>Narativni ciklus sa freskama na zidovima bočnih brodova bismo pre očekivali na zidovima glavnog broda, čime bi bila postignuta kulminacija sa predstavom Raspeća u najvišoj zoni trijumfalnog luka. </a:t>
            </a:r>
          </a:p>
          <a:p>
            <a:pPr algn="just"/>
            <a:r>
              <a:rPr lang="sr-Latn-RS" dirty="0" smtClean="0"/>
              <a:t>Bilo kako bilo, taj ciklus je prikazan na zidovima bočnih brodova, podeljen u dve zone. Scene su prikazane u okviru pravougaonih </a:t>
            </a:r>
            <a:r>
              <a:rPr lang="sr-Latn-RS" dirty="0" smtClean="0"/>
              <a:t>polja, </a:t>
            </a:r>
            <a:r>
              <a:rPr lang="sr-Latn-RS" dirty="0" smtClean="0"/>
              <a:t>a u zoni ispod su stojeće </a:t>
            </a:r>
            <a:r>
              <a:rPr lang="sr-Latn-RS" dirty="0" smtClean="0"/>
              <a:t>figure svetitelja</a:t>
            </a:r>
            <a:r>
              <a:rPr lang="sr-Latn-RS" dirty="0" smtClean="0"/>
              <a:t>, dok je najniža ornamentalno ukrašena. </a:t>
            </a:r>
          </a:p>
          <a:p>
            <a:pPr algn="just"/>
            <a:r>
              <a:rPr lang="sr-Latn-RS" dirty="0" smtClean="0"/>
              <a:t>U zoni stojećih figura, u centru je prikazan Hrist na tronu, okružen apostolima.</a:t>
            </a:r>
            <a:endParaRPr lang="sr-Latn-RS" dirty="0"/>
          </a:p>
        </p:txBody>
      </p:sp>
      <p:sp>
        <p:nvSpPr>
          <p:cNvPr id="4" name="Rectangle 3"/>
          <p:cNvSpPr/>
          <p:nvPr/>
        </p:nvSpPr>
        <p:spPr>
          <a:xfrm>
            <a:off x="3662391" y="3651787"/>
            <a:ext cx="1819216" cy="369332"/>
          </a:xfrm>
          <a:prstGeom prst="rect">
            <a:avLst/>
          </a:prstGeom>
          <a:solidFill>
            <a:schemeClr val="tx1"/>
          </a:solidFill>
        </p:spPr>
        <p:txBody>
          <a:bodyPr wrap="none">
            <a:spAutoFit/>
          </a:bodyPr>
          <a:lstStyle/>
          <a:p>
            <a:r>
              <a:rPr lang="sr-Latn-RS" dirty="0" smtClean="0">
                <a:solidFill>
                  <a:schemeClr val="bg1"/>
                </a:solidFill>
              </a:rPr>
              <a:t>Zid bočnog broda</a:t>
            </a:r>
            <a:endParaRPr lang="sr-Latn-RS" dirty="0">
              <a:solidFill>
                <a:schemeClr val="bg1"/>
              </a:solidFill>
            </a:endParaRPr>
          </a:p>
        </p:txBody>
      </p:sp>
    </p:spTree>
    <p:extLst>
      <p:ext uri="{BB962C8B-B14F-4D97-AF65-F5344CB8AC3E}">
        <p14:creationId xmlns:p14="http://schemas.microsoft.com/office/powerpoint/2010/main" val="2783458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4572000" cy="313409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3052981"/>
          </a:xfrm>
          <a:prstGeom prst="rect">
            <a:avLst/>
          </a:prstGeom>
        </p:spPr>
      </p:pic>
      <p:sp>
        <p:nvSpPr>
          <p:cNvPr id="4" name="TextBox 3"/>
          <p:cNvSpPr txBox="1"/>
          <p:nvPr/>
        </p:nvSpPr>
        <p:spPr>
          <a:xfrm>
            <a:off x="4724400" y="152400"/>
            <a:ext cx="4267200" cy="6463308"/>
          </a:xfrm>
          <a:prstGeom prst="rect">
            <a:avLst/>
          </a:prstGeom>
          <a:noFill/>
        </p:spPr>
        <p:txBody>
          <a:bodyPr wrap="square" rtlCol="0">
            <a:spAutoFit/>
          </a:bodyPr>
          <a:lstStyle/>
          <a:p>
            <a:pPr algn="just"/>
            <a:r>
              <a:rPr lang="sr-Latn-RS" dirty="0" smtClean="0"/>
              <a:t>U gornjem registru istočnog zida, gledano s leva na desno, moguće je identifikovati scene : Hristovo Rođenje, Poklonjenje mudraca, Sretenje, Bekstvo u Egipat, Tajna večera, Judino izdajstvo i Put na Golgotu.</a:t>
            </a:r>
          </a:p>
          <a:p>
            <a:pPr algn="just"/>
            <a:r>
              <a:rPr lang="sr-Latn-RS" dirty="0" smtClean="0"/>
              <a:t>Na zapadnom zidu prikazani su Sveti Petar i Jovan Krstitelj, Neverovanje Tomino, Hristovo javljanje apostolima i Put u Emaus.</a:t>
            </a:r>
          </a:p>
          <a:p>
            <a:pPr algn="just"/>
            <a:endParaRPr lang="sr-Latn-RS" dirty="0" smtClean="0"/>
          </a:p>
          <a:p>
            <a:pPr algn="just"/>
            <a:r>
              <a:rPr lang="sr-Latn-RS" dirty="0" smtClean="0"/>
              <a:t>Program celokupne građevine simbolički aludira na vezu između Inkarnacije i </a:t>
            </a:r>
            <a:r>
              <a:rPr lang="sr-Latn-RS" dirty="0" smtClean="0"/>
              <a:t>Evharistije, </a:t>
            </a:r>
            <a:r>
              <a:rPr lang="sr-Latn-RS" dirty="0" smtClean="0"/>
              <a:t>a ujedno ukazuje i na posredničku ulogu Bogorodice i njen trijumfalni karakter. </a:t>
            </a:r>
          </a:p>
          <a:p>
            <a:pPr algn="just"/>
            <a:r>
              <a:rPr lang="sr-Latn-RS" dirty="0" smtClean="0"/>
              <a:t>Program  se vezuje za dva najznačajnija praznika u toku hrišćanske godine – Hristovo rođenje i Vaskrs – i prikazuje događaje koji </a:t>
            </a:r>
            <a:r>
              <a:rPr lang="sr-Latn-RS" dirty="0" smtClean="0"/>
              <a:t>im </a:t>
            </a:r>
            <a:r>
              <a:rPr lang="sr-Latn-RS" dirty="0" smtClean="0"/>
              <a:t>prethode i </a:t>
            </a:r>
            <a:r>
              <a:rPr lang="sr-Latn-RS" dirty="0" smtClean="0"/>
              <a:t>slede</a:t>
            </a:r>
            <a:r>
              <a:rPr lang="sr-Latn-RS" dirty="0" smtClean="0"/>
              <a:t>. </a:t>
            </a:r>
          </a:p>
          <a:p>
            <a:pPr algn="just"/>
            <a:endParaRPr lang="sr-Latn-RS" dirty="0"/>
          </a:p>
          <a:p>
            <a:pPr algn="just"/>
            <a:r>
              <a:rPr lang="sr-Latn-RS" dirty="0" smtClean="0"/>
              <a:t>Ciklus počinje Hristovim rođenjem, i kulminira njegovim Raspećem na trijumfalnom luku koje simbolizuje pobedu nad smrću i večni život.</a:t>
            </a:r>
            <a:endParaRPr lang="sr-Latn-RS" dirty="0"/>
          </a:p>
        </p:txBody>
      </p:sp>
      <p:sp>
        <p:nvSpPr>
          <p:cNvPr id="5" name="Rectangle 4"/>
          <p:cNvSpPr/>
          <p:nvPr/>
        </p:nvSpPr>
        <p:spPr>
          <a:xfrm>
            <a:off x="1544386" y="3052981"/>
            <a:ext cx="1483227" cy="369332"/>
          </a:xfrm>
          <a:prstGeom prst="rect">
            <a:avLst/>
          </a:prstGeom>
          <a:solidFill>
            <a:schemeClr val="tx1"/>
          </a:solidFill>
        </p:spPr>
        <p:txBody>
          <a:bodyPr wrap="none">
            <a:spAutoFit/>
          </a:bodyPr>
          <a:lstStyle/>
          <a:p>
            <a:r>
              <a:rPr lang="sr-Latn-RS" dirty="0" smtClean="0">
                <a:solidFill>
                  <a:schemeClr val="bg1"/>
                </a:solidFill>
              </a:rPr>
              <a:t>Hrist na tronu</a:t>
            </a:r>
            <a:endParaRPr lang="sr-Latn-RS" dirty="0">
              <a:solidFill>
                <a:schemeClr val="bg1"/>
              </a:solidFill>
            </a:endParaRPr>
          </a:p>
        </p:txBody>
      </p:sp>
      <p:sp>
        <p:nvSpPr>
          <p:cNvPr id="6" name="Rectangle 5"/>
          <p:cNvSpPr/>
          <p:nvPr/>
        </p:nvSpPr>
        <p:spPr>
          <a:xfrm>
            <a:off x="1521640" y="6482855"/>
            <a:ext cx="1819216" cy="369332"/>
          </a:xfrm>
          <a:prstGeom prst="rect">
            <a:avLst/>
          </a:prstGeom>
          <a:solidFill>
            <a:schemeClr val="tx1"/>
          </a:solidFill>
        </p:spPr>
        <p:txBody>
          <a:bodyPr wrap="none">
            <a:spAutoFit/>
          </a:bodyPr>
          <a:lstStyle/>
          <a:p>
            <a:r>
              <a:rPr lang="sr-Latn-RS" dirty="0" smtClean="0">
                <a:solidFill>
                  <a:schemeClr val="bg1"/>
                </a:solidFill>
              </a:rPr>
              <a:t>Zid bočnog broda</a:t>
            </a:r>
            <a:endParaRPr lang="sr-Latn-RS" dirty="0">
              <a:solidFill>
                <a:schemeClr val="bg1"/>
              </a:solidFill>
            </a:endParaRPr>
          </a:p>
        </p:txBody>
      </p:sp>
    </p:spTree>
    <p:extLst>
      <p:ext uri="{BB962C8B-B14F-4D97-AF65-F5344CB8AC3E}">
        <p14:creationId xmlns:p14="http://schemas.microsoft.com/office/powerpoint/2010/main" val="3544908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extLst>
              <a:ext uri="{BEBA8EAE-BF5A-486C-A8C5-ECC9F3942E4B}">
                <a14:imgProps xmlns:a14="http://schemas.microsoft.com/office/drawing/2010/main">
                  <a14:imgLayer r:embed="rId3">
                    <a14:imgEffect>
                      <a14:saturation sat="190000"/>
                    </a14:imgEffect>
                  </a14:imgLayer>
                </a14:imgProps>
              </a:ext>
            </a:extLst>
          </a:blip>
          <a:srcRect/>
          <a:stretch>
            <a:fillRect l="-9000" r="-9000"/>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533400"/>
            <a:ext cx="8686800" cy="5663089"/>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sr-Latn-RS" sz="2000" b="1" dirty="0" smtClean="0"/>
              <a:t>Zaključak</a:t>
            </a:r>
          </a:p>
          <a:p>
            <a:endParaRPr lang="sr-Latn-RS" dirty="0"/>
          </a:p>
          <a:p>
            <a:pPr algn="just"/>
            <a:r>
              <a:rPr lang="sr-Latn-RS" dirty="0" smtClean="0"/>
              <a:t>Iako je Santa Marija Antikva posvećena Bogorodici, u okviru ikonografskog </a:t>
            </a:r>
            <a:r>
              <a:rPr lang="sr-Latn-RS" dirty="0" smtClean="0"/>
              <a:t>programa, </a:t>
            </a:r>
            <a:r>
              <a:rPr lang="sr-Latn-RS" dirty="0"/>
              <a:t>osim </a:t>
            </a:r>
            <a:r>
              <a:rPr lang="sr-Latn-RS" dirty="0" smtClean="0"/>
              <a:t>Blagovesti, </a:t>
            </a:r>
            <a:r>
              <a:rPr lang="sr-Latn-RS" dirty="0" smtClean="0"/>
              <a:t>nema </a:t>
            </a:r>
            <a:r>
              <a:rPr lang="sr-Latn-RS" dirty="0" smtClean="0"/>
              <a:t>preteranog naglaska na novim Marijanskim praznicima koji se uspostavljaju u  sedmom veku, poput Bogorodičinog Vavedenja, Uspenja ili </a:t>
            </a:r>
            <a:r>
              <a:rPr lang="sr-Latn-RS" dirty="0" smtClean="0"/>
              <a:t>Rođenja. </a:t>
            </a:r>
          </a:p>
          <a:p>
            <a:pPr algn="just"/>
            <a:endParaRPr lang="sr-Latn-RS" dirty="0"/>
          </a:p>
          <a:p>
            <a:pPr algn="just"/>
            <a:r>
              <a:rPr lang="sr-Latn-RS" dirty="0" smtClean="0"/>
              <a:t>S </a:t>
            </a:r>
            <a:r>
              <a:rPr lang="sr-Latn-RS" dirty="0" smtClean="0"/>
              <a:t>druge strane, sačuvana predstava Blagovesti se pre može dovesti u vezu sa Bogorodičinom ulogom u Inkarnaciji </a:t>
            </a:r>
            <a:r>
              <a:rPr lang="sr-Latn-RS" dirty="0" smtClean="0"/>
              <a:t>Hrista, </a:t>
            </a:r>
            <a:r>
              <a:rPr lang="sr-Latn-RS" dirty="0" smtClean="0"/>
              <a:t>s toga se pre može nazvati Hristološkom temom nego Marijanskom.</a:t>
            </a:r>
          </a:p>
          <a:p>
            <a:pPr algn="just"/>
            <a:endParaRPr lang="sr-Latn-RS" dirty="0"/>
          </a:p>
          <a:p>
            <a:pPr algn="just"/>
            <a:r>
              <a:rPr lang="sr-Latn-RS" dirty="0" smtClean="0"/>
              <a:t>Ipak, činjenica </a:t>
            </a:r>
            <a:r>
              <a:rPr lang="sr-Latn-RS" dirty="0"/>
              <a:t>da je Santa Marija Antikva ktitorisana od strane nekoliko papa, kao i to da se nalazi u samom srcu Rima, na Rimskom forumu, da ima i određenu dozu imperijalnog u sebi, pokazuje koliki je njen značaj ne samo u umetničko – istorijskom smislu čiji su nosilac njene sačuvane freske, već u smislu direktnog uvida u funkcionisanje jednog sakralnog, </a:t>
            </a:r>
            <a:r>
              <a:rPr lang="sr-Latn-RS" dirty="0" smtClean="0"/>
              <a:t>prethodno </a:t>
            </a:r>
            <a:r>
              <a:rPr lang="sr-Latn-RS" dirty="0"/>
              <a:t>profanog prostora i njegove uloge u životu tadašnjeg Rima. Ona je otelotvorenje </a:t>
            </a:r>
            <a:r>
              <a:rPr lang="sr-Latn-RS" dirty="0" smtClean="0"/>
              <a:t>celokupne ideje </a:t>
            </a:r>
            <a:r>
              <a:rPr lang="sr-Latn-RS" dirty="0"/>
              <a:t>Rimskog carstva, istočnog i </a:t>
            </a:r>
            <a:r>
              <a:rPr lang="sr-Latn-RS" dirty="0" smtClean="0"/>
              <a:t>zapadnog, </a:t>
            </a:r>
            <a:r>
              <a:rPr lang="sr-Latn-RS" dirty="0"/>
              <a:t>i u sebi sadrži i ono imperijalno, i vizantijsko, i rimsko i pre svega, hrišćansko. </a:t>
            </a:r>
          </a:p>
          <a:p>
            <a:endParaRPr lang="sr-Latn-RS" dirty="0" smtClean="0"/>
          </a:p>
          <a:p>
            <a:r>
              <a:rPr lang="sr-Latn-RS" dirty="0"/>
              <a:t> </a:t>
            </a:r>
          </a:p>
          <a:p>
            <a:endParaRPr lang="sr-Latn-RS" dirty="0"/>
          </a:p>
        </p:txBody>
      </p:sp>
    </p:spTree>
    <p:extLst>
      <p:ext uri="{BB962C8B-B14F-4D97-AF65-F5344CB8AC3E}">
        <p14:creationId xmlns:p14="http://schemas.microsoft.com/office/powerpoint/2010/main" val="1709845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extLst>
              <a:ext uri="{BEBA8EAE-BF5A-486C-A8C5-ECC9F3942E4B}">
                <a14:imgProps xmlns:a14="http://schemas.microsoft.com/office/drawing/2010/main">
                  <a14:imgLayer r:embed="rId3">
                    <a14:imgEffect>
                      <a14:saturation sat="205000"/>
                    </a14:imgEffect>
                  </a14:imgLayer>
                </a14:imgProps>
              </a:ext>
            </a:extLst>
          </a:blip>
          <a:srcRect/>
          <a:stretch>
            <a:fillRect l="-9000" r="-9000"/>
          </a:stretch>
        </a:blipFill>
        <a:effectLst/>
      </p:bgPr>
    </p:bg>
    <p:spTree>
      <p:nvGrpSpPr>
        <p:cNvPr id="1" name=""/>
        <p:cNvGrpSpPr/>
        <p:nvPr/>
      </p:nvGrpSpPr>
      <p:grpSpPr>
        <a:xfrm>
          <a:off x="0" y="0"/>
          <a:ext cx="0" cy="0"/>
          <a:chOff x="0" y="0"/>
          <a:chExt cx="0" cy="0"/>
        </a:xfrm>
      </p:grpSpPr>
      <p:sp>
        <p:nvSpPr>
          <p:cNvPr id="2" name="TextBox 1"/>
          <p:cNvSpPr txBox="1"/>
          <p:nvPr/>
        </p:nvSpPr>
        <p:spPr>
          <a:xfrm>
            <a:off x="0" y="10236"/>
            <a:ext cx="9144000" cy="7386638"/>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sr-Latn-RS" sz="2000" b="1" u="sng" dirty="0" smtClean="0"/>
              <a:t>Literatura</a:t>
            </a:r>
          </a:p>
          <a:p>
            <a:endParaRPr lang="sr-Latn-RS" b="1" dirty="0"/>
          </a:p>
          <a:p>
            <a:r>
              <a:rPr lang="sr-Latn-RS" dirty="0"/>
              <a:t>G. Rushforth, The church of S. Maria antiqua, Macmillan &amp; Co., London, 1902. </a:t>
            </a:r>
            <a:endParaRPr lang="sr-Latn-RS" dirty="0" smtClean="0"/>
          </a:p>
          <a:p>
            <a:endParaRPr lang="sr-Latn-RS" dirty="0"/>
          </a:p>
          <a:p>
            <a:r>
              <a:rPr lang="sr-Latn-RS" dirty="0"/>
              <a:t>L. Izzi, Representing Rome: The influence of Rome on aspects of the public arts of early Anglo-Saxon England (c. 600 – 800), Doktorska disertacija, University of York </a:t>
            </a:r>
            <a:r>
              <a:rPr lang="sr-Latn-RS" dirty="0" smtClean="0"/>
              <a:t>, 2010, </a:t>
            </a:r>
            <a:r>
              <a:rPr lang="sr-Latn-RS" dirty="0"/>
              <a:t>144 – 187</a:t>
            </a:r>
            <a:r>
              <a:rPr lang="sr-Latn-RS" dirty="0" smtClean="0"/>
              <a:t>.</a:t>
            </a:r>
          </a:p>
          <a:p>
            <a:endParaRPr lang="sr-Latn-RS" dirty="0"/>
          </a:p>
          <a:p>
            <a:r>
              <a:rPr lang="sr-Latn-RS" dirty="0"/>
              <a:t>O. Folgerø, The Lowest, Lost Zone in The Adoration of the Crucified Scene in S. Maria Antiqua in Rome: A New Conjecture, in: Journal of the Warburg and Courtauld Institutes, Vol. 72, The Warburg </a:t>
            </a:r>
            <a:r>
              <a:rPr lang="sr-Latn-RS" dirty="0" smtClean="0"/>
              <a:t>Institute, 2009, 207-219</a:t>
            </a:r>
          </a:p>
          <a:p>
            <a:endParaRPr lang="sr-Latn-RS" dirty="0"/>
          </a:p>
          <a:p>
            <a:r>
              <a:rPr lang="sr-Latn-RS" sz="2000" b="1" u="sng" dirty="0" smtClean="0"/>
              <a:t>Korisni linkovi</a:t>
            </a:r>
          </a:p>
          <a:p>
            <a:endParaRPr lang="sr-Latn-RS" b="1" dirty="0"/>
          </a:p>
          <a:p>
            <a:r>
              <a:rPr lang="sr-Latn-RS" dirty="0">
                <a:hlinkClick r:id="rId4"/>
              </a:rPr>
              <a:t>https://</a:t>
            </a:r>
            <a:r>
              <a:rPr lang="sr-Latn-RS" dirty="0" smtClean="0">
                <a:hlinkClick r:id="rId4"/>
              </a:rPr>
              <a:t>archive.org/details/churchofsmariaan01rush/page/n17/mode/2up/search/santa+maria</a:t>
            </a:r>
            <a:endParaRPr lang="sr-Latn-RS" dirty="0" smtClean="0"/>
          </a:p>
          <a:p>
            <a:endParaRPr lang="sr-Latn-RS" b="1" dirty="0"/>
          </a:p>
          <a:p>
            <a:r>
              <a:rPr lang="sr-Latn-RS" dirty="0">
                <a:hlinkClick r:id="rId5" action="ppaction://hlinkfile"/>
              </a:rPr>
              <a:t>file:///C:/</a:t>
            </a:r>
            <a:r>
              <a:rPr lang="sr-Latn-RS" dirty="0" smtClean="0">
                <a:hlinkClick r:id="rId5" action="ppaction://hlinkfile"/>
              </a:rPr>
              <a:t>Users/User.BG05/Desktop/Nat/Santa%20Maria%20Antiqua/fOLGERTHELOWESTLOSTZONE.pdf</a:t>
            </a:r>
            <a:endParaRPr lang="sr-Latn-RS" dirty="0" smtClean="0"/>
          </a:p>
          <a:p>
            <a:endParaRPr lang="sr-Latn-RS" b="1" dirty="0"/>
          </a:p>
          <a:p>
            <a:r>
              <a:rPr lang="sr-Latn-RS" sz="2000" b="1" u="sng" dirty="0" smtClean="0"/>
              <a:t>Video</a:t>
            </a:r>
          </a:p>
          <a:p>
            <a:endParaRPr lang="sr-Latn-RS" b="1" dirty="0"/>
          </a:p>
          <a:p>
            <a:r>
              <a:rPr lang="sr-Latn-RS" dirty="0">
                <a:hlinkClick r:id="rId6"/>
              </a:rPr>
              <a:t>https://</a:t>
            </a:r>
            <a:r>
              <a:rPr lang="sr-Latn-RS" dirty="0" smtClean="0">
                <a:hlinkClick r:id="rId6"/>
              </a:rPr>
              <a:t>www.youtube.com/watch?v=AWBHbrAFDI0</a:t>
            </a:r>
            <a:endParaRPr lang="sr-Latn-RS" dirty="0" smtClean="0"/>
          </a:p>
          <a:p>
            <a:endParaRPr lang="sr-Latn-RS" b="1" dirty="0"/>
          </a:p>
          <a:p>
            <a:r>
              <a:rPr lang="sr-Latn-RS" dirty="0">
                <a:hlinkClick r:id="rId7"/>
              </a:rPr>
              <a:t>https://www.youtube.com/watch?v=LkdOwt8WiYA&amp;t=154s</a:t>
            </a:r>
            <a:endParaRPr lang="sr-Latn-RS" b="1" dirty="0"/>
          </a:p>
          <a:p>
            <a:endParaRPr lang="sr-Latn-RS" b="1" dirty="0" smtClean="0"/>
          </a:p>
          <a:p>
            <a:endParaRPr lang="sr-Latn-RS" dirty="0"/>
          </a:p>
          <a:p>
            <a:endParaRPr lang="sr-Latn-RS" dirty="0"/>
          </a:p>
        </p:txBody>
      </p:sp>
    </p:spTree>
    <p:extLst>
      <p:ext uri="{BB962C8B-B14F-4D97-AF65-F5344CB8AC3E}">
        <p14:creationId xmlns:p14="http://schemas.microsoft.com/office/powerpoint/2010/main" val="60234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572000"/>
            <a:ext cx="9144000" cy="2308324"/>
          </a:xfrm>
          <a:prstGeom prst="rect">
            <a:avLst/>
          </a:prstGeom>
          <a:noFill/>
        </p:spPr>
        <p:txBody>
          <a:bodyPr wrap="square" rtlCol="0">
            <a:spAutoFit/>
          </a:bodyPr>
          <a:lstStyle/>
          <a:p>
            <a:r>
              <a:rPr lang="sr-Latn-RS" b="1" dirty="0" smtClean="0"/>
              <a:t>Transformacija paganskog Rima u hrišćanski grad</a:t>
            </a:r>
          </a:p>
          <a:p>
            <a:pPr algn="just"/>
            <a:r>
              <a:rPr lang="sr-Latn-RS" dirty="0" smtClean="0"/>
              <a:t>Ključna figura u procesu kojim je Rim postao </a:t>
            </a:r>
            <a:r>
              <a:rPr lang="sr-Latn-RS" dirty="0" smtClean="0"/>
              <a:t>zvanično</a:t>
            </a:r>
            <a:r>
              <a:rPr lang="sr-Latn-RS" dirty="0" smtClean="0"/>
              <a:t> </a:t>
            </a:r>
            <a:r>
              <a:rPr lang="sr-Latn-RS" dirty="0" smtClean="0"/>
              <a:t>i javno hrišćanski grad bio je car Konstantin, koji je zaustavio progon hrišćana i koji je pred kraj života i sam postao hrišćanin. Međutim, važno je napomenuti da su hrišćanske crkve prvobitno uglavnom podizane na obodima ili van samog grada Rima, na privatnim carskim posedima. Sam Rimski forum je oduvek bio izuzetno simbolički važan javni prostor Rima, čak i u vreme opadanja njegove moći i političkog značaja sa jačanjem Carigrada. Imajući to u vidu, transformisanje jedne javne, profane građevine, sa imperijalnom konotacijom, u hrišćansku crkvu, bilo je od izuzetnog značaja.</a:t>
            </a:r>
          </a:p>
        </p:txBody>
      </p:sp>
      <p:grpSp>
        <p:nvGrpSpPr>
          <p:cNvPr id="8" name="Group 7"/>
          <p:cNvGrpSpPr/>
          <p:nvPr/>
        </p:nvGrpSpPr>
        <p:grpSpPr>
          <a:xfrm>
            <a:off x="0" y="6927"/>
            <a:ext cx="9144000" cy="4588226"/>
            <a:chOff x="0" y="6927"/>
            <a:chExt cx="9144000" cy="4772892"/>
          </a:xfrm>
        </p:grpSpPr>
        <p:grpSp>
          <p:nvGrpSpPr>
            <p:cNvPr id="5" name="Group 4"/>
            <p:cNvGrpSpPr/>
            <p:nvPr/>
          </p:nvGrpSpPr>
          <p:grpSpPr>
            <a:xfrm>
              <a:off x="0" y="6927"/>
              <a:ext cx="9144000" cy="4772892"/>
              <a:chOff x="0" y="6927"/>
              <a:chExt cx="9144000" cy="4772892"/>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937"/>
              <a:stretch/>
            </p:blipFill>
            <p:spPr>
              <a:xfrm>
                <a:off x="0" y="6927"/>
                <a:ext cx="9144000" cy="4772892"/>
              </a:xfrm>
              <a:prstGeom prst="rect">
                <a:avLst/>
              </a:prstGeom>
            </p:spPr>
          </p:pic>
          <p:sp>
            <p:nvSpPr>
              <p:cNvPr id="3" name="TextBox 2"/>
              <p:cNvSpPr txBox="1"/>
              <p:nvPr/>
            </p:nvSpPr>
            <p:spPr>
              <a:xfrm>
                <a:off x="2209800" y="1047690"/>
                <a:ext cx="1752600" cy="400110"/>
              </a:xfrm>
              <a:prstGeom prst="rect">
                <a:avLst/>
              </a:prstGeom>
              <a:solidFill>
                <a:schemeClr val="tx1"/>
              </a:solidFill>
            </p:spPr>
            <p:txBody>
              <a:bodyPr wrap="square" rtlCol="0">
                <a:spAutoFit/>
              </a:bodyPr>
              <a:lstStyle/>
              <a:p>
                <a:r>
                  <a:rPr lang="sr-Latn-RS" sz="2000" dirty="0" smtClean="0">
                    <a:solidFill>
                      <a:schemeClr val="bg1"/>
                    </a:solidFill>
                  </a:rPr>
                  <a:t>Palatinski breg</a:t>
                </a:r>
                <a:endParaRPr lang="sr-Latn-RS" sz="2000" dirty="0">
                  <a:solidFill>
                    <a:schemeClr val="bg1"/>
                  </a:solidFill>
                </a:endParaRPr>
              </a:p>
            </p:txBody>
          </p:sp>
          <p:sp>
            <p:nvSpPr>
              <p:cNvPr id="4" name="TextBox 3"/>
              <p:cNvSpPr txBox="1"/>
              <p:nvPr/>
            </p:nvSpPr>
            <p:spPr>
              <a:xfrm>
                <a:off x="6553200" y="2438400"/>
                <a:ext cx="2286000" cy="400110"/>
              </a:xfrm>
              <a:prstGeom prst="rect">
                <a:avLst/>
              </a:prstGeom>
              <a:solidFill>
                <a:schemeClr val="tx1"/>
              </a:solidFill>
            </p:spPr>
            <p:txBody>
              <a:bodyPr wrap="square" rtlCol="0">
                <a:spAutoFit/>
              </a:bodyPr>
              <a:lstStyle/>
              <a:p>
                <a:r>
                  <a:rPr lang="sr-Latn-RS" dirty="0" smtClean="0">
                    <a:solidFill>
                      <a:schemeClr val="bg1"/>
                    </a:solidFill>
                  </a:rPr>
                  <a:t>Santa </a:t>
                </a:r>
                <a:r>
                  <a:rPr lang="sr-Latn-RS" sz="2000" dirty="0" smtClean="0">
                    <a:solidFill>
                      <a:schemeClr val="bg1"/>
                    </a:solidFill>
                  </a:rPr>
                  <a:t>Marija</a:t>
                </a:r>
                <a:r>
                  <a:rPr lang="sr-Latn-RS" dirty="0" smtClean="0">
                    <a:solidFill>
                      <a:schemeClr val="bg1"/>
                    </a:solidFill>
                  </a:rPr>
                  <a:t> Antikva</a:t>
                </a:r>
                <a:endParaRPr lang="sr-Latn-RS" dirty="0">
                  <a:solidFill>
                    <a:schemeClr val="bg1"/>
                  </a:solidFill>
                </a:endParaRPr>
              </a:p>
            </p:txBody>
          </p:sp>
        </p:grpSp>
        <p:sp>
          <p:nvSpPr>
            <p:cNvPr id="7" name="TextBox 6"/>
            <p:cNvSpPr txBox="1"/>
            <p:nvPr/>
          </p:nvSpPr>
          <p:spPr>
            <a:xfrm>
              <a:off x="3009900" y="4410487"/>
              <a:ext cx="3124200" cy="369332"/>
            </a:xfrm>
            <a:prstGeom prst="rect">
              <a:avLst/>
            </a:prstGeom>
            <a:solidFill>
              <a:schemeClr val="tx1"/>
            </a:solidFill>
          </p:spPr>
          <p:txBody>
            <a:bodyPr wrap="square" rtlCol="0">
              <a:spAutoFit/>
            </a:bodyPr>
            <a:lstStyle/>
            <a:p>
              <a:r>
                <a:rPr lang="sr-Latn-RS" dirty="0" smtClean="0">
                  <a:solidFill>
                    <a:schemeClr val="bg1"/>
                  </a:solidFill>
                </a:rPr>
                <a:t>Pogled na Rimski forum odozgo</a:t>
              </a:r>
              <a:endParaRPr lang="sr-Latn-RS" dirty="0">
                <a:solidFill>
                  <a:schemeClr val="bg1"/>
                </a:solidFill>
              </a:endParaRPr>
            </a:p>
          </p:txBody>
        </p:sp>
      </p:grpSp>
    </p:spTree>
    <p:extLst>
      <p:ext uri="{BB962C8B-B14F-4D97-AF65-F5344CB8AC3E}">
        <p14:creationId xmlns:p14="http://schemas.microsoft.com/office/powerpoint/2010/main" val="3336232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5607" r="26969"/>
          <a:stretch/>
        </p:blipFill>
        <p:spPr>
          <a:xfrm>
            <a:off x="0" y="0"/>
            <a:ext cx="4336473" cy="6858000"/>
          </a:xfrm>
          <a:prstGeom prst="rect">
            <a:avLst/>
          </a:prstGeom>
        </p:spPr>
      </p:pic>
      <p:sp>
        <p:nvSpPr>
          <p:cNvPr id="6" name="TextBox 5"/>
          <p:cNvSpPr txBox="1"/>
          <p:nvPr/>
        </p:nvSpPr>
        <p:spPr>
          <a:xfrm>
            <a:off x="5105400" y="1337481"/>
            <a:ext cx="3429000" cy="3970318"/>
          </a:xfrm>
          <a:prstGeom prst="rect">
            <a:avLst/>
          </a:prstGeom>
          <a:noFill/>
        </p:spPr>
        <p:txBody>
          <a:bodyPr wrap="square" rtlCol="0">
            <a:spAutoFit/>
          </a:bodyPr>
          <a:lstStyle/>
          <a:p>
            <a:pPr algn="just"/>
            <a:r>
              <a:rPr lang="sr-Latn-RS" b="1" dirty="0" smtClean="0"/>
              <a:t>Drugi primer:</a:t>
            </a:r>
          </a:p>
          <a:p>
            <a:pPr algn="just"/>
            <a:r>
              <a:rPr lang="sr-Latn-RS" dirty="0" smtClean="0"/>
              <a:t> </a:t>
            </a:r>
          </a:p>
          <a:p>
            <a:pPr algn="just"/>
            <a:r>
              <a:rPr lang="sr-Latn-RS" dirty="0" smtClean="0"/>
              <a:t>Papa Feliks IV, koji je stolovao u periodu od 526. do 530. godine, osnovao je i ktitorisao dekoraciju crkve Svetog Kozme i Damjana, pretvorivši aulu, originalno deo Hadrijanovog  foruma Mira, u sakralnu građevinu. </a:t>
            </a:r>
          </a:p>
          <a:p>
            <a:pPr algn="just"/>
            <a:endParaRPr lang="sr-Latn-RS" dirty="0"/>
          </a:p>
          <a:p>
            <a:pPr algn="just"/>
            <a:r>
              <a:rPr lang="sr-Latn-RS" dirty="0" smtClean="0"/>
              <a:t>Prva transformacija prostora koji će postati crkva Santa Marija Antikva, okvirno se takođe datuje u taj period.</a:t>
            </a:r>
            <a:endParaRPr lang="sr-Latn-RS" dirty="0"/>
          </a:p>
        </p:txBody>
      </p:sp>
      <p:sp>
        <p:nvSpPr>
          <p:cNvPr id="7" name="TextBox 6"/>
          <p:cNvSpPr txBox="1"/>
          <p:nvPr/>
        </p:nvSpPr>
        <p:spPr>
          <a:xfrm>
            <a:off x="304800" y="6248400"/>
            <a:ext cx="3733800" cy="369332"/>
          </a:xfrm>
          <a:prstGeom prst="rect">
            <a:avLst/>
          </a:prstGeom>
          <a:solidFill>
            <a:schemeClr val="tx1"/>
          </a:solidFill>
        </p:spPr>
        <p:txBody>
          <a:bodyPr wrap="square" rtlCol="0">
            <a:spAutoFit/>
          </a:bodyPr>
          <a:lstStyle/>
          <a:p>
            <a:r>
              <a:rPr lang="sr-Latn-RS" dirty="0" smtClean="0">
                <a:solidFill>
                  <a:schemeClr val="bg1"/>
                </a:solidFill>
              </a:rPr>
              <a:t>Crkva Svetog Kozme i Damjana u Rimu</a:t>
            </a:r>
            <a:endParaRPr lang="sr-Latn-RS" dirty="0">
              <a:solidFill>
                <a:schemeClr val="bg1"/>
              </a:solidFill>
            </a:endParaRPr>
          </a:p>
        </p:txBody>
      </p:sp>
    </p:spTree>
    <p:extLst>
      <p:ext uri="{BB962C8B-B14F-4D97-AF65-F5344CB8AC3E}">
        <p14:creationId xmlns:p14="http://schemas.microsoft.com/office/powerpoint/2010/main" val="3727528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2051" y="3352800"/>
            <a:ext cx="5671948" cy="350520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5244"/>
          <a:stretch/>
        </p:blipFill>
        <p:spPr>
          <a:xfrm>
            <a:off x="3472051" y="0"/>
            <a:ext cx="5671949" cy="3352799"/>
          </a:xfrm>
          <a:prstGeom prst="rect">
            <a:avLst/>
          </a:prstGeom>
        </p:spPr>
      </p:pic>
      <p:sp>
        <p:nvSpPr>
          <p:cNvPr id="8" name="TextBox 7"/>
          <p:cNvSpPr txBox="1"/>
          <p:nvPr/>
        </p:nvSpPr>
        <p:spPr>
          <a:xfrm>
            <a:off x="7162800" y="152400"/>
            <a:ext cx="1752600" cy="646331"/>
          </a:xfrm>
          <a:prstGeom prst="rect">
            <a:avLst/>
          </a:prstGeom>
          <a:solidFill>
            <a:schemeClr val="tx1"/>
          </a:solidFill>
        </p:spPr>
        <p:txBody>
          <a:bodyPr wrap="square" rtlCol="0">
            <a:spAutoFit/>
          </a:bodyPr>
          <a:lstStyle/>
          <a:p>
            <a:r>
              <a:rPr lang="sr-Latn-RS" dirty="0" smtClean="0">
                <a:solidFill>
                  <a:schemeClr val="bg1"/>
                </a:solidFill>
              </a:rPr>
              <a:t>Santa Maria Liberatrice</a:t>
            </a:r>
            <a:endParaRPr lang="sr-Latn-RS" dirty="0">
              <a:solidFill>
                <a:schemeClr val="bg1"/>
              </a:solidFill>
            </a:endParaRPr>
          </a:p>
        </p:txBody>
      </p:sp>
      <p:sp>
        <p:nvSpPr>
          <p:cNvPr id="10" name="TextBox 9"/>
          <p:cNvSpPr txBox="1"/>
          <p:nvPr/>
        </p:nvSpPr>
        <p:spPr>
          <a:xfrm>
            <a:off x="4641271" y="3352800"/>
            <a:ext cx="4495801" cy="369332"/>
          </a:xfrm>
          <a:prstGeom prst="rect">
            <a:avLst/>
          </a:prstGeom>
          <a:solidFill>
            <a:schemeClr val="tx1"/>
          </a:solidFill>
        </p:spPr>
        <p:txBody>
          <a:bodyPr wrap="square" rtlCol="0">
            <a:spAutoFit/>
          </a:bodyPr>
          <a:lstStyle/>
          <a:p>
            <a:r>
              <a:rPr lang="sr-Latn-RS" dirty="0" smtClean="0">
                <a:solidFill>
                  <a:schemeClr val="bg1"/>
                </a:solidFill>
              </a:rPr>
              <a:t>Rušenje Santa Maria Liberatrice 1900. godine</a:t>
            </a:r>
            <a:endParaRPr lang="sr-Latn-RS" dirty="0">
              <a:solidFill>
                <a:schemeClr val="bg1"/>
              </a:solidFill>
            </a:endParaRPr>
          </a:p>
        </p:txBody>
      </p:sp>
      <p:sp>
        <p:nvSpPr>
          <p:cNvPr id="11" name="TextBox 10"/>
          <p:cNvSpPr txBox="1"/>
          <p:nvPr/>
        </p:nvSpPr>
        <p:spPr>
          <a:xfrm>
            <a:off x="0" y="70783"/>
            <a:ext cx="3352800" cy="6863417"/>
          </a:xfrm>
          <a:prstGeom prst="rect">
            <a:avLst/>
          </a:prstGeom>
          <a:noFill/>
        </p:spPr>
        <p:txBody>
          <a:bodyPr wrap="square" rtlCol="0">
            <a:spAutoFit/>
          </a:bodyPr>
          <a:lstStyle/>
          <a:p>
            <a:pPr algn="just"/>
            <a:r>
              <a:rPr lang="sr-Latn-RS" sz="2000" dirty="0" smtClean="0"/>
              <a:t>Godine 847. Rim je pogodio razoran zemljotres u kojem je Santa Marija Antikva u potpunosti zatrpana. </a:t>
            </a:r>
          </a:p>
          <a:p>
            <a:pPr algn="just"/>
            <a:r>
              <a:rPr lang="sr-Latn-RS" sz="2000" dirty="0" smtClean="0"/>
              <a:t>Nova građevina sa posvetom Santa Marija Nova podignuta je u neposrednoj blizini , u vreme pape Lava IV, koji je stolovao u periodu od 847. do-855. godine, i pripale su joj sve privilegije i sačuvan mobilijar prvobitne crkve.</a:t>
            </a:r>
          </a:p>
          <a:p>
            <a:pPr algn="just"/>
            <a:r>
              <a:rPr lang="sr-Latn-RS" sz="2000" dirty="0" smtClean="0"/>
              <a:t>Na mestu originalne </a:t>
            </a:r>
            <a:r>
              <a:rPr lang="sr-Latn-RS" sz="2000" dirty="0" smtClean="0"/>
              <a:t>građevine, </a:t>
            </a:r>
            <a:r>
              <a:rPr lang="sr-Latn-RS" sz="2000" dirty="0" smtClean="0"/>
              <a:t>podignuta je 1617. godine crkva Santa Maria Liberatrice. </a:t>
            </a:r>
          </a:p>
          <a:p>
            <a:pPr algn="just"/>
            <a:r>
              <a:rPr lang="sr-Latn-RS" sz="2000" dirty="0" smtClean="0"/>
              <a:t>Santa Marija Antikva otkrivena je tek 1900. godine, kada je barokna crkva srušena i kada počinju sistematska iskopavanja i istraživanja tog područja.</a:t>
            </a:r>
            <a:endParaRPr lang="sr-Latn-RS" sz="2000" dirty="0"/>
          </a:p>
        </p:txBody>
      </p:sp>
    </p:spTree>
    <p:extLst>
      <p:ext uri="{BB962C8B-B14F-4D97-AF65-F5344CB8AC3E}">
        <p14:creationId xmlns:p14="http://schemas.microsoft.com/office/powerpoint/2010/main" val="3604538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027" y="0"/>
            <a:ext cx="4672227" cy="6857999"/>
            <a:chOff x="-24027" y="0"/>
            <a:chExt cx="4977027" cy="6857999"/>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27" y="0"/>
              <a:ext cx="4977027" cy="332509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25091"/>
              <a:ext cx="4953000" cy="3532908"/>
            </a:xfrm>
            <a:prstGeom prst="rect">
              <a:avLst/>
            </a:prstGeom>
          </p:spPr>
        </p:pic>
      </p:grpSp>
      <p:sp>
        <p:nvSpPr>
          <p:cNvPr id="5" name="TextBox 4"/>
          <p:cNvSpPr txBox="1"/>
          <p:nvPr/>
        </p:nvSpPr>
        <p:spPr>
          <a:xfrm>
            <a:off x="0" y="3200400"/>
            <a:ext cx="4495800" cy="338554"/>
          </a:xfrm>
          <a:prstGeom prst="rect">
            <a:avLst/>
          </a:prstGeom>
          <a:solidFill>
            <a:schemeClr val="tx1"/>
          </a:solidFill>
        </p:spPr>
        <p:txBody>
          <a:bodyPr wrap="square" rtlCol="0">
            <a:spAutoFit/>
          </a:bodyPr>
          <a:lstStyle/>
          <a:p>
            <a:r>
              <a:rPr lang="sr-Latn-RS" sz="1600" dirty="0" smtClean="0">
                <a:solidFill>
                  <a:schemeClr val="bg1"/>
                </a:solidFill>
              </a:rPr>
              <a:t>Santa Marija Antikva, današnji izgled, spoljašnjost</a:t>
            </a:r>
            <a:endParaRPr lang="sr-Latn-RS" sz="1600" dirty="0">
              <a:solidFill>
                <a:schemeClr val="bg1"/>
              </a:solidFill>
            </a:endParaRPr>
          </a:p>
        </p:txBody>
      </p:sp>
      <p:sp>
        <p:nvSpPr>
          <p:cNvPr id="6" name="TextBox 5"/>
          <p:cNvSpPr txBox="1"/>
          <p:nvPr/>
        </p:nvSpPr>
        <p:spPr>
          <a:xfrm>
            <a:off x="4648200" y="0"/>
            <a:ext cx="4495800" cy="6740307"/>
          </a:xfrm>
          <a:prstGeom prst="rect">
            <a:avLst/>
          </a:prstGeom>
          <a:noFill/>
        </p:spPr>
        <p:txBody>
          <a:bodyPr wrap="square" rtlCol="0">
            <a:spAutoFit/>
          </a:bodyPr>
          <a:lstStyle/>
          <a:p>
            <a:pPr algn="just"/>
            <a:r>
              <a:rPr lang="sr-Latn-RS" dirty="0" smtClean="0"/>
              <a:t>Na osnovu arheoloških iskopavanja i pominjanja građevine u istorijskim izvorima, sa sigurnošću možemo reći da je imala visok status od osnivanja i da je u sebi sabirala različite važne elemente </a:t>
            </a:r>
            <a:r>
              <a:rPr lang="sr-Latn-RS" dirty="0" smtClean="0"/>
              <a:t>carstva</a:t>
            </a:r>
            <a:r>
              <a:rPr lang="sr-Latn-RS" dirty="0" smtClean="0"/>
              <a:t>: rimske, vizantijske i hrišćanske.</a:t>
            </a:r>
          </a:p>
          <a:p>
            <a:pPr algn="just"/>
            <a:r>
              <a:rPr lang="sr-Latn-RS" dirty="0" smtClean="0"/>
              <a:t>Podaci o njenom kompleksnom istorijatu i ktitorstvu mogu se naći u „</a:t>
            </a:r>
            <a:r>
              <a:rPr lang="sr-Cyrl-CS" dirty="0"/>
              <a:t>Liber </a:t>
            </a:r>
            <a:r>
              <a:rPr lang="sr-Cyrl-CS" dirty="0" smtClean="0"/>
              <a:t>pontificalis</a:t>
            </a:r>
            <a:r>
              <a:rPr lang="sr-Latn-RS" dirty="0" smtClean="0"/>
              <a:t>“ gde se pominje na nekoliko mesta.</a:t>
            </a:r>
          </a:p>
          <a:p>
            <a:pPr algn="just"/>
            <a:r>
              <a:rPr lang="sr-Latn-RS" dirty="0" smtClean="0"/>
              <a:t>Osvećena je u VI veku, kada Rim nije više centar moći. Pominje se kao deo života pape Jovana VII, koji je stolovao samo dve godine, od 705. do 707. i koji je bio njen izuzetno značajan ktitor. Nakon toga, pominje se u vremenu stolovanja pape Grigorija III </a:t>
            </a:r>
            <a:r>
              <a:rPr lang="sr-Latn-RS" dirty="0"/>
              <a:t>(731-741). </a:t>
            </a:r>
            <a:endParaRPr lang="sr-Latn-RS" dirty="0" smtClean="0"/>
          </a:p>
          <a:p>
            <a:pPr algn="just"/>
            <a:r>
              <a:rPr lang="sr-Latn-RS" dirty="0" smtClean="0"/>
              <a:t>Zatim se pominje da je papa Lav III </a:t>
            </a:r>
            <a:r>
              <a:rPr lang="sr-Latn-RS" dirty="0"/>
              <a:t> (795-816)</a:t>
            </a:r>
            <a:r>
              <a:rPr lang="sr-Latn-RS" dirty="0" smtClean="0"/>
              <a:t> darivao crkvu poklonima i bogoslužbenim predmetima. </a:t>
            </a:r>
          </a:p>
          <a:p>
            <a:pPr algn="just"/>
            <a:r>
              <a:rPr lang="sr-Latn-RS" dirty="0" smtClean="0"/>
              <a:t>Nakon toga, iz života Benedikta III </a:t>
            </a:r>
            <a:r>
              <a:rPr lang="sr-Latn-RS" dirty="0"/>
              <a:t>(855-58) </a:t>
            </a:r>
            <a:r>
              <a:rPr lang="sr-Latn-RS" dirty="0" smtClean="0"/>
              <a:t>i Nikole I </a:t>
            </a:r>
            <a:r>
              <a:rPr lang="sr-Latn-RS" dirty="0"/>
              <a:t>(858-67</a:t>
            </a:r>
            <a:r>
              <a:rPr lang="sr-Latn-RS" dirty="0" smtClean="0"/>
              <a:t>), saznajemo da je u vreme njihovog prethodnika Lava IV, Santa Marija </a:t>
            </a:r>
            <a:r>
              <a:rPr lang="sr-Latn-RS" dirty="0" smtClean="0"/>
              <a:t>Antikva </a:t>
            </a:r>
            <a:r>
              <a:rPr lang="sr-Latn-RS" dirty="0" smtClean="0"/>
              <a:t>stradala u pomenutom zemljotresu i da je tada podignuta Santa Marija Nova.</a:t>
            </a:r>
            <a:endParaRPr lang="sr-Latn-RS" dirty="0"/>
          </a:p>
        </p:txBody>
      </p:sp>
    </p:spTree>
    <p:extLst>
      <p:ext uri="{BB962C8B-B14F-4D97-AF65-F5344CB8AC3E}">
        <p14:creationId xmlns:p14="http://schemas.microsoft.com/office/powerpoint/2010/main" val="334867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4800600" cy="7325082"/>
          </a:xfrm>
          <a:prstGeom prst="rect">
            <a:avLst/>
          </a:prstGeom>
          <a:noFill/>
        </p:spPr>
        <p:txBody>
          <a:bodyPr wrap="square" rtlCol="0">
            <a:spAutoFit/>
          </a:bodyPr>
          <a:lstStyle/>
          <a:p>
            <a:r>
              <a:rPr lang="sr-Latn-RS" sz="2000" b="1" dirty="0" smtClean="0"/>
              <a:t>Arhitektura</a:t>
            </a:r>
          </a:p>
          <a:p>
            <a:endParaRPr lang="sr-Latn-RS" dirty="0"/>
          </a:p>
          <a:p>
            <a:pPr algn="just"/>
            <a:r>
              <a:rPr lang="sr-Latn-RS" dirty="0" smtClean="0"/>
              <a:t>Što se tiče arhitekture, građevina se sastoji od prostranog atrijuma na zapadu, koji je originalno verovatno barem delom bio </a:t>
            </a:r>
            <a:r>
              <a:rPr lang="sr-Latn-RS" dirty="0" smtClean="0"/>
              <a:t>pokriven</a:t>
            </a:r>
            <a:r>
              <a:rPr lang="sr-Latn-RS" dirty="0" smtClean="0"/>
              <a:t>. U nastavku ka istoku se nadovezuje centralni deo koji je izdeljen stubovima na </a:t>
            </a:r>
            <a:r>
              <a:rPr lang="sr-Latn-RS" dirty="0" smtClean="0"/>
              <a:t>tri broda. </a:t>
            </a:r>
            <a:r>
              <a:rPr lang="sr-Latn-RS" dirty="0" smtClean="0"/>
              <a:t>Centralni brod je od </a:t>
            </a:r>
            <a:r>
              <a:rPr lang="sr-Latn-RS" dirty="0" smtClean="0"/>
              <a:t>prezviterijuma odvojen lukom. Na krajnjem istoku se nalazi polukružna niša, usečena u Rimski zid, </a:t>
            </a:r>
            <a:r>
              <a:rPr lang="sr-Latn-RS" dirty="0" smtClean="0"/>
              <a:t>a </a:t>
            </a:r>
            <a:r>
              <a:rPr lang="sr-Latn-RS" dirty="0" smtClean="0"/>
              <a:t>levo </a:t>
            </a:r>
            <a:r>
              <a:rPr lang="sr-Latn-RS" dirty="0" smtClean="0"/>
              <a:t>i </a:t>
            </a:r>
            <a:r>
              <a:rPr lang="sr-Latn-RS" dirty="0" smtClean="0"/>
              <a:t>desno, </a:t>
            </a:r>
            <a:r>
              <a:rPr lang="sr-Latn-RS" dirty="0" smtClean="0"/>
              <a:t>odnosno na severu i jugu, nalaze se dve manje prostorije, različitih dimenzija i oblika. Teško je sa sigurnošću reći da li su bile deo originalne imperijalne građevine ili su naknadno dozidane kada je osnovana crkva. Ove bočne prostorije povezujemo sa protezisom i đakonikonom prema vizantijskoj tradiciji. Ovde imaju ulogu kapela. Severna je Teodotova kapela, a južna je posvećena Svetim Lekarima. </a:t>
            </a:r>
          </a:p>
          <a:p>
            <a:pPr algn="just"/>
            <a:r>
              <a:rPr lang="sr-Latn-RS" dirty="0" smtClean="0"/>
              <a:t>Južno od crkve nalazi se Avgustov hram, a duž severne strane se nalazi rampa kojom su kočije, u vreme dok je bila stražarnica, stizale do vrha brega. U njenoj neposrednoj blizini na zapadu nalazi se i kapela posvećena Sevastiljskim mučenicima.</a:t>
            </a:r>
            <a:endParaRPr lang="sr-Latn-RS" dirty="0"/>
          </a:p>
          <a:p>
            <a:pPr algn="just"/>
            <a:endParaRPr lang="sr-Latn-RS" dirty="0"/>
          </a:p>
        </p:txBody>
      </p:sp>
      <p:grpSp>
        <p:nvGrpSpPr>
          <p:cNvPr id="6" name="Group 5"/>
          <p:cNvGrpSpPr/>
          <p:nvPr/>
        </p:nvGrpSpPr>
        <p:grpSpPr>
          <a:xfrm>
            <a:off x="4800600" y="27709"/>
            <a:ext cx="4211782" cy="6828276"/>
            <a:chOff x="4800600" y="27709"/>
            <a:chExt cx="4211782" cy="6828276"/>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487"/>
            <a:stretch/>
          </p:blipFill>
          <p:spPr>
            <a:xfrm>
              <a:off x="4800600" y="27709"/>
              <a:ext cx="4211782" cy="6828276"/>
            </a:xfrm>
            <a:prstGeom prst="rect">
              <a:avLst/>
            </a:prstGeom>
          </p:spPr>
        </p:pic>
        <p:sp>
          <p:nvSpPr>
            <p:cNvPr id="5" name="TextBox 4"/>
            <p:cNvSpPr txBox="1"/>
            <p:nvPr/>
          </p:nvSpPr>
          <p:spPr>
            <a:xfrm>
              <a:off x="6106391" y="6248400"/>
              <a:ext cx="1600200" cy="369332"/>
            </a:xfrm>
            <a:prstGeom prst="rect">
              <a:avLst/>
            </a:prstGeom>
            <a:solidFill>
              <a:schemeClr val="tx1"/>
            </a:solidFill>
          </p:spPr>
          <p:txBody>
            <a:bodyPr wrap="square" rtlCol="0">
              <a:spAutoFit/>
            </a:bodyPr>
            <a:lstStyle/>
            <a:p>
              <a:r>
                <a:rPr lang="sr-Latn-RS" dirty="0" smtClean="0">
                  <a:solidFill>
                    <a:schemeClr val="bg1"/>
                  </a:solidFill>
                </a:rPr>
                <a:t>Plan građevine</a:t>
              </a:r>
              <a:endParaRPr lang="sr-Latn-RS" dirty="0">
                <a:solidFill>
                  <a:schemeClr val="bg1"/>
                </a:solidFill>
              </a:endParaRPr>
            </a:p>
          </p:txBody>
        </p:sp>
      </p:grpSp>
    </p:spTree>
    <p:extLst>
      <p:ext uri="{BB962C8B-B14F-4D97-AF65-F5344CB8AC3E}">
        <p14:creationId xmlns:p14="http://schemas.microsoft.com/office/powerpoint/2010/main" val="898696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018" y="441770"/>
            <a:ext cx="3505200" cy="3139321"/>
          </a:xfrm>
          <a:prstGeom prst="rect">
            <a:avLst/>
          </a:prstGeom>
          <a:noFill/>
        </p:spPr>
        <p:txBody>
          <a:bodyPr wrap="square" rtlCol="0">
            <a:spAutoFit/>
          </a:bodyPr>
          <a:lstStyle/>
          <a:p>
            <a:r>
              <a:rPr lang="sr-Latn-RS" b="1" dirty="0" smtClean="0"/>
              <a:t>Legenda</a:t>
            </a:r>
          </a:p>
          <a:p>
            <a:endParaRPr lang="sr-Latn-RS" b="1" dirty="0"/>
          </a:p>
          <a:p>
            <a:r>
              <a:rPr lang="sr-Latn-RS" dirty="0" smtClean="0"/>
              <a:t>1. Centralni brod</a:t>
            </a:r>
          </a:p>
          <a:p>
            <a:r>
              <a:rPr lang="sr-Latn-RS" dirty="0" smtClean="0"/>
              <a:t>2. Prezviterijum</a:t>
            </a:r>
          </a:p>
          <a:p>
            <a:r>
              <a:rPr lang="sr-Latn-RS" dirty="0" smtClean="0"/>
              <a:t>3. Apsida</a:t>
            </a:r>
          </a:p>
          <a:p>
            <a:r>
              <a:rPr lang="sr-Latn-RS" dirty="0" smtClean="0"/>
              <a:t>4. Teodotova kapela</a:t>
            </a:r>
          </a:p>
          <a:p>
            <a:r>
              <a:rPr lang="sr-Latn-RS" dirty="0" smtClean="0"/>
              <a:t>5. Kapela </a:t>
            </a:r>
            <a:r>
              <a:rPr lang="sr-Latn-RS" dirty="0" smtClean="0"/>
              <a:t>Svetih </a:t>
            </a:r>
            <a:r>
              <a:rPr lang="sr-Latn-RS" dirty="0" smtClean="0"/>
              <a:t>lekara</a:t>
            </a:r>
          </a:p>
          <a:p>
            <a:r>
              <a:rPr lang="sr-Latn-RS" dirty="0" smtClean="0"/>
              <a:t>6. Rampa</a:t>
            </a:r>
          </a:p>
          <a:p>
            <a:r>
              <a:rPr lang="sr-Latn-RS" dirty="0" smtClean="0"/>
              <a:t>7. Avgustov hram</a:t>
            </a:r>
          </a:p>
          <a:p>
            <a:r>
              <a:rPr lang="sr-Latn-RS" dirty="0" smtClean="0"/>
              <a:t>8. Kapela 40 Sevastiljskih mučenika</a:t>
            </a:r>
          </a:p>
          <a:p>
            <a:r>
              <a:rPr lang="sr-Latn-RS" dirty="0" smtClean="0"/>
              <a:t>9. Atrijum</a:t>
            </a:r>
            <a:endParaRPr lang="sr-Latn-RS" dirty="0"/>
          </a:p>
        </p:txBody>
      </p:sp>
      <p:grpSp>
        <p:nvGrpSpPr>
          <p:cNvPr id="6" name="Group 5"/>
          <p:cNvGrpSpPr/>
          <p:nvPr/>
        </p:nvGrpSpPr>
        <p:grpSpPr>
          <a:xfrm>
            <a:off x="3754884" y="98825"/>
            <a:ext cx="5389116" cy="6290054"/>
            <a:chOff x="-152399" y="0"/>
            <a:chExt cx="5389116" cy="6290054"/>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0"/>
              <a:ext cx="5389116" cy="5867400"/>
            </a:xfrm>
            <a:prstGeom prst="rect">
              <a:avLst/>
            </a:prstGeom>
          </p:spPr>
        </p:pic>
        <p:sp>
          <p:nvSpPr>
            <p:cNvPr id="5" name="TextBox 4"/>
            <p:cNvSpPr txBox="1"/>
            <p:nvPr/>
          </p:nvSpPr>
          <p:spPr>
            <a:xfrm>
              <a:off x="838200" y="5920722"/>
              <a:ext cx="2542159" cy="369332"/>
            </a:xfrm>
            <a:prstGeom prst="rect">
              <a:avLst/>
            </a:prstGeom>
            <a:solidFill>
              <a:schemeClr val="tx1"/>
            </a:solidFill>
          </p:spPr>
          <p:txBody>
            <a:bodyPr wrap="square" rtlCol="0">
              <a:spAutoFit/>
            </a:bodyPr>
            <a:lstStyle/>
            <a:p>
              <a:r>
                <a:rPr lang="sr-Latn-RS" dirty="0" smtClean="0">
                  <a:solidFill>
                    <a:schemeClr val="bg1"/>
                  </a:solidFill>
                </a:rPr>
                <a:t>Plan građevine i okoline</a:t>
              </a:r>
              <a:endParaRPr lang="sr-Latn-RS" dirty="0">
                <a:solidFill>
                  <a:schemeClr val="bg1"/>
                </a:solidFill>
              </a:endParaRPr>
            </a:p>
          </p:txBody>
        </p:sp>
      </p:grpSp>
      <p:grpSp>
        <p:nvGrpSpPr>
          <p:cNvPr id="8" name="Group 7"/>
          <p:cNvGrpSpPr/>
          <p:nvPr/>
        </p:nvGrpSpPr>
        <p:grpSpPr>
          <a:xfrm>
            <a:off x="304799" y="3581091"/>
            <a:ext cx="3907283" cy="3020907"/>
            <a:chOff x="304799" y="3581091"/>
            <a:chExt cx="3907283" cy="3020907"/>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4248" r="13224"/>
            <a:stretch/>
          </p:blipFill>
          <p:spPr>
            <a:xfrm>
              <a:off x="304799" y="3581091"/>
              <a:ext cx="3907283" cy="3020907"/>
            </a:xfrm>
            <a:prstGeom prst="rect">
              <a:avLst/>
            </a:prstGeom>
          </p:spPr>
        </p:pic>
        <p:sp>
          <p:nvSpPr>
            <p:cNvPr id="7" name="TextBox 6"/>
            <p:cNvSpPr txBox="1"/>
            <p:nvPr/>
          </p:nvSpPr>
          <p:spPr>
            <a:xfrm>
              <a:off x="1743941" y="3750025"/>
              <a:ext cx="904009" cy="369332"/>
            </a:xfrm>
            <a:prstGeom prst="rect">
              <a:avLst/>
            </a:prstGeom>
            <a:solidFill>
              <a:schemeClr val="tx1"/>
            </a:solidFill>
          </p:spPr>
          <p:txBody>
            <a:bodyPr wrap="square" rtlCol="0">
              <a:spAutoFit/>
            </a:bodyPr>
            <a:lstStyle/>
            <a:p>
              <a:r>
                <a:rPr lang="sr-Latn-RS" dirty="0" smtClean="0">
                  <a:solidFill>
                    <a:schemeClr val="bg1"/>
                  </a:solidFill>
                </a:rPr>
                <a:t>Rampa</a:t>
              </a:r>
              <a:endParaRPr lang="sr-Latn-RS" dirty="0">
                <a:solidFill>
                  <a:schemeClr val="bg1"/>
                </a:solidFill>
              </a:endParaRPr>
            </a:p>
          </p:txBody>
        </p:sp>
      </p:grpSp>
    </p:spTree>
    <p:extLst>
      <p:ext uri="{BB962C8B-B14F-4D97-AF65-F5344CB8AC3E}">
        <p14:creationId xmlns:p14="http://schemas.microsoft.com/office/powerpoint/2010/main" val="3091848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66" t="6313" r="1666" b="13505"/>
          <a:stretch/>
        </p:blipFill>
        <p:spPr>
          <a:xfrm>
            <a:off x="-28755" y="34636"/>
            <a:ext cx="9172755" cy="4565073"/>
          </a:xfrm>
          <a:prstGeom prst="rect">
            <a:avLst/>
          </a:prstGeom>
        </p:spPr>
      </p:pic>
      <p:sp>
        <p:nvSpPr>
          <p:cNvPr id="3" name="TextBox 2"/>
          <p:cNvSpPr txBox="1"/>
          <p:nvPr/>
        </p:nvSpPr>
        <p:spPr>
          <a:xfrm>
            <a:off x="152400" y="5181600"/>
            <a:ext cx="8839200" cy="1477328"/>
          </a:xfrm>
          <a:prstGeom prst="rect">
            <a:avLst/>
          </a:prstGeom>
          <a:noFill/>
        </p:spPr>
        <p:txBody>
          <a:bodyPr wrap="square" rtlCol="0">
            <a:spAutoFit/>
          </a:bodyPr>
          <a:lstStyle/>
          <a:p>
            <a:pPr algn="just"/>
            <a:r>
              <a:rPr lang="sr-Latn-RS" dirty="0" smtClean="0"/>
              <a:t>Istraživači su na osnovu stilskih odlika, natpisa, istorijskih izvora i arheoloških ostataka uspeli da identifikuju barem pet različitih slojeva fresko slikarstva. Hronološki gledano, </a:t>
            </a:r>
            <a:r>
              <a:rPr lang="sr-Latn-RS" dirty="0" smtClean="0"/>
              <a:t>pripisuju </a:t>
            </a:r>
            <a:r>
              <a:rPr lang="sr-Latn-RS" dirty="0" smtClean="0"/>
              <a:t>se periodima stolovanja papa Martina I </a:t>
            </a:r>
            <a:r>
              <a:rPr lang="sr-Latn-RS" dirty="0"/>
              <a:t>(</a:t>
            </a:r>
            <a:r>
              <a:rPr lang="sr-Latn-RS" dirty="0" smtClean="0"/>
              <a:t>649-53), Jovana VII </a:t>
            </a:r>
            <a:r>
              <a:rPr lang="sr-Latn-RS" dirty="0"/>
              <a:t>(705-7), </a:t>
            </a:r>
            <a:r>
              <a:rPr lang="sr-Latn-RS" dirty="0" smtClean="0"/>
              <a:t>Zaharija (741-52</a:t>
            </a:r>
            <a:r>
              <a:rPr lang="sr-Latn-RS" dirty="0"/>
              <a:t>), </a:t>
            </a:r>
            <a:r>
              <a:rPr lang="sr-Latn-RS" dirty="0" smtClean="0"/>
              <a:t>Pavla I </a:t>
            </a:r>
            <a:r>
              <a:rPr lang="sr-Latn-RS" dirty="0"/>
              <a:t>(757-67) </a:t>
            </a:r>
            <a:r>
              <a:rPr lang="sr-Latn-RS" dirty="0" smtClean="0"/>
              <a:t>, i Hadrijana I (</a:t>
            </a:r>
            <a:r>
              <a:rPr lang="sr-Latn-RS" dirty="0"/>
              <a:t>772-95).</a:t>
            </a:r>
          </a:p>
          <a:p>
            <a:endParaRPr lang="sr-Latn-RS" dirty="0"/>
          </a:p>
        </p:txBody>
      </p:sp>
      <p:sp>
        <p:nvSpPr>
          <p:cNvPr id="4" name="TextBox 3"/>
          <p:cNvSpPr txBox="1"/>
          <p:nvPr/>
        </p:nvSpPr>
        <p:spPr>
          <a:xfrm>
            <a:off x="152400" y="4639086"/>
            <a:ext cx="1905000" cy="369332"/>
          </a:xfrm>
          <a:prstGeom prst="rect">
            <a:avLst/>
          </a:prstGeom>
          <a:solidFill>
            <a:schemeClr val="tx1"/>
          </a:solidFill>
        </p:spPr>
        <p:txBody>
          <a:bodyPr wrap="square" rtlCol="0">
            <a:spAutoFit/>
          </a:bodyPr>
          <a:lstStyle/>
          <a:p>
            <a:pPr algn="ctr"/>
            <a:r>
              <a:rPr lang="sr-Latn-RS" dirty="0" smtClean="0">
                <a:solidFill>
                  <a:schemeClr val="bg1"/>
                </a:solidFill>
              </a:rPr>
              <a:t>Fresko slikarstvo</a:t>
            </a:r>
            <a:endParaRPr lang="sr-Latn-RS" dirty="0">
              <a:solidFill>
                <a:schemeClr val="bg1"/>
              </a:solidFill>
            </a:endParaRPr>
          </a:p>
        </p:txBody>
      </p:sp>
      <p:sp>
        <p:nvSpPr>
          <p:cNvPr id="5" name="TextBox 4"/>
          <p:cNvSpPr txBox="1"/>
          <p:nvPr/>
        </p:nvSpPr>
        <p:spPr>
          <a:xfrm>
            <a:off x="609600" y="4038600"/>
            <a:ext cx="762000" cy="369332"/>
          </a:xfrm>
          <a:prstGeom prst="rect">
            <a:avLst/>
          </a:prstGeom>
          <a:solidFill>
            <a:schemeClr val="tx1"/>
          </a:solidFill>
        </p:spPr>
        <p:txBody>
          <a:bodyPr wrap="square" rtlCol="0">
            <a:spAutoFit/>
          </a:bodyPr>
          <a:lstStyle/>
          <a:p>
            <a:r>
              <a:rPr lang="sr-Latn-RS" dirty="0" smtClean="0">
                <a:solidFill>
                  <a:schemeClr val="bg1"/>
                </a:solidFill>
              </a:rPr>
              <a:t>VI vek</a:t>
            </a:r>
            <a:endParaRPr lang="sr-Latn-RS" dirty="0">
              <a:solidFill>
                <a:schemeClr val="bg1"/>
              </a:solidFill>
            </a:endParaRPr>
          </a:p>
        </p:txBody>
      </p:sp>
      <p:sp>
        <p:nvSpPr>
          <p:cNvPr id="6" name="TextBox 5"/>
          <p:cNvSpPr txBox="1"/>
          <p:nvPr/>
        </p:nvSpPr>
        <p:spPr>
          <a:xfrm>
            <a:off x="3837186" y="4045527"/>
            <a:ext cx="887214" cy="369332"/>
          </a:xfrm>
          <a:prstGeom prst="rect">
            <a:avLst/>
          </a:prstGeom>
          <a:solidFill>
            <a:schemeClr val="tx1"/>
          </a:solidFill>
        </p:spPr>
        <p:txBody>
          <a:bodyPr wrap="square" rtlCol="0">
            <a:spAutoFit/>
          </a:bodyPr>
          <a:lstStyle/>
          <a:p>
            <a:r>
              <a:rPr lang="sr-Latn-RS" dirty="0" smtClean="0">
                <a:solidFill>
                  <a:schemeClr val="bg1"/>
                </a:solidFill>
              </a:rPr>
              <a:t>VII vek</a:t>
            </a:r>
            <a:endParaRPr lang="sr-Latn-RS" dirty="0">
              <a:solidFill>
                <a:schemeClr val="bg1"/>
              </a:solidFill>
            </a:endParaRPr>
          </a:p>
        </p:txBody>
      </p:sp>
      <p:sp>
        <p:nvSpPr>
          <p:cNvPr id="7" name="TextBox 6"/>
          <p:cNvSpPr txBox="1"/>
          <p:nvPr/>
        </p:nvSpPr>
        <p:spPr>
          <a:xfrm>
            <a:off x="7010400" y="4045527"/>
            <a:ext cx="1066800" cy="369332"/>
          </a:xfrm>
          <a:prstGeom prst="rect">
            <a:avLst/>
          </a:prstGeom>
          <a:solidFill>
            <a:schemeClr val="tx1"/>
          </a:solidFill>
        </p:spPr>
        <p:txBody>
          <a:bodyPr wrap="square" rtlCol="0">
            <a:spAutoFit/>
          </a:bodyPr>
          <a:lstStyle/>
          <a:p>
            <a:r>
              <a:rPr lang="sr-Latn-RS" dirty="0" smtClean="0">
                <a:solidFill>
                  <a:schemeClr val="bg1"/>
                </a:solidFill>
              </a:rPr>
              <a:t>VIII vek</a:t>
            </a:r>
            <a:endParaRPr lang="sr-Latn-RS" dirty="0">
              <a:solidFill>
                <a:schemeClr val="bg1"/>
              </a:solidFill>
            </a:endParaRPr>
          </a:p>
        </p:txBody>
      </p:sp>
    </p:spTree>
    <p:extLst>
      <p:ext uri="{BB962C8B-B14F-4D97-AF65-F5344CB8AC3E}">
        <p14:creationId xmlns:p14="http://schemas.microsoft.com/office/powerpoint/2010/main" val="2491143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3168</Words>
  <Application>Microsoft Office PowerPoint</Application>
  <PresentationFormat>On-screen Show (4:3)</PresentationFormat>
  <Paragraphs>186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CRKVA SANTA MARIJA ANTIKVA NA RIMSKOM FORUMU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CRKVA SANTA MARIA ANTIKVA NA RIMSKOM FORUMU</dc:title>
  <dc:creator>User</dc:creator>
  <cp:lastModifiedBy>User</cp:lastModifiedBy>
  <cp:revision>50</cp:revision>
  <dcterms:created xsi:type="dcterms:W3CDTF">2006-08-16T00:00:00Z</dcterms:created>
  <dcterms:modified xsi:type="dcterms:W3CDTF">2020-04-22T20:25:53Z</dcterms:modified>
</cp:coreProperties>
</file>