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1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C7CA4BDB-D676-414A-8064-CBC56629F40E}" type="datetimeFigureOut">
              <a:rPr lang="en-US" smtClean="0"/>
              <a:pPr/>
              <a:t>18-Apr-20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863C07C-464C-4E93-857B-E2F26E2FCDE9}"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7CA4BDB-D676-414A-8064-CBC56629F40E}" type="datetimeFigureOut">
              <a:rPr lang="en-US" smtClean="0"/>
              <a:pPr/>
              <a:t>18-Apr-20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3C07C-464C-4E93-857B-E2F26E2FCDE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7CA4BDB-D676-414A-8064-CBC56629F40E}" type="datetimeFigureOut">
              <a:rPr lang="en-US" smtClean="0"/>
              <a:pPr/>
              <a:t>18-Apr-20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3C07C-464C-4E93-857B-E2F26E2FCDE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7CA4BDB-D676-414A-8064-CBC56629F40E}" type="datetimeFigureOut">
              <a:rPr lang="en-US" smtClean="0"/>
              <a:pPr/>
              <a:t>18-Apr-20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63C07C-464C-4E93-857B-E2F26E2FCDE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C7CA4BDB-D676-414A-8064-CBC56629F40E}" type="datetimeFigureOut">
              <a:rPr lang="en-US" smtClean="0"/>
              <a:pPr/>
              <a:t>18-Apr-20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863C07C-464C-4E93-857B-E2F26E2FCDE9}"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7CA4BDB-D676-414A-8064-CBC56629F40E}" type="datetimeFigureOut">
              <a:rPr lang="en-US" smtClean="0"/>
              <a:pPr/>
              <a:t>18-Apr-20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A863C07C-464C-4E93-857B-E2F26E2FCDE9}"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7CA4BDB-D676-414A-8064-CBC56629F40E}" type="datetimeFigureOut">
              <a:rPr lang="en-US" smtClean="0"/>
              <a:pPr/>
              <a:t>18-Apr-20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A863C07C-464C-4E93-857B-E2F26E2FCDE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7CA4BDB-D676-414A-8064-CBC56629F40E}" type="datetimeFigureOut">
              <a:rPr lang="en-US" smtClean="0"/>
              <a:pPr/>
              <a:t>18-Apr-20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63C07C-464C-4E93-857B-E2F26E2FCDE9}"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CA4BDB-D676-414A-8064-CBC56629F40E}" type="datetimeFigureOut">
              <a:rPr lang="en-US" smtClean="0"/>
              <a:pPr/>
              <a:t>18-Apr-20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63C07C-464C-4E93-857B-E2F26E2FCDE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C7CA4BDB-D676-414A-8064-CBC56629F40E}" type="datetimeFigureOut">
              <a:rPr lang="en-US" smtClean="0"/>
              <a:pPr/>
              <a:t>18-Apr-20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A863C07C-464C-4E93-857B-E2F26E2FCDE9}"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C7CA4BDB-D676-414A-8064-CBC56629F40E}" type="datetimeFigureOut">
              <a:rPr lang="en-US" smtClean="0"/>
              <a:pPr/>
              <a:t>18-Apr-20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863C07C-464C-4E93-857B-E2F26E2FCDE9}"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7CA4BDB-D676-414A-8064-CBC56629F40E}" type="datetimeFigureOut">
              <a:rPr lang="en-US" smtClean="0"/>
              <a:pPr/>
              <a:t>18-Apr-20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A863C07C-464C-4E93-857B-E2F26E2FCDE9}"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sr-Latn-RS" dirty="0"/>
              <a:t>Elementi teorije naučnog obaveštenja</a:t>
            </a:r>
            <a:endParaRPr lang="en-US" dirty="0"/>
          </a:p>
        </p:txBody>
      </p:sp>
      <p:sp>
        <p:nvSpPr>
          <p:cNvPr id="3" name="Subtitle 2"/>
          <p:cNvSpPr>
            <a:spLocks noGrp="1"/>
          </p:cNvSpPr>
          <p:nvPr>
            <p:ph type="subTitle" idx="1"/>
          </p:nvPr>
        </p:nvSpPr>
        <p:spPr/>
        <p:txBody>
          <a:bodyPr/>
          <a:lstStyle/>
          <a:p>
            <a:r>
              <a:rPr lang="sr-Latn-RS" dirty="0"/>
              <a:t>Studentkinja: Arsović Marta SO17/60</a:t>
            </a:r>
            <a:endParaRPr lang="en-US" dirty="0"/>
          </a:p>
        </p:txBody>
      </p:sp>
      <p:pic>
        <p:nvPicPr>
          <p:cNvPr id="4" name="Picture 3" descr="images.jpg"/>
          <p:cNvPicPr>
            <a:picLocks noChangeAspect="1"/>
          </p:cNvPicPr>
          <p:nvPr/>
        </p:nvPicPr>
        <p:blipFill>
          <a:blip r:embed="rId2"/>
          <a:stretch>
            <a:fillRect/>
          </a:stretch>
        </p:blipFill>
        <p:spPr>
          <a:xfrm>
            <a:off x="914400" y="3505200"/>
            <a:ext cx="5814060" cy="273689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idx="1"/>
          </p:nvPr>
        </p:nvSpPr>
        <p:spPr>
          <a:xfrm>
            <a:off x="457200" y="609600"/>
            <a:ext cx="8229600" cy="6096000"/>
          </a:xfrm>
        </p:spPr>
        <p:txBody>
          <a:bodyPr>
            <a:normAutofit/>
          </a:bodyPr>
          <a:lstStyle/>
          <a:p>
            <a:pPr algn="just"/>
            <a:r>
              <a:rPr lang="sr-Latn-RS" sz="1800" dirty="0"/>
              <a:t>Proučavanje opštih uslova adekvatnih za prikupljanje podataka kreće se kroz institucionalne okvire u kojima je dozvoljeno prenošenje raznih vrsta obaveštenja. </a:t>
            </a:r>
          </a:p>
          <a:p>
            <a:pPr algn="just"/>
            <a:r>
              <a:rPr lang="sr-Latn-RS" sz="1800" dirty="0"/>
              <a:t> Postoje dva preduslova da se u opštem okviru uspostavi povoljan društveni odnos za prikupljanje podataka: 1) da proučavana sredina (koja obuhvata i rukovodeće krugove i šire slojeve) smatra da je problem koji se istražuje značajan, 2) da smatraju da nauka može pronaći praktično rešenje. Zatim uslovi kao što su sigurnost i garancija da iz saradnje sa naučnim istraživačima neće proizaći neka šteta znatno utiču na proces prikupljanja podataka, kao i da se na osnovu prikupljenih informacija ne mogu identifikovati lice/preduzeće/ustanova.</a:t>
            </a:r>
          </a:p>
          <a:p>
            <a:pPr algn="just"/>
            <a:r>
              <a:rPr lang="en-US" sz="1800" dirty="0"/>
              <a:t>U</a:t>
            </a:r>
            <a:r>
              <a:rPr lang="sr-Latn-RS" sz="1800" dirty="0"/>
              <a:t>pravo zbog toga što naučno prikupljanje podataka podleže velikom uticaju (kako dobrom tako i lošem), ovaj posao zahteva posebnu veštinu (uživljavanje istraživača u neposrednu situaciju, pravilno objašnjavanje ciljeva i sticanje poverenja ispitivanih).</a:t>
            </a:r>
          </a:p>
          <a:p>
            <a:pPr algn="just"/>
            <a:r>
              <a:rPr lang="sr-Latn-RS" sz="1800" dirty="0"/>
              <a:t> Objašnjavanje ciljeva istraživanje zapravo predstavlja </a:t>
            </a:r>
            <a:r>
              <a:rPr lang="sr-Latn-RS" sz="1800" i="1" dirty="0"/>
              <a:t>sredstvo</a:t>
            </a:r>
            <a:r>
              <a:rPr lang="sr-Latn-RS" sz="1800" dirty="0"/>
              <a:t> za izgradnju dobirh odnosa u kojima će se ispitivanje lakše obaviti.</a:t>
            </a:r>
          </a:p>
          <a:p>
            <a:pPr algn="just"/>
            <a:r>
              <a:rPr lang="en-US" sz="1800" dirty="0"/>
              <a:t>P</a:t>
            </a:r>
            <a:r>
              <a:rPr lang="sr-Latn-RS" sz="1800" dirty="0"/>
              <a:t>oteškoće kao što je menjanje ponašanja ljudi kada znaju da su predmet istraživanja je možda i najčešća poteškoća u toku prikupljanja podataka.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p:cNvSpPr>
            <a:spLocks noGrp="1"/>
          </p:cNvSpPr>
          <p:nvPr>
            <p:ph idx="1"/>
          </p:nvPr>
        </p:nvSpPr>
        <p:spPr>
          <a:xfrm>
            <a:off x="457200" y="609600"/>
            <a:ext cx="8229600" cy="6096000"/>
          </a:xfrm>
        </p:spPr>
        <p:txBody>
          <a:bodyPr>
            <a:normAutofit/>
          </a:bodyPr>
          <a:lstStyle/>
          <a:p>
            <a:r>
              <a:rPr lang="sr-Latn-RS" sz="1800" dirty="0"/>
              <a:t>Iz dosadašnjih iskustvenih situacija izvučena su neka pravila kako treba organizovati ispitivanje kako bi bilo verodostojnije i kako bi manje menjalo svoj prirodni oblik. Svakako da su neki od preduslova da ispitivanje bude što manje nametljivo i “bučno”,da se lakše uklopi u ritam okoline i da se izbegne iznošenje vrednosnih sudova.</a:t>
            </a:r>
          </a:p>
          <a:p>
            <a:r>
              <a:rPr lang="en-US" sz="1800" dirty="0"/>
              <a:t>S</a:t>
            </a:r>
            <a:r>
              <a:rPr lang="sr-Latn-RS" sz="1800" dirty="0"/>
              <a:t>a uzdržavanjem ispitivača da ocenjuje (osuđuje) ponašanja i stavove, situacija će biti spontanija samim tim i iskrenija (ovo svakako može biti mač sa dve oštrice ukoliko se stvori neprirodan odnos dve strane, gde se jedna oseća kao da previše otkriva bez kritike/potvrde druge).</a:t>
            </a:r>
          </a:p>
          <a:p>
            <a:r>
              <a:rPr lang="en-US" sz="1800" dirty="0"/>
              <a:t>I</a:t>
            </a:r>
            <a:r>
              <a:rPr lang="sr-Latn-RS" sz="1800" dirty="0"/>
              <a:t>spitivač mora da ubedi ispitanika da je cilj prikupljanje objektivnih obaveštenja o različitim mišljenjima ljudi i da ne potencira na tačnosti vlastitog stava. </a:t>
            </a:r>
            <a:r>
              <a:rPr lang="sr-Latn-RS" sz="1800" b="1" i="1" dirty="0"/>
              <a:t>Načelo diskrecije </a:t>
            </a:r>
            <a:r>
              <a:rPr lang="sr-Latn-RS" sz="1800" dirty="0"/>
              <a:t>je neophodnije u ovakoj društvenoj sredini i društvenom odnosu.</a:t>
            </a:r>
          </a:p>
          <a:p>
            <a:r>
              <a:rPr lang="en-US" sz="1800" dirty="0"/>
              <a:t>P</a:t>
            </a:r>
            <a:r>
              <a:rPr lang="sr-Latn-RS" sz="1800" dirty="0"/>
              <a:t>ored svih poteškoća sociolozi (kao i drugi društveni teoretičari) uspevaju da prikupe upotrebljive podatke za svoja istraživanja i odgovaraju na razna pitanja.</a:t>
            </a:r>
          </a:p>
        </p:txBody>
      </p:sp>
      <p:pic>
        <p:nvPicPr>
          <p:cNvPr id="3" name="Picture 2" descr="SR-Methodology-Main.jpg"/>
          <p:cNvPicPr>
            <a:picLocks noChangeAspect="1"/>
          </p:cNvPicPr>
          <p:nvPr/>
        </p:nvPicPr>
        <p:blipFill>
          <a:blip r:embed="rId2"/>
          <a:stretch>
            <a:fillRect/>
          </a:stretch>
        </p:blipFill>
        <p:spPr>
          <a:xfrm>
            <a:off x="2438400" y="4800600"/>
            <a:ext cx="4191000" cy="1828800"/>
          </a:xfrm>
          <a:prstGeom prst="rect">
            <a:avLst/>
          </a:prstGeom>
          <a:effectLst>
            <a:softEdge rad="127000"/>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r-Latn-RS" dirty="0"/>
              <a:t>Literatura: Milić, V.1996. Sociološki metod, Beograd: ZUNS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Latn-RS" dirty="0"/>
              <a:t>Ispitivanje naučne upotrebljivosti izvornih podataka</a:t>
            </a:r>
            <a:endParaRPr lang="en-US" dirty="0"/>
          </a:p>
        </p:txBody>
      </p:sp>
      <p:sp>
        <p:nvSpPr>
          <p:cNvPr id="3" name="Content Placeholder 2"/>
          <p:cNvSpPr>
            <a:spLocks noGrp="1"/>
          </p:cNvSpPr>
          <p:nvPr>
            <p:ph idx="1"/>
          </p:nvPr>
        </p:nvSpPr>
        <p:spPr/>
        <p:txBody>
          <a:bodyPr>
            <a:normAutofit fontScale="85000" lnSpcReduction="10000"/>
          </a:bodyPr>
          <a:lstStyle/>
          <a:p>
            <a:pPr algn="just">
              <a:lnSpc>
                <a:spcPct val="150000"/>
              </a:lnSpc>
            </a:pPr>
            <a:r>
              <a:rPr lang="sr-Latn-RS" sz="2000" dirty="0"/>
              <a:t>Način prikupljanja izvornih podataka je veoma složen proces, tako ni ispitivanje </a:t>
            </a:r>
            <a:r>
              <a:rPr lang="sr-Latn-RS" sz="2000" i="1" dirty="0"/>
              <a:t>naučne upotrebljivosti </a:t>
            </a:r>
            <a:r>
              <a:rPr lang="sr-Latn-RS" sz="2000" dirty="0"/>
              <a:t>podataka nije lako.</a:t>
            </a:r>
          </a:p>
          <a:p>
            <a:pPr algn="just">
              <a:lnSpc>
                <a:spcPct val="150000"/>
              </a:lnSpc>
            </a:pPr>
            <a:r>
              <a:rPr lang="sr-Latn-RS" sz="2000" dirty="0"/>
              <a:t> Način na koji će se ispitati naučna upotrebljivost i stepen tačnosti podataka je važan metodološki zadatak.</a:t>
            </a:r>
          </a:p>
          <a:p>
            <a:pPr algn="just">
              <a:lnSpc>
                <a:spcPct val="150000"/>
              </a:lnSpc>
            </a:pPr>
            <a:r>
              <a:rPr lang="sr-Latn-RS" sz="2000" dirty="0"/>
              <a:t>Važno je napomenuti da ova vrsta ispitivanja zahteva obuhvatanje svih faza kroz koje prolazi stvaranje iskustvene naučne evidencije.</a:t>
            </a:r>
          </a:p>
          <a:p>
            <a:pPr algn="just">
              <a:lnSpc>
                <a:spcPct val="150000"/>
              </a:lnSpc>
            </a:pPr>
            <a:r>
              <a:rPr lang="sr-Latn-RS" sz="2000" dirty="0"/>
              <a:t> Ispitivanje </a:t>
            </a:r>
            <a:r>
              <a:rPr lang="sr-Latn-RS" sz="2100" dirty="0"/>
              <a:t>naučne</a:t>
            </a:r>
            <a:r>
              <a:rPr lang="sr-Latn-RS" sz="2000" dirty="0"/>
              <a:t> upotrebljivosti izvornih podataka počinje na </a:t>
            </a:r>
            <a:r>
              <a:rPr lang="sr-Latn-RS" sz="2000" b="1" i="1" dirty="0"/>
              <a:t>pojmovno-teorijskoj</a:t>
            </a:r>
            <a:r>
              <a:rPr lang="sr-Latn-RS" sz="2000" dirty="0"/>
              <a:t> ravni. Ispitivanjem adekvatnosti definicija utvrđuje se da li je iskustvena evidencija prikladna za ispitivanje postavljenog teorijskog problema. Za ovakve situacije neophodna je sposobnost pojmovne analize, zatim, određena teorijska kultura ali i temeljno poznavanje društvenih prilika u kojima je istraživanje izvedeno.</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317"/>
          </a:xfrm>
        </p:spPr>
        <p:txBody>
          <a:bodyPr>
            <a:normAutofit fontScale="92500" lnSpcReduction="20000"/>
          </a:bodyPr>
          <a:lstStyle/>
          <a:p>
            <a:pPr>
              <a:lnSpc>
                <a:spcPct val="150000"/>
              </a:lnSpc>
            </a:pPr>
            <a:r>
              <a:rPr lang="sr-Latn-RS" sz="2100" dirty="0"/>
              <a:t> Upotrebljivost izvornih podataka (u naučnu svrhu) proverava se tako što se ispita njihov sadržaj i uporedi sa sadržajem odgovarajućih teorijskih pojmova. Takođe, moraju se uzeti u obzir i konkretniji oblici u kojima se sadržaj nekog pojma javlja u datoj sredini u kojoj se istraživanje izvodi.</a:t>
            </a:r>
          </a:p>
          <a:p>
            <a:pPr>
              <a:lnSpc>
                <a:spcPct val="150000"/>
              </a:lnSpc>
            </a:pPr>
            <a:r>
              <a:rPr lang="sr-Latn-RS" sz="2100" dirty="0"/>
              <a:t>Stvaranje operacionalnih definicja koje se približavaju teorijskom sadržaju određenih pojmova neophodno je kada se u nekim istraživanjima  jednostavno ne mogu prikupiti idealni iskustveni podaci koji odgovaraju.</a:t>
            </a:r>
          </a:p>
          <a:p>
            <a:pPr>
              <a:lnSpc>
                <a:spcPct val="150000"/>
              </a:lnSpc>
            </a:pPr>
            <a:r>
              <a:rPr lang="sr-Latn-RS" sz="2100" dirty="0"/>
              <a:t>Naučna upotrebljivost podataka zavisi od njihove iskustvene tačnosti i preciznosti, a glavno područje ispitivanja ovih osobina jeste analiza samog procesa prikupljanja, analiza kasnijih faza sređivanja  i obrade obaveštenja.</a:t>
            </a:r>
          </a:p>
          <a:p>
            <a:pPr>
              <a:lnSpc>
                <a:spcPct val="150000"/>
              </a:lnSpc>
            </a:pPr>
            <a:r>
              <a:rPr lang="sr-Latn-RS" sz="2100" dirty="0"/>
              <a:t>Postoje tri faze u stvaranju iskustvene evidencije</a:t>
            </a:r>
          </a:p>
          <a:p>
            <a:pPr>
              <a:lnSpc>
                <a:spcPct val="150000"/>
              </a:lnSpc>
            </a:pP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715317"/>
          </a:xfrm>
        </p:spPr>
        <p:txBody>
          <a:bodyPr>
            <a:normAutofit/>
          </a:bodyPr>
          <a:lstStyle/>
          <a:p>
            <a:pPr marL="342900" indent="-342900" algn="just">
              <a:lnSpc>
                <a:spcPct val="150000"/>
              </a:lnSpc>
              <a:buFont typeface="+mj-lt"/>
              <a:buAutoNum type="arabicPeriod"/>
            </a:pPr>
            <a:r>
              <a:rPr lang="sr-Latn-RS" sz="1800" dirty="0"/>
              <a:t>Prva faza obuhvata prikupljanje izvornih obaveštenja. </a:t>
            </a:r>
            <a:r>
              <a:rPr lang="en-US" sz="1800" dirty="0"/>
              <a:t>U</a:t>
            </a:r>
            <a:r>
              <a:rPr lang="sr-Latn-RS" sz="1800" dirty="0"/>
              <a:t> ovoj fazi nastaje izvorna, vrlo raznolika građa istraživanja. Izvorna građa nekog istraživanja može da se sastoji iz popunjenih obrazaca nekih statističkih istraživanja ili beležaka nekog terenskog rada. Može sadržati podatke i informacije koji nisu u bliskoj vezi sa naukom, a pronađeni su u arhivskoj građi/štampi (to mogu biti razne publikacije kada su sociološka proučavanja u pitanju – biografije i leksikografije).</a:t>
            </a:r>
          </a:p>
          <a:p>
            <a:pPr marL="342900" indent="-342900" algn="just">
              <a:lnSpc>
                <a:spcPct val="150000"/>
              </a:lnSpc>
              <a:buFont typeface="+mj-lt"/>
              <a:buAutoNum type="arabicPeriod"/>
            </a:pPr>
            <a:r>
              <a:rPr lang="sr-Latn-RS" sz="1800" dirty="0"/>
              <a:t> U drugoj fazi sistematski se izdvajaju određena obaveštenja iz izvorne građe i pretbaraju u iskustvene naučne podatke. Zadatak ove faze jeste da izdvoji potrebna obaveštenja iz svakog pojedinačnog izvora i da pokuša da postigne što veću međusobnu uporedivost podataka. Izdvajanje iskustvenih podataka iz šire izvorne građe izvodi se pomoću </a:t>
            </a:r>
            <a:r>
              <a:rPr lang="sr-Latn-RS" sz="1800" i="1" dirty="0"/>
              <a:t>klasifikacije i merila </a:t>
            </a:r>
            <a:r>
              <a:rPr lang="sr-Latn-RS" sz="1800" dirty="0"/>
              <a:t>(primer prikupljanje podataka putem upitnika).</a:t>
            </a:r>
            <a:endParaRPr lang="en-US" sz="1800"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229600" cy="5715317"/>
          </a:xfrm>
        </p:spPr>
        <p:txBody>
          <a:bodyPr>
            <a:normAutofit/>
          </a:bodyPr>
          <a:lstStyle/>
          <a:p>
            <a:pPr marL="342900" indent="0" algn="just">
              <a:lnSpc>
                <a:spcPct val="150000"/>
              </a:lnSpc>
              <a:buNone/>
            </a:pPr>
            <a:r>
              <a:rPr lang="sr-Latn-RS" sz="1800" dirty="0"/>
              <a:t>Često, u drugoj fazi iskustvene evidencije, neophono je ukrstiti razna obaveštenja o pojedinim složenim pojavama kako bi se o njima dobila vernija slika. </a:t>
            </a:r>
            <a:r>
              <a:rPr lang="en-US" sz="1800" dirty="0"/>
              <a:t>U</a:t>
            </a:r>
            <a:r>
              <a:rPr lang="sr-Latn-RS" sz="1800" dirty="0"/>
              <a:t> ovoj fazi mogu se iz pojedinih elementarnih podataka izvesti mnoga nova dopunska obaveštenja (ova faza nikada ne može da izostane kada je u pitanju stvaranje iskustvene evidencije). </a:t>
            </a:r>
            <a:r>
              <a:rPr lang="en-US" sz="1800" dirty="0"/>
              <a:t>Š</a:t>
            </a:r>
            <a:r>
              <a:rPr lang="sr-Latn-RS" sz="1800" dirty="0"/>
              <a:t>to se izvorna građa </a:t>
            </a:r>
            <a:r>
              <a:rPr lang="sr-Latn-RS" sz="1800" u="sng" dirty="0"/>
              <a:t>svestranije</a:t>
            </a:r>
            <a:r>
              <a:rPr lang="sr-Latn-RS" sz="1800" dirty="0"/>
              <a:t> koristi – to je obim obrade njenih sirovih podataka veći.</a:t>
            </a:r>
          </a:p>
          <a:p>
            <a:pPr marL="342900" indent="0" algn="just">
              <a:lnSpc>
                <a:spcPct val="150000"/>
              </a:lnSpc>
              <a:buNone/>
            </a:pPr>
            <a:r>
              <a:rPr lang="sr-Latn-RS" sz="1800" dirty="0"/>
              <a:t>U ovoj fazi, izvođenje izvornih podataka povezuje se sa </a:t>
            </a:r>
            <a:r>
              <a:rPr lang="sr-Latn-RS" sz="1800" i="1" dirty="0"/>
              <a:t>opštom kritikom </a:t>
            </a:r>
            <a:r>
              <a:rPr lang="sr-Latn-RS" sz="1800" dirty="0"/>
              <a:t>izvora. </a:t>
            </a:r>
          </a:p>
          <a:p>
            <a:pPr marL="342900" indent="0" algn="just">
              <a:lnSpc>
                <a:spcPct val="150000"/>
              </a:lnSpc>
              <a:buNone/>
            </a:pPr>
            <a:r>
              <a:rPr lang="sr-Latn-RS" sz="1800" dirty="0"/>
              <a:t>U svrhu što neposrednijeg i spontanijeg mišljenja ispitanika, neophodno je da proces prikupljanja podataka bude manje formalizovan. Tako odgovori postaju kompleksniji i po svojoj prirodi međusobno različiti, samim tim neophodan je veći napor za njihovo kasnije uopštavanje – kako bi se dobili opšti izvorni podaci.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229600" cy="5715317"/>
          </a:xfrm>
        </p:spPr>
        <p:txBody>
          <a:bodyPr>
            <a:normAutofit/>
          </a:bodyPr>
          <a:lstStyle/>
          <a:p>
            <a:pPr marL="685800" indent="-342900" algn="just">
              <a:lnSpc>
                <a:spcPct val="150000"/>
              </a:lnSpc>
              <a:buFont typeface="+mj-lt"/>
              <a:buAutoNum type="arabicPeriod" startAt="3"/>
            </a:pPr>
            <a:r>
              <a:rPr lang="sr-Latn-RS" sz="1800" dirty="0"/>
              <a:t> Treća faza stvaranja iskustvene evidencije je sintetičke prirode. Izvorne podatke izvedene iz pojedinačnih delova građe treba srediti. Najosnovniji postupak u stvaranju sintetičkih oblika iskustvene evidencije je prebrojavanje pojedinih vrsta iskustvenih podataka i njihovo razvrstavanje pomoću nekih klasifikacija ili merila. Međutim, ova faza podrazumeva i složeniji proces kao što je ukrštanje raznih podataka. </a:t>
            </a:r>
            <a:r>
              <a:rPr lang="en-US" sz="1800" dirty="0"/>
              <a:t>V</a:t>
            </a:r>
            <a:r>
              <a:rPr lang="sr-Latn-RS" sz="1800" dirty="0"/>
              <a:t>eća naučna vrednost pojedinačnih pojava se izvlači tek iz sinteze sa drugim pojavama.</a:t>
            </a:r>
          </a:p>
          <a:p>
            <a:pPr marL="685800" indent="0" algn="just">
              <a:lnSpc>
                <a:spcPct val="150000"/>
              </a:lnSpc>
              <a:buNone/>
            </a:pPr>
            <a:r>
              <a:rPr lang="en-US" sz="1800" dirty="0"/>
              <a:t>U</a:t>
            </a:r>
            <a:r>
              <a:rPr lang="sr-Latn-RS" sz="1800" dirty="0"/>
              <a:t> stvaranje iskustvene evidencije spadaju i opisna uopštavanja izvornih podataka – izračunavanje procentualnih struktura, stopa, indeksa, korelacijskih odnosa koji na sistematičan način pokazuju u kakvim se međusobnim odnosima nalaze podaci.</a:t>
            </a:r>
          </a:p>
          <a:p>
            <a:pPr marL="685800" indent="-342900" algn="just">
              <a:lnSpc>
                <a:spcPct val="150000"/>
              </a:lnSpc>
              <a:buNone/>
            </a:pPr>
            <a:endParaRPr lang="sr-Latn-R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5715317"/>
          </a:xfrm>
        </p:spPr>
        <p:txBody>
          <a:bodyPr>
            <a:normAutofit/>
          </a:bodyPr>
          <a:lstStyle/>
          <a:p>
            <a:pPr marL="347472" indent="0" algn="just">
              <a:lnSpc>
                <a:spcPct val="150000"/>
              </a:lnSpc>
              <a:buNone/>
            </a:pPr>
            <a:r>
              <a:rPr lang="sr-Latn-RS" sz="1900" dirty="0"/>
              <a:t>Na ovaj način sređena i uopštena iskustvena evidencija može da služi kao osnova za iskustveno proveravanje teorijskih pretpostavki.</a:t>
            </a:r>
          </a:p>
          <a:p>
            <a:pPr marL="347472" indent="0" algn="just">
              <a:lnSpc>
                <a:spcPct val="150000"/>
              </a:lnSpc>
            </a:pPr>
            <a:r>
              <a:rPr lang="sr-Latn-RS" sz="1900" u="sng" dirty="0"/>
              <a:t> Naučna iskustvena evidencija je uvek evidencija za neku naučnu pretpostavku</a:t>
            </a:r>
            <a:r>
              <a:rPr lang="sr-Latn-RS" sz="1900" dirty="0"/>
              <a:t>! (bilo da je reč o opisnim stavovima ili teorijskim hipotezama). S tim u vezi, njeni konačni oblici treba da budu podređeni zahtevima proveravanja i ispitivanja naučnih pretpostavki.</a:t>
            </a:r>
          </a:p>
          <a:p>
            <a:pPr marL="347472" indent="0" algn="just">
              <a:lnSpc>
                <a:spcPct val="150000"/>
              </a:lnSpc>
            </a:pPr>
            <a:r>
              <a:rPr lang="sr-Latn-RS" sz="1900" dirty="0"/>
              <a:t> Razumevanje </a:t>
            </a:r>
            <a:r>
              <a:rPr lang="sr-Latn-RS" sz="1900" u="sng" dirty="0"/>
              <a:t>međusobne veze</a:t>
            </a:r>
            <a:r>
              <a:rPr lang="sr-Latn-RS" sz="1900" dirty="0"/>
              <a:t> između svih faza kroz koje prolazi stvaranje iskutvene naučne evidencije neophodno je za uspešno </a:t>
            </a:r>
            <a:r>
              <a:rPr lang="sr-Latn-RS" sz="1900" i="1" dirty="0"/>
              <a:t>organizovanje</a:t>
            </a:r>
            <a:r>
              <a:rPr lang="sr-Latn-RS" sz="1900" dirty="0"/>
              <a:t> prikupljanja podataka. </a:t>
            </a:r>
            <a:r>
              <a:rPr lang="en-US" sz="1900" dirty="0"/>
              <a:t>A</a:t>
            </a:r>
            <a:r>
              <a:rPr lang="sr-Latn-RS" sz="1900" dirty="0"/>
              <a:t>li je važno i za </a:t>
            </a:r>
            <a:r>
              <a:rPr lang="sr-Latn-RS" sz="1900" i="1" dirty="0"/>
              <a:t>ispitivanje naučne upotrebljivosti</a:t>
            </a:r>
            <a:r>
              <a:rPr lang="sr-Latn-RS" sz="1900" dirty="0"/>
              <a:t> izvornih podataka. </a:t>
            </a:r>
          </a:p>
          <a:p>
            <a:pPr marL="347472" indent="0" algn="just">
              <a:lnSpc>
                <a:spcPct val="150000"/>
              </a:lnSpc>
            </a:pPr>
            <a:r>
              <a:rPr lang="sr-Latn-RS" sz="1900" dirty="0"/>
              <a:t> Greške se mogu javiti u svim fazama stvaranja iskustvene evidencije, a u svakoj od tih faza deluju posebni uzroci grešaka.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04800"/>
            <a:ext cx="8229600" cy="660864"/>
          </a:xfrm>
        </p:spPr>
        <p:txBody>
          <a:bodyPr>
            <a:normAutofit/>
          </a:bodyPr>
          <a:lstStyle/>
          <a:p>
            <a:pPr algn="l"/>
            <a:r>
              <a:rPr lang="sr-Latn-RS" sz="2400" i="1" dirty="0"/>
              <a:t>Vrste i uzroci grešaka</a:t>
            </a:r>
            <a:endParaRPr lang="en-US" sz="2400" i="1" dirty="0"/>
          </a:p>
        </p:txBody>
      </p:sp>
      <p:sp>
        <p:nvSpPr>
          <p:cNvPr id="5" name="Content Placeholder 4"/>
          <p:cNvSpPr>
            <a:spLocks noGrp="1"/>
          </p:cNvSpPr>
          <p:nvPr>
            <p:ph idx="1"/>
          </p:nvPr>
        </p:nvSpPr>
        <p:spPr>
          <a:xfrm>
            <a:off x="457200" y="1143000"/>
            <a:ext cx="8229600" cy="5258117"/>
          </a:xfrm>
        </p:spPr>
        <p:txBody>
          <a:bodyPr>
            <a:normAutofit/>
          </a:bodyPr>
          <a:lstStyle/>
          <a:p>
            <a:pPr algn="just"/>
            <a:r>
              <a:rPr lang="sr-Latn-RS" sz="1800" dirty="0"/>
              <a:t>Na saznanjima o vrstama i uzrocima grešaka koje se mogu pojaviti zasniva kontrola procesa prikupljanja podataka i ostalih faza njenog stvaranja.</a:t>
            </a:r>
          </a:p>
          <a:p>
            <a:pPr algn="just"/>
            <a:r>
              <a:rPr lang="sr-Latn-RS" sz="1800" dirty="0"/>
              <a:t>Shvatanje uzroka grešaka od velike je koristi za ocenu tačnosti i upotrebjivosti iskustvene evidencije.</a:t>
            </a:r>
          </a:p>
          <a:p>
            <a:pPr algn="just"/>
            <a:r>
              <a:rPr lang="sr-Latn-RS" sz="1800" b="1" i="1" dirty="0"/>
              <a:t>Teorija grešaka </a:t>
            </a:r>
            <a:r>
              <a:rPr lang="sr-Latn-RS" sz="1800" dirty="0"/>
              <a:t>je jedan od ključnih delova teorije naučnog obaveštenja i metodologije. Generalno, u društvenim naukama ova teorija nije dovoljno sistematski razvijena. Međutim, postoje mnogobrojna razmatranja ključnih problema teorije grešaka i istorija načina na koje treba ukloniti razne poteškoće u stvaranju tačne iskustvene evidencije.</a:t>
            </a:r>
          </a:p>
          <a:p>
            <a:pPr algn="just"/>
            <a:r>
              <a:rPr lang="sr-Latn-RS" sz="1800" dirty="0"/>
              <a:t>Sistematizacija grešaka može znatno da pomogne da se one razumeju i u budućnosti efikasno sprečavaju. Tako se greške mogu podeliti u nekoliko grupa: </a:t>
            </a:r>
            <a:r>
              <a:rPr lang="sr-Latn-RS" sz="1800" b="1" dirty="0"/>
              <a:t>1) </a:t>
            </a:r>
            <a:r>
              <a:rPr lang="sr-Latn-RS" sz="1800" dirty="0"/>
              <a:t>greške nastale prilikom razrade programa istraživanja i njihov izvor se nalazi u organizatoru istraživanja ; </a:t>
            </a:r>
            <a:r>
              <a:rPr lang="sr-Latn-RS" sz="1800" b="1" dirty="0"/>
              <a:t>2)</a:t>
            </a:r>
            <a:r>
              <a:rPr lang="sr-Latn-RS" sz="1800" dirty="0"/>
              <a:t> greške prilikom prikupljanja a mogu se podeliti na 2a) izvor grešaka su lica koja prikupljaju podatke i 2b) izvor grešaka su izvori obaveštenja ; </a:t>
            </a:r>
            <a:r>
              <a:rPr lang="sr-Latn-RS" sz="1800" b="1" dirty="0"/>
              <a:t>3)</a:t>
            </a:r>
            <a:r>
              <a:rPr lang="sr-Latn-RS" sz="1800" dirty="0"/>
              <a:t> greške čiji se uzroci javljaju u toku obrade i sređivanja izvornih obaveštenja tačnije u drugoj i trećoj fazi stvaranja iskustvene evidencije.</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04800"/>
            <a:ext cx="8229600" cy="660864"/>
          </a:xfrm>
        </p:spPr>
        <p:txBody>
          <a:bodyPr>
            <a:noAutofit/>
          </a:bodyPr>
          <a:lstStyle/>
          <a:p>
            <a:r>
              <a:rPr lang="en-US" sz="2400" i="1" dirty="0" err="1"/>
              <a:t>Nau</a:t>
            </a:r>
            <a:r>
              <a:rPr lang="sr-Latn-RS" sz="2400" i="1" dirty="0"/>
              <a:t>čno prikupljanje podataka o čoveku i društvu kao društveni odnos</a:t>
            </a:r>
            <a:endParaRPr lang="en-US" sz="2400" i="1" dirty="0"/>
          </a:p>
        </p:txBody>
      </p:sp>
      <p:sp>
        <p:nvSpPr>
          <p:cNvPr id="5" name="Content Placeholder 4"/>
          <p:cNvSpPr>
            <a:spLocks noGrp="1"/>
          </p:cNvSpPr>
          <p:nvPr>
            <p:ph idx="1"/>
          </p:nvPr>
        </p:nvSpPr>
        <p:spPr>
          <a:xfrm>
            <a:off x="457200" y="1143000"/>
            <a:ext cx="8229600" cy="5258117"/>
          </a:xfrm>
        </p:spPr>
        <p:txBody>
          <a:bodyPr>
            <a:normAutofit/>
          </a:bodyPr>
          <a:lstStyle/>
          <a:p>
            <a:pPr algn="just"/>
            <a:r>
              <a:rPr lang="sr-Latn-RS" sz="1800" dirty="0"/>
              <a:t>S</a:t>
            </a:r>
            <a:r>
              <a:rPr lang="en-US" sz="1800" dirty="0"/>
              <a:t>v</a:t>
            </a:r>
            <a:r>
              <a:rPr lang="sr-Latn-RS" sz="1800" dirty="0"/>
              <a:t>ako prikupljanje podataka o čoveku i društvu pretvara se u </a:t>
            </a:r>
            <a:r>
              <a:rPr lang="sr-Latn-RS" sz="1800" b="1" i="1" dirty="0"/>
              <a:t>društveni odnos</a:t>
            </a:r>
            <a:r>
              <a:rPr lang="sr-Latn-RS" sz="1800" dirty="0"/>
              <a:t>. U ovakav odnos ulazi čitava organizacija koja prikuplja podatke, sa jedne strane nalaze se lica koja prikupljaju, a sa druge individue, društvene grupe ili organizacije koje pružaju obaveštenja.</a:t>
            </a:r>
          </a:p>
          <a:p>
            <a:pPr algn="just"/>
            <a:r>
              <a:rPr lang="sr-Latn-RS" sz="1800" dirty="0"/>
              <a:t>Odnos je dosta složen, pogotovo ukoliko se podaci traže neposredno od ljudi. Dobrovoljna saradnja i iskrenost ispitivanih je neophodna jer od nje zavisi kvalitet podataka.</a:t>
            </a:r>
          </a:p>
          <a:p>
            <a:pPr algn="just"/>
            <a:r>
              <a:rPr lang="en-US" sz="1800" dirty="0"/>
              <a:t>J</a:t>
            </a:r>
            <a:r>
              <a:rPr lang="sr-Latn-RS" sz="1800" dirty="0"/>
              <a:t>oš komplikovaniji oblik društvenog odnosa se javlja ukoliko su izvori, koji se koriste za prikupljanje podataka, nezavisni od nauke.</a:t>
            </a:r>
          </a:p>
          <a:p>
            <a:pPr algn="just"/>
            <a:r>
              <a:rPr lang="sr-Latn-RS" sz="1800" dirty="0"/>
              <a:t>Problemi sa kojima se susreće prikupljanje podataka iz različitih aspekata društvenog života proizilaze najviše iz činjenice da vidiljivost svih društvenih pojava nije jednaka. Prema stepenu vidljivosti, naučna iskustvena obaveštenja se obično dele na: 1) javna ; 2) poverljiva ; 3) tajna i 4) privatna.</a:t>
            </a:r>
            <a:endParaRPr lang="en-US" sz="1800" dirty="0"/>
          </a:p>
          <a:p>
            <a:pPr algn="just"/>
            <a:r>
              <a:rPr lang="en-US" sz="1800" dirty="0"/>
              <a:t> </a:t>
            </a:r>
            <a:r>
              <a:rPr lang="sr-Latn-RS" sz="1800" dirty="0"/>
              <a:t>Položaj i mogućnost razvoja društvenih nauka zavisi od toga koliko je u nekom društvu moguće stvoriti naučne evidencije o raznim aspektima društvenog života.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1647</TotalTime>
  <Words>1490</Words>
  <Application>Microsoft Office PowerPoint</Application>
  <PresentationFormat>On-screen Show (4:3)</PresentationFormat>
  <Paragraphs>43</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Rockwell</vt:lpstr>
      <vt:lpstr>Wingdings 2</vt:lpstr>
      <vt:lpstr>Foundry</vt:lpstr>
      <vt:lpstr>Elementi teorije naučnog obaveštenja</vt:lpstr>
      <vt:lpstr>Ispitivanje naučne upotrebljivosti izvornih podataka</vt:lpstr>
      <vt:lpstr>PowerPoint Presentation</vt:lpstr>
      <vt:lpstr>PowerPoint Presentation</vt:lpstr>
      <vt:lpstr>PowerPoint Presentation</vt:lpstr>
      <vt:lpstr>PowerPoint Presentation</vt:lpstr>
      <vt:lpstr>PowerPoint Presentation</vt:lpstr>
      <vt:lpstr>Vrste i uzroci grešaka</vt:lpstr>
      <vt:lpstr>Naučno prikupljanje podataka o čoveku i društvu kao društveni odnos</vt:lpstr>
      <vt:lpstr>PowerPoint Presentation</vt:lpstr>
      <vt:lpstr>PowerPoint Presentation</vt:lpstr>
      <vt:lpstr>Literatura: Milić, V.1996. Sociološki metod, Beograd: ZUNS</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Elementi teorije naučnog obaveštenja</dc:title>
  <dc:creator>HP</dc:creator>
  <cp:lastModifiedBy>Zeljka Manic</cp:lastModifiedBy>
  <cp:revision>63</cp:revision>
  <dcterms:created xsi:type="dcterms:W3CDTF">2020-04-13T20:06:15Z</dcterms:created>
  <dcterms:modified xsi:type="dcterms:W3CDTF">2020-04-18T14:27:05Z</dcterms:modified>
</cp:coreProperties>
</file>