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96" r:id="rId3"/>
    <p:sldId id="303" r:id="rId4"/>
    <p:sldId id="312" r:id="rId5"/>
    <p:sldId id="297" r:id="rId6"/>
    <p:sldId id="304" r:id="rId7"/>
    <p:sldId id="298" r:id="rId8"/>
    <p:sldId id="305" r:id="rId9"/>
    <p:sldId id="300" r:id="rId10"/>
    <p:sldId id="306" r:id="rId11"/>
    <p:sldId id="301" r:id="rId12"/>
    <p:sldId id="307" r:id="rId13"/>
    <p:sldId id="302" r:id="rId14"/>
    <p:sldId id="308" r:id="rId15"/>
    <p:sldId id="285" r:id="rId16"/>
    <p:sldId id="286" r:id="rId17"/>
    <p:sldId id="287" r:id="rId18"/>
    <p:sldId id="272" r:id="rId19"/>
    <p:sldId id="310" r:id="rId20"/>
    <p:sldId id="309" r:id="rId21"/>
    <p:sldId id="290" r:id="rId22"/>
    <p:sldId id="31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C455A1D-01C7-4E0B-B904-D069D566F659}">
          <p14:sldIdLst>
            <p14:sldId id="256"/>
            <p14:sldId id="296"/>
            <p14:sldId id="303"/>
            <p14:sldId id="312"/>
            <p14:sldId id="297"/>
            <p14:sldId id="304"/>
            <p14:sldId id="298"/>
            <p14:sldId id="305"/>
            <p14:sldId id="300"/>
            <p14:sldId id="306"/>
            <p14:sldId id="301"/>
            <p14:sldId id="307"/>
            <p14:sldId id="302"/>
            <p14:sldId id="308"/>
            <p14:sldId id="285"/>
            <p14:sldId id="286"/>
            <p14:sldId id="287"/>
            <p14:sldId id="272"/>
            <p14:sldId id="310"/>
            <p14:sldId id="309"/>
            <p14:sldId id="290"/>
            <p14:sldId id="3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9"/>
    <p:restoredTop sz="94662"/>
  </p:normalViewPr>
  <p:slideViewPr>
    <p:cSldViewPr>
      <p:cViewPr varScale="1">
        <p:scale>
          <a:sx n="109" d="100"/>
          <a:sy n="109" d="100"/>
        </p:scale>
        <p:origin x="152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469BB-A9E7-4664-969E-2DEBFF5FF1F0}" type="datetimeFigureOut">
              <a:rPr lang="sr-Latn-RS" smtClean="0"/>
              <a:t>9.4.20.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12947-253A-4673-B80B-279F6CA3248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89992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12947-253A-4673-B80B-279F6CA3248D}" type="slidenum">
              <a:rPr lang="sr-Latn-RS" smtClean="0"/>
              <a:t>16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98870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72AFBA1-7508-41D7-804C-BAEC0ED53AB1}" type="datetimeFigureOut">
              <a:rPr lang="en-US" smtClean="0"/>
              <a:pPr/>
              <a:t>4/9/20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672AFBA1-7508-41D7-804C-BAEC0ED53AB1}" type="datetimeFigureOut">
              <a:rPr lang="en-US" smtClean="0"/>
              <a:pPr/>
              <a:t>4/9/20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4/9/20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72AFBA1-7508-41D7-804C-BAEC0ED53AB1}" type="datetimeFigureOut">
              <a:rPr lang="en-US" smtClean="0"/>
              <a:pPr/>
              <a:t>4/9/20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72AFBA1-7508-41D7-804C-BAEC0ED53AB1}" type="datetimeFigureOut">
              <a:rPr lang="en-US" smtClean="0"/>
              <a:pPr/>
              <a:t>4/9/20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72AFBA1-7508-41D7-804C-BAEC0ED53AB1}" type="datetimeFigureOut">
              <a:rPr lang="en-US" smtClean="0"/>
              <a:pPr/>
              <a:t>4/9/20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72AFBA1-7508-41D7-804C-BAEC0ED53AB1}" type="datetimeFigureOut">
              <a:rPr lang="en-US" smtClean="0"/>
              <a:pPr/>
              <a:t>4/9/20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CS" sz="2000" dirty="0"/>
              <a:t>Opšta istorija umetnosti srednjeg veka</a:t>
            </a:r>
            <a:br>
              <a:rPr lang="sr-Latn-CS" sz="2000" dirty="0"/>
            </a:br>
            <a:br>
              <a:rPr lang="sr-Latn-CS" sz="2000" dirty="0"/>
            </a:br>
            <a:r>
              <a:rPr lang="sr-Latn-CS" sz="2800" dirty="0"/>
              <a:t>INTERNACIONALNA GOTIKA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CS" dirty="0"/>
              <a:t>Prag u doba Kalrla IV dodatni vizuelni materijal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CE1656-A8AB-2E44-A280-C74AA56C7C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64502"/>
            <a:ext cx="7840200" cy="51859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8A3AF2-C209-804E-A939-74638566A7EB}"/>
              </a:ext>
            </a:extLst>
          </p:cNvPr>
          <p:cNvSpPr txBox="1"/>
          <p:nvPr/>
        </p:nvSpPr>
        <p:spPr>
          <a:xfrm>
            <a:off x="1600200" y="5867400"/>
            <a:ext cx="4940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Zlatna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vrata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južni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transept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Vita,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991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8AC8AF-8728-0847-A797-55E6AA57882A}"/>
              </a:ext>
            </a:extLst>
          </p:cNvPr>
          <p:cNvSpPr/>
          <p:nvPr/>
        </p:nvSpPr>
        <p:spPr>
          <a:xfrm>
            <a:off x="4343400" y="226202"/>
            <a:ext cx="4419600" cy="6605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Kapela</a:t>
            </a:r>
            <a:r>
              <a:rPr lang="en-US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Svetog</a:t>
            </a:r>
            <a:r>
              <a:rPr lang="en-US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Vaclava</a:t>
            </a:r>
            <a:r>
              <a:rPr lang="en-US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Venceslava</a:t>
            </a:r>
            <a:r>
              <a:rPr lang="en-US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ovoj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kapeli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relikvijaru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čuvane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mošti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relikvije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vezane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ovog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svetitelja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1400" b="1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</a:t>
            </a:r>
            <a:r>
              <a:rPr lang="sr-Latn-RS" sz="14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Vaclav I (907-935)</a:t>
            </a:r>
            <a:r>
              <a:rPr lang="ru-RU" sz="1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1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 je vojvoda Češke Vaclav I</a:t>
            </a:r>
            <a:r>
              <a:rPr lang="ru-RU" sz="1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r-Latn-RS" sz="1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Kanonizovan je i kao svetitelj priznat i u pravoslavnoj i u rimokatoličkoj crkvi</a:t>
            </a:r>
            <a:r>
              <a:rPr lang="ru-RU" sz="1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r-Latn-RS" sz="1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Poznat je i kao zaštitnik Češke i Praga (kao i proizvođača piva i vina). Bio je sin češkog kneza </a:t>
            </a:r>
            <a:r>
              <a:rPr lang="sr-Latn-RS" sz="14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Vratislava</a:t>
            </a:r>
            <a:r>
              <a:rPr lang="sr-Latn-RS" sz="1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i njegove žene Dragomire, unuk svete Ljudmile, koja je bila prva češka hrišćanska kneginja.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Kapela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delo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Petera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Parlera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nastala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1356. i 1364. godine. Donje zone su dekorisane poludragim kamenjem, a oslikane scenama iz ciklusom Hristovog </a:t>
            </a:r>
            <a:r>
              <a:rPr lang="sr-Latn-R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tradanja. Ovo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slikarstvo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potiče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1372–1373 godine. 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gornjim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zonama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 scene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života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svetog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Venceslava (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Vaclaca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naslikao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Majstor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oltara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Litomjeržica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Master of the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Litoměřice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Altarpiece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1506. i 1509. godine.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Iznad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oltara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skulptura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Venceslava, delo Jindriha Parlera (Jindrich Parler)</a:t>
            </a:r>
            <a:r>
              <a:rPr lang="sr-Latn-R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Peterovog nećaka, iz 1373. godine.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Mala vrata sa sedam brava u jugozapadnom uglu kapele vode u odaju u kojoj se danas čuva kruna svetog Vaclava i češki krunidbeni dragulji, koji se izlažu javno </a:t>
            </a:r>
            <a:r>
              <a:rPr lang="sr-Latn-R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obično 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jednom u osam godina.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907354-E5CA-2E4F-848F-E655BCB91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762000"/>
            <a:ext cx="381119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32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D34BE7-9618-F143-AFBD-0C26728EA0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57200"/>
            <a:ext cx="8042224" cy="53323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DA5793-215E-9C4F-A6CB-3B49E3294E30}"/>
              </a:ext>
            </a:extLst>
          </p:cNvPr>
          <p:cNvSpPr txBox="1"/>
          <p:nvPr/>
        </p:nvSpPr>
        <p:spPr>
          <a:xfrm>
            <a:off x="3058186" y="6216134"/>
            <a:ext cx="2687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Kapela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Vaclava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celina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39700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F3AC12-C0C3-9349-92F9-BE6D997E9B2F}"/>
              </a:ext>
            </a:extLst>
          </p:cNvPr>
          <p:cNvSpPr/>
          <p:nvPr/>
        </p:nvSpPr>
        <p:spPr>
          <a:xfrm>
            <a:off x="228600" y="304800"/>
            <a:ext cx="8534400" cy="3041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Karlov</a:t>
            </a:r>
            <a:r>
              <a:rPr lang="en-US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most 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podignut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1357.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godine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Autor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navodno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bio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mjastor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Oto.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Karlov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most je i</a:t>
            </a:r>
            <a:r>
              <a:rPr lang="sr-Latn-R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građen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mestu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prethodnog</a:t>
            </a:r>
            <a:r>
              <a:rPr lang="sr-Latn-R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Juditinog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mosta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izgrađen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oko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1170.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godine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nazvanog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Juditi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ženi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kralja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Vladislava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II,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uništen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poplavi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1342.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godine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Izgradnja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novog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mosta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započeta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1357. </a:t>
            </a:r>
            <a:r>
              <a:rPr lang="sr-Latn-R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odine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pod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pokroviteljstvom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Karla IV, pod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vođstvom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Jana Ota, a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nadgledao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Petar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Parler.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Završen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1402.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godine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Zvanično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nazvan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Karlov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most 1870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godine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 do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tada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nazivao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Prački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most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Kameni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most. 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Most je obezbeđen sa tri tor</a:t>
            </a:r>
            <a:r>
              <a:rPr lang="sr-Latn-R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nj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od kojih su</a:t>
            </a:r>
            <a:r>
              <a:rPr lang="sr-Latn-R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dva na Maloj Strani, a treči je u Starom Gradu.  Legenda kaže da pošto je Karlo IV bio veliki numerolog, za datum izgradnje odabrao je </a:t>
            </a:r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9. 7. </a:t>
            </a:r>
            <a:r>
              <a:rPr lang="sr-Latn-R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sati i 31 minut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1357. godine (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dobije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simetričan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niz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neparnih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brojeva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- 1 3 5 7 9 7 5 3 1)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B4B6EA-AAD0-1F45-A6C9-A9192AAC9C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62" y="3409950"/>
            <a:ext cx="4572000" cy="304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FCA2E1-194C-AC44-B35A-88CE7262A3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9" y="3429000"/>
            <a:ext cx="2289387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83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1521FA-30F5-3948-B77D-36F6513CAB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76347"/>
            <a:ext cx="7467600" cy="5600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08B279-FF9F-3746-81C0-C28BD98050C7}"/>
              </a:ext>
            </a:extLst>
          </p:cNvPr>
          <p:cNvSpPr txBox="1"/>
          <p:nvPr/>
        </p:nvSpPr>
        <p:spPr>
          <a:xfrm>
            <a:off x="3953882" y="304800"/>
            <a:ext cx="1236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Karlštajn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494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BC1509-1AE1-2B40-BD7B-44644E67CD17}"/>
              </a:ext>
            </a:extLst>
          </p:cNvPr>
          <p:cNvSpPr txBox="1"/>
          <p:nvPr/>
        </p:nvSpPr>
        <p:spPr>
          <a:xfrm>
            <a:off x="4572000" y="228600"/>
            <a:ext cx="4576762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R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Zamak Karlštajn </a:t>
            </a:r>
            <a:r>
              <a:rPr lang="sr-Latn-R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sagrađen kao privatna rezidencija cara Karla IV, nalazi se 30ak km od Praga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r-Latn-R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Izgradnja zamka je započeta 1348. godine, nakon što je Karlo IV krunisan za kralja Bohemije u Ahenu, a završen je 1365. godine.</a:t>
            </a:r>
          </a:p>
          <a:p>
            <a:pPr algn="just"/>
            <a:r>
              <a:rPr lang="sr-Latn-R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Zamak se sastoji od kula, palate, dvorane, crkve i pet kapela: kapela Časnog krsta u </a:t>
            </a:r>
            <a:r>
              <a:rPr lang="sr-Latn-R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Donžon</a:t>
            </a:r>
            <a:r>
              <a:rPr lang="sr-Latn-R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(branič) kuli, kapela Svete Katarinine, Bogorodičina kapela, kapela Svetog Nikole i kapela Svetog Vaclava</a:t>
            </a:r>
          </a:p>
          <a:p>
            <a:pPr algn="just"/>
            <a:r>
              <a:rPr lang="sr-Latn-R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Imao je više funkcija: fortifikaciona, rezidencijalna, riznica vladarskog blaga i vladarskih insignija, mesto sakralne zaštite celog carstva.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R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Izgradnja Karlštajna bila je sastavni deo izgradnje vladarskog identiteta Karla IV. Karlštajn predstavlja jedan od najvažnijih sakralnih fokusa ne samo Praga, već i čitavog carstva.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R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1355. godine Karlštejn postaje sakralni fokus carstva. U njemu su čuvane Hristove i Bogorodičine relikvije. Relikvije stradanja, trnje sa trnovog venca, čestice časnog krsta, sunđer natopljen sirćetom. Ove relikvije pružale su sakralnu zaštitu celom carstvu.</a:t>
            </a:r>
            <a:endParaRPr 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033CEF-78B5-AD41-9ECD-F8BBA8438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47800"/>
            <a:ext cx="3905649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424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958803-9B0F-F846-832A-8D744BDAFAE4}"/>
              </a:ext>
            </a:extLst>
          </p:cNvPr>
          <p:cNvSpPr/>
          <p:nvPr/>
        </p:nvSpPr>
        <p:spPr>
          <a:xfrm>
            <a:off x="152400" y="152400"/>
            <a:ext cx="3809999" cy="5702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sr-Latn-R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Kapela Časnog krsta  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Kapela Časnog krsta se nalazi se u glavnoj, </a:t>
            </a:r>
            <a:r>
              <a:rPr lang="sr-Latn-R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Donžon</a:t>
            </a:r>
            <a:r>
              <a:rPr lang="sr-Latn-R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(branič) kuli zamka </a:t>
            </a:r>
            <a:r>
              <a:rPr lang="sr-Latn-R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Karlštajn</a:t>
            </a:r>
            <a:r>
              <a:rPr lang="sr-Latn-R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Njena </a:t>
            </a:r>
            <a:r>
              <a:rPr lang="sr-Latn-R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izgradnaja</a:t>
            </a:r>
            <a:r>
              <a:rPr lang="sr-Latn-R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započeta 1347. a završena je 1365. godine kad je i osvećena. U njoj je čuvan relikvijar časnog krsta i kraljevski/carski dragulji.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Sama kapela ima oblik škrinje, odnosno relikvijara.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Uzori po kome je građena bili su Bogorodica </a:t>
            </a:r>
            <a:r>
              <a:rPr lang="sr-Latn-R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Faroska</a:t>
            </a:r>
            <a:r>
              <a:rPr lang="sr-Latn-R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Sen Šapel i Sankta </a:t>
            </a:r>
            <a:r>
              <a:rPr lang="sr-Latn-R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Sanktorum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sr-Latn-R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azlika između Sen Šapela i kapele Časnog krsta leži u tome što je Sen Šapel bila privatna kapela kralja Luja IX, dok je kapela Časnog krsta mesto hodočašća - 1354. godine car je od pape Inoćentija IV tražio da da indulgencije svim vernicima koji su dolazili na hodočašće u kapelu Časnog krsta (sedam godina oproštaja grehova).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125365-771E-7C48-9222-33B714B03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990600"/>
            <a:ext cx="4226052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65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956FBB-F907-2249-BF7D-7659A89C1483}"/>
              </a:ext>
            </a:extLst>
          </p:cNvPr>
          <p:cNvSpPr/>
          <p:nvPr/>
        </p:nvSpPr>
        <p:spPr>
          <a:xfrm>
            <a:off x="228599" y="0"/>
            <a:ext cx="4551679" cy="678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-kapela predstavlja viziju Nebeskog Jerusalima. Za dekoraciju unutrašnjosti kapele korišćeno je zlato, drago, poludrago kamenje. u Otkrovenju je opisan izgled Nebeskog Jerusalima- u zidove grada usađeno je drago kamenje- prvi je jaspis a poslednji ametist- Hrist kao alfa i omega -upotreba crvene i purpurne boje- carske boje, Hrist kao car slave-trijumf kroz stradanje i žrtvu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SVOD: krstasti svodovi-gotika. Upotreba zlata i ogledala u obliku zvezda-zvezdano nebo Nebeskog Jerusalima. Prelamanje svetlosti koje izaziva treperenje na ikonama i stvara utisak da se svetitelji kreću i da su realno prisutni. Zlato- eshatološka realnost, nebeski svod.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Fresko ikone i staklo na zidovima su u vidu fresko ikona predstavljene </a:t>
            </a:r>
            <a:r>
              <a:rPr lang="sr-Latn-R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dopojasne</a:t>
            </a:r>
            <a:r>
              <a:rPr lang="sr-Latn-R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figure 130 svetitelja koji predstavljaju stanovnike Nebeskog Jerusalima. Slikao ih je majstor </a:t>
            </a:r>
            <a:r>
              <a:rPr lang="sr-Latn-R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Teodorih</a:t>
            </a:r>
            <a:r>
              <a:rPr lang="sr-Latn-R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dvorski slikar Karla IV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ramove fresaka usađene su čestice </a:t>
            </a:r>
            <a:r>
              <a:rPr lang="sr-Latn-R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moštiju</a:t>
            </a:r>
            <a:r>
              <a:rPr lang="sr-Latn-R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svetitelja koji su predstavljeni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najniža zona: duž svih zidova raspoređeni su krstovi od dragog kamenja, jaspisa i ametista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prvi krst izveden je od jaspisa, a poslednji od ametista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između krstova su umetnuti heraldički amblemi Karla IV i loze Luksemburga i Pšemislavića- oni simbolišu realno prisustvo cara ne samo u okviru kapele već i Nebeskog Jerusalima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C9230C-78D4-C143-90B3-EB63CEAA6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279" y="381000"/>
            <a:ext cx="4037731" cy="435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540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5" t="20126" r="26096" b="9914"/>
          <a:stretch/>
        </p:blipFill>
        <p:spPr bwMode="auto">
          <a:xfrm>
            <a:off x="755576" y="116632"/>
            <a:ext cx="7632206" cy="4824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4510385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Панел у олтарском простору </a:t>
            </a:r>
            <a:endParaRPr lang="sr-Latn-R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085184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oltaru se nalazi panel sa scenom Raspeća. Čestice relikvije Časnog krsta ugrađene su u Hristov torzo, čestice trnovog venca u oreol, a čestice sunđera u Hristove rane. U oltaru se nalazi panel sa scenom Raspeća.</a:t>
            </a:r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Anđeo sa desne Hristove strane prinosi štit sa carskim oreolom i carsku krunu, dok anđeo sa leve strane prinosi krunu Sv. </a:t>
            </a:r>
            <a:r>
              <a:rPr lang="sr-Latn-R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Venceslava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koju je Karlo IV poručio i štit sa </a:t>
            </a:r>
            <a:r>
              <a:rPr lang="sr-Latn-R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Bohemijskim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lavom. Na taj način ostvareno je prisustvo Karla i njegove dinastije i čitavog carstva u Nebeskom Jerusalimu.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709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6CB267-4017-AF4C-A7D0-27A33CD2C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06661"/>
            <a:ext cx="6607210" cy="437277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3FDB20A-11E2-4C47-A18D-69C37ED8FC46}"/>
              </a:ext>
            </a:extLst>
          </p:cNvPr>
          <p:cNvSpPr/>
          <p:nvPr/>
        </p:nvSpPr>
        <p:spPr>
          <a:xfrm>
            <a:off x="392095" y="4549676"/>
            <a:ext cx="83598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ISTOČNI ZID: oltarska niša u kojoj je čuvan relikvijar Časnog krsta i </a:t>
            </a:r>
            <a:r>
              <a:rPr lang="sr-Latn-R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krunidbene</a:t>
            </a:r>
            <a:r>
              <a:rPr 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relikvije. Iznad se nalazi predstava Raspeća- čestice relikvije Časnog krsta ugrađene su u Hristov torzo, čestice trnovog venca u oreol, a čestice sunđera u Hristove rane. Noseća tema programa koja govori o trijumfu kroz stradanje i spasenju. Ispod je predstava mrtvog Hrista- slika trijumfa, afektivna pobožnost, naglasak na stradanju- nova tema Hrist koji voli ljude, prašta im i omogućuje spasenje. Dva anđela sa strane Raspeća drže štitove sa heraldičkim amblemima Karla IV- realno prisustvo Karlovo u Nebeskoj Jerusalimu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427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7A0728-9ED3-894A-A3E1-389762A16359}"/>
              </a:ext>
            </a:extLst>
          </p:cNvPr>
          <p:cNvSpPr/>
          <p:nvPr/>
        </p:nvSpPr>
        <p:spPr>
          <a:xfrm>
            <a:off x="381000" y="380999"/>
            <a:ext cx="838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C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Prag u doba Karla IV </a:t>
            </a:r>
          </a:p>
          <a:p>
            <a:pPr algn="just"/>
            <a:endParaRPr lang="sr-Latn-C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Sredinom XIV veka, u vreme vladavine Karla IV,  Prag postaje prestonica Svetog rimskog carstva.</a:t>
            </a:r>
          </a:p>
          <a:p>
            <a:pPr algn="just"/>
            <a:r>
              <a:rPr lang="sr-Latn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Karlo IV (1316-1378, krunisan u Pragu 1347. za kralja Bohemije i 1355. u Rimu za kralja Italije i cara Svetog rimskog carstva) bio je, po majčinoj liniji, naslednik češke loze Pšemislovića a po očevoj kuće Luksemburga. Na rođenju je dobio ime Venceslav (Vaclav) po dedi iz roda Pšemislovića, kralju Vaclavu II, a kao vladarsko izabrao je ime Karlo u čast svog strica, kralja Karla IV od Francuske na čijem dvoru je boravio sedam godina.</a:t>
            </a:r>
          </a:p>
          <a:p>
            <a:pPr algn="just"/>
            <a:r>
              <a:rPr lang="sr-Latn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Kao sastavni deo prestoničkog programa Praga u kom je stolovao, Karlo IV je podigao čitav niz javnih, sakralnih i svetovnih zdanja koja od sredine XIV veka formiraju prestonički identitet Praga, kao što su katedrala Svetog Vita, Karlov most i dr.</a:t>
            </a:r>
          </a:p>
          <a:p>
            <a:pPr algn="just"/>
            <a:r>
              <a:rPr lang="sr-Latn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Karlov univerzitet osnovan 1348. godine prvi je i najstariji univerzitet u centralnoj i istočnoj Evropi.</a:t>
            </a:r>
          </a:p>
          <a:p>
            <a:pPr algn="just"/>
            <a:r>
              <a:rPr lang="sr-Latn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Među umetnicima, arhitektama, skulptorima, slikarima, koji su bili angažovani na velikim graditeljskim poduhvatima Karla IV vezanim za konstruisanje hijerotopije Praga kao prestonice, bili su angažovani, među ostalima, i Mateja iz Arasa, Peter Parler i majstor Teodorih koji je radio u Karlštejnu, utvrđenoj vladarskoj rezidenciji blizu Praga u okviru koje su podignute i kapele sa sasvim posebnim relikvijarnim programom, jednovremeno prostori carske, zvanične, ali i privatne pobožnosti Karla IV.</a:t>
            </a:r>
          </a:p>
        </p:txBody>
      </p:sp>
    </p:spTree>
    <p:extLst>
      <p:ext uri="{BB962C8B-B14F-4D97-AF65-F5344CB8AC3E}">
        <p14:creationId xmlns:p14="http://schemas.microsoft.com/office/powerpoint/2010/main" val="2168287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FE0B78-0679-9844-9A56-3FB4972E5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57200"/>
            <a:ext cx="2788549" cy="53182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37A653-73D1-EF4B-8516-650365505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457200"/>
            <a:ext cx="4082186" cy="4495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BCA938-911D-8D41-9A50-1CB0867F3C8D}"/>
              </a:ext>
            </a:extLst>
          </p:cNvPr>
          <p:cNvSpPr/>
          <p:nvPr/>
        </p:nvSpPr>
        <p:spPr>
          <a:xfrm>
            <a:off x="4435642" y="5406114"/>
            <a:ext cx="27622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Carske insignije i relikvijar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933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A2A1BD-10C1-854B-BB6C-F7B79BD8E230}"/>
              </a:ext>
            </a:extLst>
          </p:cNvPr>
          <p:cNvSpPr/>
          <p:nvPr/>
        </p:nvSpPr>
        <p:spPr>
          <a:xfrm>
            <a:off x="4419600" y="381000"/>
            <a:ext cx="4419600" cy="426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sr-Latn-R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Kapela Svete Katarine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sr-Latn-R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-datuje se oko 1355-57. godine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-u njoj su prvobitno jedno vreme čuvane relikvije stradanja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-Donja zona: ponovo je usađeno drago kamenje, ideja Nebeskog Jerusalima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-Gornje zone: ispod lukova su figure apostola i svetitelja zaštitnika Praga, carstva i Karlove dinastije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-Oltarska niša: Bogorodica flankirana Karlom i Anom u molitvenom stavu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63B244-7F68-9842-A1AF-BDE285FD1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81000"/>
            <a:ext cx="38290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921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AAF273-F6F5-D944-BA54-BBE6BC240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58" y="457200"/>
            <a:ext cx="8263467" cy="4648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8C6DD4-D758-5644-9EC0-98F17621AA48}"/>
              </a:ext>
            </a:extLst>
          </p:cNvPr>
          <p:cNvSpPr txBox="1"/>
          <p:nvPr/>
        </p:nvSpPr>
        <p:spPr>
          <a:xfrm>
            <a:off x="800100" y="5489502"/>
            <a:ext cx="75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Kapela Sv. Katarine, </a:t>
            </a:r>
            <a:r>
              <a:rPr lang="sr-Latn-R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luneta</a:t>
            </a:r>
            <a:r>
              <a:rPr 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iznad ulaza: predstavljeni su Karlo i njegova supruga Ana između kojih je časni krst. Predstavljeni su kao Konstantin i Jelena, idealni hrišćanski vladari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683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8D4A97-B71E-7C46-9361-E57587260023}"/>
              </a:ext>
            </a:extLst>
          </p:cNvPr>
          <p:cNvSpPr/>
          <p:nvPr/>
        </p:nvSpPr>
        <p:spPr>
          <a:xfrm>
            <a:off x="4345294" y="1447800"/>
            <a:ext cx="4493906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Katedrala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svetog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Vida,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zvanično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Katedrala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svetog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Vida,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Vaclava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Adalberta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Praškog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Katedrala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potiče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vremena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Karla IV je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treća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sakralna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građevina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ovom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mestu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Prvobitno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ovom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mestu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nalazila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rot</a:t>
            </a:r>
            <a:r>
              <a:rPr lang="sr-Latn-R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koju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podigao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Venceslav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93</a:t>
            </a:r>
            <a:r>
              <a:rPr lang="sr-Latn-R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godine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vremena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pokrštavanja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Čeha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Posveta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Vidu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potiče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relikvije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ruke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svetog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Vida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koju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Venceslav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dobio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Hajnriha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I. </a:t>
            </a:r>
          </a:p>
          <a:p>
            <a:pPr algn="just">
              <a:lnSpc>
                <a:spcPct val="150000"/>
              </a:lnSpc>
            </a:pP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Sledeća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bazilika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podignuta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1060</a:t>
            </a:r>
            <a:r>
              <a:rPr lang="sr-Latn-R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godine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osnovana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praška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biskupija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22D78D-9177-6C42-B507-749BCC4A0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81" y="1905000"/>
            <a:ext cx="3657600" cy="2743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518DFB-0B0B-BB41-BB8C-009BC2388130}"/>
              </a:ext>
            </a:extLst>
          </p:cNvPr>
          <p:cNvSpPr txBox="1"/>
          <p:nvPr/>
        </p:nvSpPr>
        <p:spPr>
          <a:xfrm>
            <a:off x="2545186" y="612540"/>
            <a:ext cx="352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Vida (Vita) u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Pragu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153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8433AF-83C2-1848-9E5A-9C3CFE1C42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57200"/>
            <a:ext cx="5732792" cy="5562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DA5ED7-A61D-F847-ABDE-1E990292AD38}"/>
              </a:ext>
            </a:extLst>
          </p:cNvPr>
          <p:cNvSpPr txBox="1"/>
          <p:nvPr/>
        </p:nvSpPr>
        <p:spPr>
          <a:xfrm>
            <a:off x="6172201" y="1828800"/>
            <a:ext cx="2133600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Svetog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Vita,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današnji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izgled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380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C5D7992-E1A9-CD48-8EFE-43ACFE9CFAA2}"/>
              </a:ext>
            </a:extLst>
          </p:cNvPr>
          <p:cNvSpPr/>
          <p:nvPr/>
        </p:nvSpPr>
        <p:spPr>
          <a:xfrm>
            <a:off x="304800" y="381000"/>
            <a:ext cx="8458200" cy="5603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Izgradnja gotičke katedrale Svetog Vita započeta je 21</a:t>
            </a:r>
            <a:r>
              <a:rPr lang="sr-Latn-R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novembra 1344. godine,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Prag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uzdignut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rang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nadbiskupije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Kralj Jovan Luksemburški (Slepi) je postavio kamen temeljac za ovu građevinu, međutim</a:t>
            </a:r>
            <a:r>
              <a:rPr lang="sr-Latn-R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najveći deo građevine je nastao u vreme  Karla IV, koji je nameravao da ovu katedralu učini krunidbenom crkvom, porodičnom grobnicom i relikvijarom naj</a:t>
            </a:r>
            <a:r>
              <a:rPr lang="sr-Latn-R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načajnijih relikvija Bohemije. Katedrala svetog Vita je bila i značano mesto hodočašća, jer je u njoj bio grob svetog Vaclava (Venceslava)</a:t>
            </a:r>
            <a:r>
              <a:rPr lang="sr-Latn-R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svetitelja zaštitnika Češke.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Izgradnja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započeta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nacrtima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majstora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Mateje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toga radio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izgradnji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papske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palate u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Avinjonu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došao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u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Prag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poziv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Karla IV. 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Mateja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tvorac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generalnog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plana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katedrale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nastao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uzoru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francuske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katedrale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(opus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francigenum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U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pitanju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trobrodna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bazilika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kratkim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transeptom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 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horom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sa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dekagonalnom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apsidom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ambulatorijumom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radijalnim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kapelama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Za vreme Matejinog života izgrađeni su samo najistočniji delovi hora i ambulatorijum.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018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8332F3-826B-4746-88D8-5D6E64E3D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289050"/>
            <a:ext cx="3517900" cy="4279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9EDEEA-1F29-3541-8B50-32F395DC4B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38" y="1752600"/>
            <a:ext cx="3258787" cy="2260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053950-360A-F248-BF05-653F601938EB}"/>
              </a:ext>
            </a:extLst>
          </p:cNvPr>
          <p:cNvSpPr txBox="1"/>
          <p:nvPr/>
        </p:nvSpPr>
        <p:spPr>
          <a:xfrm>
            <a:off x="4572000" y="5867400"/>
            <a:ext cx="30166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Katedrla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Vita,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pogled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istoka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11586B-4CEC-8446-AE85-F194F0FCCA77}"/>
              </a:ext>
            </a:extLst>
          </p:cNvPr>
          <p:cNvSpPr txBox="1"/>
          <p:nvPr/>
        </p:nvSpPr>
        <p:spPr>
          <a:xfrm>
            <a:off x="291916" y="4419600"/>
            <a:ext cx="3911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Vita,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osnova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istočnog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929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B60460-0D77-FB46-9CE0-EE38F94A89E5}"/>
              </a:ext>
            </a:extLst>
          </p:cNvPr>
          <p:cNvSpPr/>
          <p:nvPr/>
        </p:nvSpPr>
        <p:spPr>
          <a:xfrm>
            <a:off x="457200" y="609601"/>
            <a:ext cx="7924800" cy="4723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Nakon Matejine smrti 1352</a:t>
            </a:r>
            <a:r>
              <a:rPr lang="sr-Latn-R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godine, na položaj glavnog majstora je postavljen Peter Parler koji je tada imao samo 23 godine.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Njegov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otac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graditelj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Hajnrih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Parler,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preselilo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Švebiš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Gmind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Schwäbisch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Gmünd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Kelna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vodio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radove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rekonstrukciji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župne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crkve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Svetog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Krsta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Peter Parler je bio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glavni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dizajner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Novog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Pragu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izgradio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Karlov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most.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1360</a:t>
            </a:r>
            <a:r>
              <a:rPr lang="sr-Latn-R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1378.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godine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Parler je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izgradio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svetišta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crkvi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Vartolomeja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 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Kelnu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Umro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Pragu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1399.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godine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sahranjen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Vita.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Njegov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rad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nastavili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njegovi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sinovi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Vencel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Johan.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početku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Parler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nastavio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gradnju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planovima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Mateje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Arasa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Sagradio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sakristiju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severnoj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strani hora i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kapelu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južnoj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završio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ono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Mateja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započeo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Parler je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nastavio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gradi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sopstvenim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idejama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nacrtima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Budući da je bio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školovan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prvenstveno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skulptor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Peter Parler je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tretirao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arihtekturu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dosta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slobodinije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Mateje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primenjivao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strogu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geometrijsku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jasnih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proporcija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Radovi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katedrali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tekli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sporo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jer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car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Karlo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IV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postavio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Parlera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čelo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mnogih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drugih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graditeljsih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projekata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Karlov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most u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Pragu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mnoge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druge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crkve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širom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Češke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Parler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umro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1397. godine,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hor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delovi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transepta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katedrale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bili </a:t>
            </a:r>
            <a:r>
              <a:rPr lang="it-IT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završeni</a:t>
            </a:r>
            <a:r>
              <a:rPr lang="it-IT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324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3A8E32D-3C54-EC4E-AAC9-454EE83B8A5A}"/>
              </a:ext>
            </a:extLst>
          </p:cNvPr>
          <p:cNvSpPr/>
          <p:nvPr/>
        </p:nvSpPr>
        <p:spPr>
          <a:xfrm>
            <a:off x="228600" y="228600"/>
            <a:ext cx="8763000" cy="990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Peter Parler je bio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skulptoralne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dekoracije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katedrale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Posebno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ističu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biste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triforijumu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predstavljaju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kraljevske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porodice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svetitelje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praške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biskupe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među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njima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biste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glavna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graditelja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Mateje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samog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Petera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Parlerera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5DB10C-30B4-394E-B69C-95154FFAD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55" y="1875082"/>
            <a:ext cx="2518027" cy="31078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137CCC-5208-7E4D-90A6-6E5E01AFC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779" y="1875081"/>
            <a:ext cx="2452624" cy="31078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3D3E23-F0CD-C247-9632-A15ABB3D6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37519"/>
            <a:ext cx="2470938" cy="31221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922642-96EF-E54F-8A62-A297AC13911D}"/>
              </a:ext>
            </a:extLst>
          </p:cNvPr>
          <p:cNvSpPr txBox="1"/>
          <p:nvPr/>
        </p:nvSpPr>
        <p:spPr>
          <a:xfrm>
            <a:off x="990600" y="5269468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4B587C-3CD2-4C4F-925A-43D598535A2E}"/>
              </a:ext>
            </a:extLst>
          </p:cNvPr>
          <p:cNvSpPr txBox="1"/>
          <p:nvPr/>
        </p:nvSpPr>
        <p:spPr>
          <a:xfrm>
            <a:off x="3315033" y="5330339"/>
            <a:ext cx="2426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Elizabeta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Pomeranije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81F2E6-5C9F-0345-8F79-A74471598B2F}"/>
              </a:ext>
            </a:extLst>
          </p:cNvPr>
          <p:cNvSpPr txBox="1"/>
          <p:nvPr/>
        </p:nvSpPr>
        <p:spPr>
          <a:xfrm>
            <a:off x="6694435" y="5330339"/>
            <a:ext cx="1274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Peter Parler</a:t>
            </a:r>
          </a:p>
        </p:txBody>
      </p:sp>
    </p:spTree>
    <p:extLst>
      <p:ext uri="{BB962C8B-B14F-4D97-AF65-F5344CB8AC3E}">
        <p14:creationId xmlns:p14="http://schemas.microsoft.com/office/powerpoint/2010/main" val="670860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053526-89C9-EF4E-95BF-2DE749E1A860}"/>
              </a:ext>
            </a:extLst>
          </p:cNvPr>
          <p:cNvSpPr/>
          <p:nvPr/>
        </p:nvSpPr>
        <p:spPr>
          <a:xfrm>
            <a:off x="4267200" y="349567"/>
            <a:ext cx="4572000" cy="61588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Nakon Parlerove smrti, radove su od 1399. godine nastavili njegovi sinovi Vencel i Johan Parler.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Njih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nasledio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izvesti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majstor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Petrilk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i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najverovatnije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poticao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Parlerove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radionice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Pod ovom trojicom majstora završeni su transept i velika kula sa njegove južne strane, kao i tzv</a:t>
            </a:r>
            <a:r>
              <a:rPr lang="it-IT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“Zlatna vrata”, tr</a:t>
            </a:r>
            <a:r>
              <a:rPr lang="sr-Latn-R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deleni portal koji je povezivao kulu sa južnim transeptom.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Iznad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trodelnog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prolaza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nalazio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mozaik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zlatnoj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pozadini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predstavljen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Strašni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sud.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Kroz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ovaj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portal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 u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katedralu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ulazli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kraljevi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tokom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krunidbene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ceremonije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izgradnje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katedrale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zaustavljen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izbijanjem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Husitskog rata u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prvoj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polovini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XV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veka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Veliki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broj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skulptura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crkvenog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mobilijara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i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dragocenosti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stradalo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tokom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“Husitskog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ikonoborstva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Katedrala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još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jednom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teško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oštećena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velikom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požaru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it-IT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izbio</a:t>
            </a:r>
            <a:r>
              <a:rPr lang="it-IT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1541. godine.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7704B9-92A9-3745-A1C4-93B5D9B40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83461"/>
            <a:ext cx="3553074" cy="41647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237A02-434B-014C-B2BA-652CAFF0EA02}"/>
              </a:ext>
            </a:extLst>
          </p:cNvPr>
          <p:cNvSpPr txBox="1"/>
          <p:nvPr/>
        </p:nvSpPr>
        <p:spPr>
          <a:xfrm>
            <a:off x="1066800" y="5181600"/>
            <a:ext cx="24448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Vita,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južna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strana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6027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3251</TotalTime>
  <Words>2258</Words>
  <Application>Microsoft Macintosh PowerPoint</Application>
  <PresentationFormat>On-screen Show (4:3)</PresentationFormat>
  <Paragraphs>74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Times New Roman</vt:lpstr>
      <vt:lpstr>Tw Cen MT</vt:lpstr>
      <vt:lpstr>Wingdings</vt:lpstr>
      <vt:lpstr>Wingdings 2</vt:lpstr>
      <vt:lpstr>Median</vt:lpstr>
      <vt:lpstr>Opšta istorija umetnosti srednjeg veka  INTERNACIONALNA GOTIKA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Opšta istorija umetnosti srednjeg veka  zapadna evropa u poznom srednjem veku. Nove teme i nova ikonografska rešenja</dc:title>
  <dc:creator>Jela</dc:creator>
  <cp:lastModifiedBy>Nikola Piperski</cp:lastModifiedBy>
  <cp:revision>125</cp:revision>
  <dcterms:created xsi:type="dcterms:W3CDTF">2020-03-29T14:44:11Z</dcterms:created>
  <dcterms:modified xsi:type="dcterms:W3CDTF">2020-04-09T05:41:22Z</dcterms:modified>
</cp:coreProperties>
</file>