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57" r:id="rId4"/>
    <p:sldId id="258" r:id="rId5"/>
    <p:sldId id="284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88" r:id="rId19"/>
    <p:sldId id="271" r:id="rId20"/>
    <p:sldId id="272" r:id="rId21"/>
    <p:sldId id="273" r:id="rId22"/>
    <p:sldId id="286" r:id="rId23"/>
    <p:sldId id="287" r:id="rId24"/>
    <p:sldId id="274" r:id="rId25"/>
    <p:sldId id="275" r:id="rId26"/>
    <p:sldId id="276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95256-80B0-4BE9-8BB7-FF07E54A1816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AF82-751D-4D82-A22F-8D569D967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95256-80B0-4BE9-8BB7-FF07E54A1816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AF82-751D-4D82-A22F-8D569D967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95256-80B0-4BE9-8BB7-FF07E54A1816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AF82-751D-4D82-A22F-8D569D967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95256-80B0-4BE9-8BB7-FF07E54A1816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AF82-751D-4D82-A22F-8D569D967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95256-80B0-4BE9-8BB7-FF07E54A1816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AF82-751D-4D82-A22F-8D569D967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95256-80B0-4BE9-8BB7-FF07E54A1816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AF82-751D-4D82-A22F-8D569D967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95256-80B0-4BE9-8BB7-FF07E54A1816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AF82-751D-4D82-A22F-8D569D967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95256-80B0-4BE9-8BB7-FF07E54A1816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AF82-751D-4D82-A22F-8D569D967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95256-80B0-4BE9-8BB7-FF07E54A1816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AF82-751D-4D82-A22F-8D569D967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95256-80B0-4BE9-8BB7-FF07E54A1816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AF82-751D-4D82-A22F-8D569D967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95256-80B0-4BE9-8BB7-FF07E54A1816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AAF82-751D-4D82-A22F-8D569D967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95256-80B0-4BE9-8BB7-FF07E54A1816}" type="datetimeFigureOut">
              <a:rPr lang="en-US" smtClean="0"/>
              <a:pPr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AAF82-751D-4D82-A22F-8D569D967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nga.gov/collection/art-object-page.70170.html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museothyssen.org/en/collection/artists/magritte-rene/clef-des-champs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collections.artsmia.org/art/1670/the-promenades-of-euclid-rene-magritte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llections.lacma.org/node/239578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eofridakahlo.org.mx/wp-content/uploads/2018/07/FK-Biography-G.Ochoa_.pdf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tgallery.nsw.gov.au/artboards/frida-kahlo-diego-rivera/mexicanidad/item/801bdg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jstor.org/stable/pdf/40550406.pdf?seq=1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magritte.brussels/index.php/en/" TargetMode="Externa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nmwa.org/works/self-portrait-dedicated-leon-trotsky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museofridakahlo.org.mx/wp-content/uploads/2018/06/Construction-of-Identity.pdf" TargetMode="External"/><Relationship Id="rId5" Type="http://schemas.openxmlformats.org/officeDocument/2006/relationships/hyperlink" Target="http://www.museofridakahlo.org.mx/wp-content/uploads/2018/06/Trascending-her-most-modern-legacy.pdf" TargetMode="External"/><Relationship Id="rId4" Type="http://schemas.openxmlformats.org/officeDocument/2006/relationships/hyperlink" Target="http://www.museofridakahlo.org.mx/en/exhibitions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seofridakahlo.org.mx/en/frida-kahlo-en/artworks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museofridakahlo.org.mx/en/frida-kahlo-en/videos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tic.edu/artworks/34181/time-transfixed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048000"/>
            <a:ext cx="7772400" cy="2381251"/>
          </a:xfrm>
        </p:spPr>
        <p:txBody>
          <a:bodyPr>
            <a:normAutofit/>
          </a:bodyPr>
          <a:lstStyle/>
          <a:p>
            <a:r>
              <a:rPr lang="sr-Latn-RS" dirty="0" smtClean="0"/>
              <a:t>nadrealizam:‘magični realizam’– Rene Magrit</a:t>
            </a:r>
            <a:br>
              <a:rPr lang="sr-Latn-RS" dirty="0" smtClean="0"/>
            </a:br>
            <a:r>
              <a:rPr lang="sr-Latn-RS" dirty="0" smtClean="0"/>
              <a:t>mexicanidad – </a:t>
            </a:r>
            <a:r>
              <a:rPr lang="sr-Latn-RS" smtClean="0"/>
              <a:t>Frida </a:t>
            </a:r>
            <a:r>
              <a:rPr lang="sr-Latn-RS" smtClean="0"/>
              <a:t>Kalo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2"/>
          <p:cNvSpPr>
            <a:spLocks noChangeArrowheads="1"/>
          </p:cNvSpPr>
          <p:nvPr/>
        </p:nvSpPr>
        <p:spPr bwMode="auto">
          <a:xfrm>
            <a:off x="381000" y="533400"/>
            <a:ext cx="37338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Magrit, </a:t>
            </a:r>
            <a:r>
              <a:rPr lang="en-US" dirty="0" smtClean="0">
                <a:latin typeface="Calibri" pitchFamily="34" charset="0"/>
              </a:rPr>
              <a:t>1933</a:t>
            </a:r>
            <a:r>
              <a:rPr lang="en-US" dirty="0">
                <a:latin typeface="Calibri" pitchFamily="34" charset="0"/>
              </a:rPr>
              <a:t>, La condition </a:t>
            </a:r>
            <a:r>
              <a:rPr lang="en-US" dirty="0" smtClean="0">
                <a:latin typeface="Calibri" pitchFamily="34" charset="0"/>
              </a:rPr>
              <a:t>humaine,100x81cm</a:t>
            </a:r>
            <a:endParaRPr lang="sr-Latn-RS" dirty="0" smtClean="0">
              <a:latin typeface="Calibri" pitchFamily="34" charset="0"/>
            </a:endParaRPr>
          </a:p>
          <a:p>
            <a:pPr algn="r"/>
            <a:r>
              <a:rPr lang="en-US" dirty="0" smtClean="0">
                <a:latin typeface="Calibri" pitchFamily="34" charset="0"/>
              </a:rPr>
              <a:t>V</a:t>
            </a:r>
            <a:r>
              <a:rPr lang="sr-Latn-RS" dirty="0" smtClean="0">
                <a:latin typeface="Calibri" pitchFamily="34" charset="0"/>
              </a:rPr>
              <a:t>ideti na: </a:t>
            </a:r>
            <a:r>
              <a:rPr lang="en-US" dirty="0" smtClean="0">
                <a:hlinkClick r:id="rId2"/>
              </a:rPr>
              <a:t>https://www.nga.gov/collection/art-object-page.70170.html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533400"/>
            <a:ext cx="4452938" cy="5665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8288" y="0"/>
            <a:ext cx="5065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5" name="Rectangle 2"/>
          <p:cNvSpPr>
            <a:spLocks noChangeArrowheads="1"/>
          </p:cNvSpPr>
          <p:nvPr/>
        </p:nvSpPr>
        <p:spPr bwMode="auto">
          <a:xfrm>
            <a:off x="381000" y="152400"/>
            <a:ext cx="3581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latin typeface="Calibri" pitchFamily="34" charset="0"/>
              </a:rPr>
              <a:t>1935, The Human </a:t>
            </a:r>
            <a:r>
              <a:rPr lang="en-US" dirty="0" smtClean="0">
                <a:latin typeface="Calibri" pitchFamily="34" charset="0"/>
              </a:rPr>
              <a:t>Condition</a:t>
            </a:r>
            <a:r>
              <a:rPr lang="sr-Latn-RS" dirty="0" smtClean="0">
                <a:latin typeface="Calibri" pitchFamily="34" charset="0"/>
              </a:rPr>
              <a:t>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100 cm × 81 cm</a:t>
            </a:r>
            <a:r>
              <a:rPr lang="sr-Latn-RS" dirty="0" smtClean="0"/>
              <a:t>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Simon </a:t>
            </a:r>
            <a:r>
              <a:rPr lang="en-US" dirty="0" err="1" smtClean="0"/>
              <a:t>Spierer</a:t>
            </a:r>
            <a:r>
              <a:rPr lang="en-US" dirty="0" smtClean="0"/>
              <a:t> Collection, Geneva, Switzerland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9" name="Rectangle 2"/>
          <p:cNvSpPr>
            <a:spLocks noChangeArrowheads="1"/>
          </p:cNvSpPr>
          <p:nvPr/>
        </p:nvSpPr>
        <p:spPr bwMode="auto">
          <a:xfrm>
            <a:off x="304800" y="228600"/>
            <a:ext cx="37338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/>
              <a:t>Magrit [</a:t>
            </a:r>
            <a:r>
              <a:rPr lang="en-US" dirty="0" smtClean="0"/>
              <a:t>La Clef des champs]</a:t>
            </a:r>
          </a:p>
          <a:p>
            <a:pPr algn="r"/>
            <a:r>
              <a:rPr lang="en-US" dirty="0" smtClean="0"/>
              <a:t>1936</a:t>
            </a:r>
          </a:p>
          <a:p>
            <a:pPr algn="r"/>
            <a:r>
              <a:rPr lang="en-US" dirty="0" smtClean="0"/>
              <a:t>U</a:t>
            </a:r>
            <a:r>
              <a:rPr lang="sr-Latn-RS" dirty="0" smtClean="0"/>
              <a:t>lje na platnu,</a:t>
            </a:r>
            <a:r>
              <a:rPr lang="en-US" dirty="0" smtClean="0"/>
              <a:t> 80 x 60 cm</a:t>
            </a:r>
            <a:br>
              <a:rPr lang="en-US" dirty="0" smtClean="0"/>
            </a:br>
            <a:r>
              <a:rPr lang="en-US" dirty="0" err="1" smtClean="0"/>
              <a:t>Museo</a:t>
            </a:r>
            <a:r>
              <a:rPr lang="en-US" dirty="0" smtClean="0"/>
              <a:t> </a:t>
            </a:r>
            <a:r>
              <a:rPr lang="en-US" dirty="0" err="1" smtClean="0"/>
              <a:t>Nacional</a:t>
            </a:r>
            <a:r>
              <a:rPr lang="en-US" dirty="0" smtClean="0"/>
              <a:t> </a:t>
            </a:r>
            <a:r>
              <a:rPr lang="en-US" dirty="0" err="1" smtClean="0"/>
              <a:t>Thyssen-Bornemisza</a:t>
            </a:r>
            <a:r>
              <a:rPr lang="en-US" dirty="0" smtClean="0"/>
              <a:t>, Madrid</a:t>
            </a:r>
            <a:endParaRPr lang="sr-Latn-RS" dirty="0" smtClean="0"/>
          </a:p>
          <a:p>
            <a:pPr algn="r"/>
            <a:endParaRPr lang="sr-Latn-RS" dirty="0" smtClean="0"/>
          </a:p>
          <a:p>
            <a:pPr algn="r"/>
            <a:r>
              <a:rPr lang="en-US" dirty="0" smtClean="0"/>
              <a:t>V</a:t>
            </a:r>
            <a:r>
              <a:rPr lang="sr-Latn-RS" dirty="0" smtClean="0"/>
              <a:t>ideti na:</a:t>
            </a:r>
            <a:r>
              <a:rPr lang="en-US" dirty="0" smtClean="0">
                <a:hlinkClick r:id="rId2"/>
              </a:rPr>
              <a:t> https://www.museothyssen.org/en/collection/artists/magritte-rene/clef-des-champs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9458" name="Picture 2" descr="https://imagenes.museothyssen.org/sites/default/files/imagen/obras/descarga/1976.3_clef-des-champs.jpg?_ga=2.59169197.1654226100.1586198083-1441303924.15844884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2390"/>
            <a:ext cx="5006008" cy="68456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>
            <a:off x="228601" y="152400"/>
            <a:ext cx="3200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Magrit, </a:t>
            </a:r>
            <a:r>
              <a:rPr lang="en-US" dirty="0" smtClean="0">
                <a:latin typeface="Calibri" pitchFamily="34" charset="0"/>
              </a:rPr>
              <a:t>The </a:t>
            </a:r>
            <a:r>
              <a:rPr lang="en-US" dirty="0">
                <a:latin typeface="Calibri" pitchFamily="34" charset="0"/>
              </a:rPr>
              <a:t>Promenades of Euclid (1955</a:t>
            </a:r>
            <a:r>
              <a:rPr lang="en-US" dirty="0" smtClean="0">
                <a:latin typeface="Calibri" pitchFamily="34" charset="0"/>
              </a:rPr>
              <a:t>)</a:t>
            </a:r>
            <a:endParaRPr lang="sr-Latn-RS" dirty="0" smtClean="0">
              <a:latin typeface="Calibri" pitchFamily="34" charset="0"/>
            </a:endParaRPr>
          </a:p>
          <a:p>
            <a:pPr algn="r"/>
            <a:r>
              <a:rPr lang="sr-Latn-RS" dirty="0" smtClean="0"/>
              <a:t>1</a:t>
            </a:r>
            <a:r>
              <a:rPr lang="en-US" dirty="0" smtClean="0"/>
              <a:t>62.88 x 129.86 cm</a:t>
            </a:r>
            <a:endParaRPr lang="sr-Latn-RS" dirty="0" smtClean="0"/>
          </a:p>
          <a:p>
            <a:pPr algn="r"/>
            <a:r>
              <a:rPr lang="sr-Latn-RS" dirty="0" smtClean="0">
                <a:latin typeface="Calibri" pitchFamily="34" charset="0"/>
              </a:rPr>
              <a:t>Minneapolis Institute of Art</a:t>
            </a:r>
          </a:p>
          <a:p>
            <a:pPr algn="r"/>
            <a:r>
              <a:rPr lang="en-US" dirty="0" smtClean="0">
                <a:latin typeface="Calibri" pitchFamily="34" charset="0"/>
              </a:rPr>
              <a:t>V</a:t>
            </a:r>
            <a:r>
              <a:rPr lang="sr-Latn-RS" dirty="0" smtClean="0">
                <a:latin typeface="Calibri" pitchFamily="34" charset="0"/>
              </a:rPr>
              <a:t>ideti na:</a:t>
            </a:r>
            <a:r>
              <a:rPr lang="en-US" dirty="0" smtClean="0">
                <a:hlinkClick r:id="rId2"/>
              </a:rPr>
              <a:t>https://collections.artsmia.org/art/1670/the-promenades-of-euclid-rene-magritte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58723" name="Picture 4" descr="http://pavlopoulos.files.wordpress.com/2012/01/promenadesofeuclid.jpg?w=590&amp;h=7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5225" y="0"/>
            <a:ext cx="5438775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The Treachery of Images, 1929 by Rene Magrit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0"/>
            <a:ext cx="7480724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7" name="Rectangle 2"/>
          <p:cNvSpPr>
            <a:spLocks noChangeArrowheads="1"/>
          </p:cNvSpPr>
          <p:nvPr/>
        </p:nvSpPr>
        <p:spPr bwMode="auto">
          <a:xfrm>
            <a:off x="152400" y="5410200"/>
            <a:ext cx="8839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r-Latn-CS" dirty="0">
                <a:latin typeface="Calibri" pitchFamily="34" charset="0"/>
              </a:rPr>
              <a:t>1929, </a:t>
            </a:r>
            <a:r>
              <a:rPr lang="sr-Latn-CS" dirty="0" smtClean="0">
                <a:latin typeface="Calibri" pitchFamily="34" charset="0"/>
              </a:rPr>
              <a:t>Izdaja </a:t>
            </a:r>
            <a:r>
              <a:rPr lang="sr-Latn-RS" dirty="0" smtClean="0">
                <a:latin typeface="Calibri" pitchFamily="34" charset="0"/>
              </a:rPr>
              <a:t>slika/Ovo nije lula</a:t>
            </a:r>
            <a:r>
              <a:rPr lang="sr-Latn-CS" dirty="0" smtClean="0">
                <a:latin typeface="Calibri" pitchFamily="34" charset="0"/>
              </a:rPr>
              <a:t> </a:t>
            </a:r>
            <a:r>
              <a:rPr lang="fr-FR" b="1" dirty="0" smtClean="0"/>
              <a:t>(La trahison des images [Ceci n'est pas une pipe])</a:t>
            </a:r>
          </a:p>
          <a:p>
            <a:pPr algn="ctr"/>
            <a:r>
              <a:rPr lang="sr-Latn-CS" dirty="0" smtClean="0">
                <a:latin typeface="Calibri" pitchFamily="34" charset="0"/>
              </a:rPr>
              <a:t>(“</a:t>
            </a:r>
            <a:r>
              <a:rPr lang="sr-Latn-CS" dirty="0">
                <a:latin typeface="Calibri" pitchFamily="34" charset="0"/>
              </a:rPr>
              <a:t>OVO nije lula već predstava lule. OVO nije lula već rečenica koja kaže da ovo nije lula. Rečenica ‘ovo nije lula’ nije lula. ... U rečenici ‘ovo nije lula’ OVO nije lula: slika, rečenica, predstava lule – sve to nije lula</a:t>
            </a:r>
            <a:r>
              <a:rPr lang="sr-Latn-CS" dirty="0" smtClean="0">
                <a:latin typeface="Calibri" pitchFamily="34" charset="0"/>
              </a:rPr>
              <a:t>”- Mišel Fuko, ); videti </a:t>
            </a:r>
            <a:r>
              <a:rPr lang="sr-Latn-RS" dirty="0" smtClean="0"/>
              <a:t>na: </a:t>
            </a:r>
            <a:r>
              <a:rPr lang="en-US" dirty="0" smtClean="0">
                <a:hlinkClick r:id="rId3"/>
              </a:rPr>
              <a:t>https://collections.lacma.org/node/239578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ChangeArrowheads="1"/>
          </p:cNvSpPr>
          <p:nvPr/>
        </p:nvSpPr>
        <p:spPr bwMode="auto">
          <a:xfrm>
            <a:off x="1905000" y="152400"/>
            <a:ext cx="55938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Magrit, </a:t>
            </a:r>
            <a:r>
              <a:rPr lang="en-US" dirty="0" smtClean="0">
                <a:latin typeface="Calibri" pitchFamily="34" charset="0"/>
              </a:rPr>
              <a:t>1966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Dve misterije </a:t>
            </a:r>
            <a:r>
              <a:rPr lang="en-US" dirty="0" smtClean="0"/>
              <a:t>(Les </a:t>
            </a:r>
            <a:r>
              <a:rPr lang="en-US" dirty="0" err="1" smtClean="0"/>
              <a:t>deux</a:t>
            </a:r>
            <a:r>
              <a:rPr lang="en-US" dirty="0" smtClean="0"/>
              <a:t> </a:t>
            </a:r>
            <a:r>
              <a:rPr lang="en-US" dirty="0" err="1" smtClean="0"/>
              <a:t>mystères</a:t>
            </a:r>
            <a:r>
              <a:rPr lang="en-US" dirty="0" smtClean="0"/>
              <a:t>) 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65x80cm</a:t>
            </a:r>
          </a:p>
        </p:txBody>
      </p:sp>
      <p:pic>
        <p:nvPicPr>
          <p:cNvPr id="160771" name="Picture 4" descr="http://i134.photobucket.com/albums/q98/mose909/magritte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4450" y="752475"/>
            <a:ext cx="676275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738" y="0"/>
            <a:ext cx="51482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5" name="Rectangle 2"/>
          <p:cNvSpPr>
            <a:spLocks noChangeArrowheads="1"/>
          </p:cNvSpPr>
          <p:nvPr/>
        </p:nvSpPr>
        <p:spPr bwMode="auto">
          <a:xfrm>
            <a:off x="533400" y="381000"/>
            <a:ext cx="31242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Frida kahlo, </a:t>
            </a:r>
            <a:r>
              <a:rPr lang="en-US" dirty="0" smtClean="0">
                <a:latin typeface="Calibri" pitchFamily="34" charset="0"/>
              </a:rPr>
              <a:t>1926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Autoportret</a:t>
            </a:r>
            <a:r>
              <a:rPr lang="sr-Latn-CS" dirty="0" smtClean="0">
                <a:latin typeface="Calibri" pitchFamily="34" charset="0"/>
              </a:rPr>
              <a:t>, ulje na platnu</a:t>
            </a:r>
            <a:r>
              <a:rPr lang="en-US" dirty="0">
                <a:latin typeface="Calibri" pitchFamily="34" charset="0"/>
              </a:rPr>
              <a:t/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 79,7 x 60 cm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Private Collection</a:t>
            </a:r>
            <a:r>
              <a:rPr lang="sr-Latn-CS" dirty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Mexico </a:t>
            </a:r>
            <a:r>
              <a:rPr lang="en-US" dirty="0" smtClean="0">
                <a:latin typeface="Calibri" pitchFamily="34" charset="0"/>
              </a:rPr>
              <a:t>City</a:t>
            </a:r>
          </a:p>
          <a:p>
            <a:pPr algn="r"/>
            <a:endParaRPr lang="en-US" dirty="0" smtClean="0">
              <a:latin typeface="Calibri" pitchFamily="34" charset="0"/>
            </a:endParaRPr>
          </a:p>
          <a:p>
            <a:pPr algn="r"/>
            <a:r>
              <a:rPr lang="en-US" dirty="0" err="1" smtClean="0">
                <a:latin typeface="Calibri" pitchFamily="34" charset="0"/>
              </a:rPr>
              <a:t>Biografija</a:t>
            </a:r>
            <a:r>
              <a:rPr lang="sr-Latn-RS" dirty="0" smtClean="0">
                <a:latin typeface="Calibri" pitchFamily="34" charset="0"/>
              </a:rPr>
              <a:t>: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 smtClean="0">
                <a:hlinkClick r:id="rId3"/>
              </a:rPr>
              <a:t>http://www.museofridakahlo.org.mx/wp-content/uploads/2018/07/FK-Biography-G.Ochoa_.pdf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'Wedding Photograph', 19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304800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19" name="Rectangle 2"/>
          <p:cNvSpPr>
            <a:spLocks noChangeArrowheads="1"/>
          </p:cNvSpPr>
          <p:nvPr/>
        </p:nvSpPr>
        <p:spPr bwMode="auto">
          <a:xfrm>
            <a:off x="304800" y="4343400"/>
            <a:ext cx="2895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FRIDA KAHLO and DIEGO RIVERA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'Wedding Photograph', 1929</a:t>
            </a:r>
          </a:p>
        </p:txBody>
      </p:sp>
      <p:pic>
        <p:nvPicPr>
          <p:cNvPr id="1628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5500" y="0"/>
            <a:ext cx="4508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1" name="Rectangle 4"/>
          <p:cNvSpPr>
            <a:spLocks noChangeArrowheads="1"/>
          </p:cNvSpPr>
          <p:nvPr/>
        </p:nvSpPr>
        <p:spPr bwMode="auto">
          <a:xfrm>
            <a:off x="1295400" y="5486400"/>
            <a:ext cx="3200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Frida Kalo, </a:t>
            </a:r>
            <a:r>
              <a:rPr lang="en-US" dirty="0" smtClean="0">
                <a:latin typeface="Calibri" pitchFamily="34" charset="0"/>
              </a:rPr>
              <a:t>1937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Portret Dijega Rivere</a:t>
            </a:r>
            <a:r>
              <a:rPr lang="sr-Latn-CS" dirty="0" smtClean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ulje na dasci</a:t>
            </a:r>
            <a:r>
              <a:rPr lang="en-US" dirty="0" smtClean="0">
                <a:latin typeface="Calibri" pitchFamily="34" charset="0"/>
              </a:rPr>
              <a:t> 18 </a:t>
            </a:r>
            <a:r>
              <a:rPr lang="en-US" dirty="0">
                <a:latin typeface="Calibri" pitchFamily="34" charset="0"/>
              </a:rPr>
              <a:t>x 12 1/2 in. </a:t>
            </a:r>
            <a:r>
              <a:rPr lang="en-US" dirty="0" err="1">
                <a:latin typeface="Calibri" pitchFamily="34" charset="0"/>
              </a:rPr>
              <a:t>Gelman</a:t>
            </a:r>
            <a:r>
              <a:rPr lang="en-US" dirty="0">
                <a:latin typeface="Calibri" pitchFamily="34" charset="0"/>
              </a:rPr>
              <a:t> Collection, Mexico City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media.artgallery.nsw.gov.au/thumbnails/assets/SID55359M_89mt7cW.jpg.1400x1400_q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96197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715000" y="5257800"/>
            <a:ext cx="3124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https://www.artgallery.nsw.gov.au/artboards/frida-kahlo-diego-rivera/mexicanidad/item/801bdg/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562600" y="152400"/>
            <a:ext cx="342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Frida</a:t>
            </a:r>
            <a:r>
              <a:rPr lang="en-US" dirty="0" smtClean="0"/>
              <a:t> Kahlo, 'Diego on my mind (Self-portrait as </a:t>
            </a:r>
            <a:r>
              <a:rPr lang="en-US" dirty="0" err="1" smtClean="0"/>
              <a:t>Tehuana</a:t>
            </a:r>
            <a:r>
              <a:rPr lang="en-US" dirty="0" smtClean="0"/>
              <a:t>)', 1943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914400"/>
            <a:ext cx="69977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3" name="Rectangle 2"/>
          <p:cNvSpPr>
            <a:spLocks noChangeArrowheads="1"/>
          </p:cNvSpPr>
          <p:nvPr/>
        </p:nvSpPr>
        <p:spPr bwMode="auto">
          <a:xfrm>
            <a:off x="304800" y="152400"/>
            <a:ext cx="8458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 err="1">
                <a:latin typeface="Calibri" pitchFamily="34" charset="0"/>
              </a:rPr>
              <a:t>Frida</a:t>
            </a:r>
            <a:r>
              <a:rPr lang="en-US" dirty="0">
                <a:latin typeface="Calibri" pitchFamily="34" charset="0"/>
              </a:rPr>
              <a:t> Kahlo (Mexican, 1907-1954). </a:t>
            </a:r>
            <a:r>
              <a:rPr lang="sr-Latn-RS" dirty="0" smtClean="0">
                <a:latin typeface="Calibri" pitchFamily="34" charset="0"/>
              </a:rPr>
              <a:t>Bolnica Henri Ford</a:t>
            </a:r>
            <a:r>
              <a:rPr lang="sr-Latn-CS" dirty="0" smtClean="0">
                <a:latin typeface="Calibri" pitchFamily="34" charset="0"/>
              </a:rPr>
              <a:t> (Krevet koji lebdi)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smtClean="0">
                <a:latin typeface="Calibri" pitchFamily="34" charset="0"/>
              </a:rPr>
              <a:t>1932</a:t>
            </a:r>
            <a:r>
              <a:rPr lang="sr-Latn-RS" dirty="0" smtClean="0">
                <a:latin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32.5 x 40.2 cm. Collection </a:t>
            </a:r>
            <a:r>
              <a:rPr lang="en-US" dirty="0" err="1">
                <a:latin typeface="Calibri" pitchFamily="34" charset="0"/>
              </a:rPr>
              <a:t>Museo</a:t>
            </a:r>
            <a:r>
              <a:rPr lang="en-US" dirty="0">
                <a:latin typeface="Calibri" pitchFamily="34" charset="0"/>
              </a:rPr>
              <a:t> Dolores </a:t>
            </a:r>
            <a:r>
              <a:rPr lang="en-US" dirty="0" err="1">
                <a:latin typeface="Calibri" pitchFamily="34" charset="0"/>
              </a:rPr>
              <a:t>Olmedo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err="1">
                <a:latin typeface="Calibri" pitchFamily="34" charset="0"/>
              </a:rPr>
              <a:t>Patiño</a:t>
            </a:r>
            <a:r>
              <a:rPr lang="en-US" dirty="0">
                <a:latin typeface="Calibri" pitchFamily="34" charset="0"/>
              </a:rPr>
              <a:t>, Mexico City.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800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 smtClean="0"/>
              <a:t>(</a:t>
            </a:r>
            <a:r>
              <a:rPr lang="en-US" dirty="0" err="1" smtClean="0"/>
              <a:t>Stéphane</a:t>
            </a:r>
            <a:r>
              <a:rPr lang="en-US" dirty="0" smtClean="0"/>
              <a:t> </a:t>
            </a:r>
            <a:r>
              <a:rPr lang="en-US" dirty="0" err="1" smtClean="0"/>
              <a:t>Spoiden</a:t>
            </a:r>
            <a:r>
              <a:rPr lang="sr-Latn-RS" dirty="0" smtClean="0"/>
              <a:t>, “</a:t>
            </a:r>
            <a:r>
              <a:rPr lang="en-US" dirty="0" smtClean="0"/>
              <a:t>The Treachery Of Art: This Is Not Belgium</a:t>
            </a:r>
            <a:r>
              <a:rPr lang="sr-Latn-RS" dirty="0" smtClean="0"/>
              <a:t>”, </a:t>
            </a:r>
            <a:r>
              <a:rPr lang="en-US" i="1" dirty="0" err="1" smtClean="0"/>
              <a:t>symplokē</a:t>
            </a:r>
            <a:endParaRPr lang="en-US" dirty="0" smtClean="0"/>
          </a:p>
          <a:p>
            <a:r>
              <a:rPr lang="en-US" dirty="0" smtClean="0"/>
              <a:t>Vol. 5, No. 1/2, special issue: Refiguring Europe (1997), pp. 137-152</a:t>
            </a:r>
          </a:p>
          <a:p>
            <a:r>
              <a:rPr lang="sr-Latn-RS" dirty="0" smtClean="0"/>
              <a:t> </a:t>
            </a:r>
            <a:r>
              <a:rPr lang="en-US" dirty="0" smtClean="0">
                <a:hlinkClick r:id="rId2"/>
              </a:rPr>
              <a:t>https://www.jstor.org/stable/pdf/40550406.pdf?seq=1</a:t>
            </a:r>
            <a:r>
              <a:rPr lang="sr-Latn-RS" dirty="0" smtClean="0"/>
              <a:t>) </a:t>
            </a:r>
            <a:endParaRPr lang="en-US" dirty="0"/>
          </a:p>
        </p:txBody>
      </p:sp>
      <p:pic>
        <p:nvPicPr>
          <p:cNvPr id="1026" name="Picture 2" descr="http://magritte.brussels/wp-content/uploads/2017/08/2015-09-22-09-27-27_ScreenShot20150922at11.26.3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6363" y="1341958"/>
            <a:ext cx="4727637" cy="4830242"/>
          </a:xfrm>
          <a:prstGeom prst="rect">
            <a:avLst/>
          </a:prstGeom>
          <a:noFill/>
        </p:spPr>
      </p:pic>
      <p:pic>
        <p:nvPicPr>
          <p:cNvPr id="1028" name="Picture 4" descr="PORTRAIT DE MAGRITT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95400"/>
            <a:ext cx="4267200" cy="433952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28600" y="6248400"/>
            <a:ext cx="3872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/>
              </a:rPr>
              <a:t>http://magritte.brussels/index.php/en/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0"/>
            <a:ext cx="5257800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67" name="Rectangle 2"/>
          <p:cNvSpPr>
            <a:spLocks noChangeArrowheads="1"/>
          </p:cNvSpPr>
          <p:nvPr/>
        </p:nvSpPr>
        <p:spPr bwMode="auto">
          <a:xfrm>
            <a:off x="304800" y="533400"/>
            <a:ext cx="3352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Frida Kahlo, </a:t>
            </a:r>
            <a:r>
              <a:rPr lang="en-US" dirty="0" smtClean="0">
                <a:latin typeface="Calibri" pitchFamily="34" charset="0"/>
              </a:rPr>
              <a:t>1938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Šta mi je voda dala</a:t>
            </a:r>
            <a:r>
              <a:rPr lang="sr-Latn-CS" dirty="0" smtClean="0">
                <a:latin typeface="Calibri" pitchFamily="34" charset="0"/>
              </a:rPr>
              <a:t>,</a:t>
            </a:r>
            <a:endParaRPr lang="sr-Latn-CS" dirty="0">
              <a:latin typeface="Calibri" pitchFamily="34" charset="0"/>
            </a:endParaRPr>
          </a:p>
          <a:p>
            <a:pPr algn="r"/>
            <a:r>
              <a:rPr lang="en-US" dirty="0" smtClean="0">
                <a:latin typeface="Calibri" pitchFamily="34" charset="0"/>
              </a:rPr>
              <a:t>U</a:t>
            </a:r>
            <a:r>
              <a:rPr lang="sr-Latn-RS" dirty="0" smtClean="0">
                <a:latin typeface="Calibri" pitchFamily="34" charset="0"/>
              </a:rPr>
              <a:t>lje na platnu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91×70.5 cm. (Paris, Daniel Filipacchi collection</a:t>
            </a:r>
            <a:r>
              <a:rPr lang="sr-Latn-CS" dirty="0">
                <a:latin typeface="Calibri" pitchFamily="34" charset="0"/>
              </a:rPr>
              <a:t>)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4100" y="0"/>
            <a:ext cx="6819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1" name="Rectangle 2"/>
          <p:cNvSpPr>
            <a:spLocks noChangeArrowheads="1"/>
          </p:cNvSpPr>
          <p:nvPr/>
        </p:nvSpPr>
        <p:spPr bwMode="auto">
          <a:xfrm>
            <a:off x="152400" y="228600"/>
            <a:ext cx="20574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RS" dirty="0" smtClean="0"/>
              <a:t>Frida Kalo, </a:t>
            </a:r>
            <a:r>
              <a:rPr lang="en-US" dirty="0" smtClean="0"/>
              <a:t>1939</a:t>
            </a:r>
            <a:r>
              <a:rPr lang="en-US" dirty="0"/>
              <a:t>, </a:t>
            </a:r>
            <a:r>
              <a:rPr lang="sr-Latn-RS" i="1" dirty="0" smtClean="0"/>
              <a:t>Dve Fride, </a:t>
            </a:r>
            <a:r>
              <a:rPr lang="sr-Latn-RS" dirty="0" smtClean="0"/>
              <a:t>ulje na platnu</a:t>
            </a:r>
            <a:r>
              <a:rPr lang="en-US" dirty="0" smtClean="0"/>
              <a:t>, </a:t>
            </a:r>
            <a:r>
              <a:rPr lang="sr-Latn-CS" dirty="0"/>
              <a:t>173x173</a:t>
            </a:r>
            <a:r>
              <a:rPr lang="en-US" dirty="0"/>
              <a:t>, Collection of the </a:t>
            </a:r>
            <a:r>
              <a:rPr lang="en-US" dirty="0" err="1"/>
              <a:t>Museo</a:t>
            </a:r>
            <a:r>
              <a:rPr lang="en-US" dirty="0"/>
              <a:t> de Arte </a:t>
            </a:r>
            <a:r>
              <a:rPr lang="en-US" dirty="0" err="1"/>
              <a:t>Moderno</a:t>
            </a:r>
            <a:r>
              <a:rPr lang="en-US" dirty="0"/>
              <a:t>, Mexico City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715000"/>
            <a:ext cx="861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dirty="0" smtClean="0"/>
              <a:t>Frida Kalo</a:t>
            </a:r>
            <a:r>
              <a:rPr lang="sr-Latn-RS" i="1" dirty="0" smtClean="0"/>
              <a:t>, Autoportret na meksičko-američkoj granici</a:t>
            </a:r>
            <a:r>
              <a:rPr lang="en-US" i="1" dirty="0" smtClean="0"/>
              <a:t>, </a:t>
            </a:r>
            <a:r>
              <a:rPr lang="en-US" dirty="0" smtClean="0"/>
              <a:t>1932, </a:t>
            </a:r>
            <a:r>
              <a:rPr lang="sr-Latn-RS" dirty="0" smtClean="0"/>
              <a:t>Ulje na metalu</a:t>
            </a:r>
            <a:r>
              <a:rPr lang="en-US" dirty="0" smtClean="0"/>
              <a:t>, 12 1/2" x 13 3/4", </a:t>
            </a:r>
            <a:r>
              <a:rPr lang="sr-Latn-RS" dirty="0" smtClean="0"/>
              <a:t>privatna kolekcija</a:t>
            </a:r>
            <a:endParaRPr lang="en-US" dirty="0"/>
          </a:p>
        </p:txBody>
      </p:sp>
      <p:pic>
        <p:nvPicPr>
          <p:cNvPr id="1026" name="Picture 2" descr="https://media.mutualart.com/Images/2019_01/16/12/122156892/1c616746-e7d9-49f5-99b0-3a5ab09cd719_570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685800"/>
            <a:ext cx="5429250" cy="4733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elf portrait of Frida Kahlo in a long embroidered skirt, fringed shawl, and delicate gold jewelry. She is holding a bouquet of flowers and a letter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4707355" cy="596265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953000" y="5486400"/>
            <a:ext cx="388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Frida</a:t>
            </a:r>
            <a:r>
              <a:rPr lang="en-US" dirty="0" smtClean="0"/>
              <a:t> Kahlo, </a:t>
            </a:r>
            <a:r>
              <a:rPr lang="en-US" i="1" dirty="0" smtClean="0"/>
              <a:t>Self-Portrait Dedicated to Leon Trotsky</a:t>
            </a:r>
            <a:r>
              <a:rPr lang="en-US" dirty="0" smtClean="0"/>
              <a:t>, 1937; </a:t>
            </a:r>
            <a:r>
              <a:rPr lang="sr-Latn-RS" dirty="0" smtClean="0"/>
              <a:t>videti: </a:t>
            </a:r>
            <a:r>
              <a:rPr lang="en-US" dirty="0" smtClean="0">
                <a:hlinkClick r:id="rId3"/>
              </a:rPr>
              <a:t>https://nmwa.org/works/self-portrait-dedicated-leon-trotsky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029200" y="304800"/>
            <a:ext cx="3962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http://www.museofridakahlo.org.mx/en/exhibitions/</a:t>
            </a:r>
            <a:endParaRPr lang="sr-Latn-RS" dirty="0" smtClean="0"/>
          </a:p>
          <a:p>
            <a:endParaRPr lang="sr-Latn-RS" dirty="0" smtClean="0"/>
          </a:p>
          <a:p>
            <a:r>
              <a:rPr lang="en-US" dirty="0" smtClean="0">
                <a:hlinkClick r:id="rId5"/>
              </a:rPr>
              <a:t>http://www.museofridakahlo.org.mx/wp-content/uploads/2018/06/Trascending-her-most-modern-legacy.pdf</a:t>
            </a:r>
            <a:endParaRPr lang="sr-Latn-RS" dirty="0" smtClean="0"/>
          </a:p>
          <a:p>
            <a:endParaRPr lang="sr-Latn-RS" dirty="0" smtClean="0"/>
          </a:p>
          <a:p>
            <a:r>
              <a:rPr lang="en-US" dirty="0" smtClean="0">
                <a:hlinkClick r:id="rId6"/>
              </a:rPr>
              <a:t>http://www.museofridakahlo.org.mx/wp-content/uploads/2018/06/Construction-of-Identity.pdf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http://www.maati.tv/wp-content/uploads/2013/04/frida-kahlo-self-portrait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05200" cy="42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76675" y="0"/>
            <a:ext cx="5267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6" name="Rectangle 3"/>
          <p:cNvSpPr>
            <a:spLocks noChangeArrowheads="1"/>
          </p:cNvSpPr>
          <p:nvPr/>
        </p:nvSpPr>
        <p:spPr bwMode="auto">
          <a:xfrm>
            <a:off x="228600" y="5486400"/>
            <a:ext cx="3352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dirty="0" smtClean="0">
                <a:latin typeface="Calibri" pitchFamily="34" charset="0"/>
              </a:rPr>
              <a:t>Kalo, </a:t>
            </a:r>
            <a:r>
              <a:rPr lang="en-US" dirty="0" smtClean="0">
                <a:latin typeface="Calibri" pitchFamily="34" charset="0"/>
              </a:rPr>
              <a:t>‘</a:t>
            </a:r>
            <a:r>
              <a:rPr lang="sr-Latn-RS" dirty="0" smtClean="0">
                <a:latin typeface="Calibri" pitchFamily="34" charset="0"/>
              </a:rPr>
              <a:t>Autoportret sa ogrlicom od trnja i kolibrijem”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1940 </a:t>
            </a:r>
            <a:r>
              <a:rPr lang="en-US" dirty="0" smtClean="0">
                <a:latin typeface="Calibri" pitchFamily="34" charset="0"/>
              </a:rPr>
              <a:t>(</a:t>
            </a:r>
            <a:r>
              <a:rPr lang="sr-Latn-RS" dirty="0" smtClean="0">
                <a:latin typeface="Calibri" pitchFamily="34" charset="0"/>
              </a:rPr>
              <a:t>ulje na platnu</a:t>
            </a:r>
            <a:r>
              <a:rPr lang="en-US" dirty="0" smtClean="0">
                <a:latin typeface="Calibri" pitchFamily="34" charset="0"/>
              </a:rPr>
              <a:t>)</a:t>
            </a:r>
            <a:r>
              <a:rPr lang="sr-Latn-C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61.25 cm x 47 cm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Harry Ransom Center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062038"/>
            <a:ext cx="7924800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39" name="Rectangle 2"/>
          <p:cNvSpPr>
            <a:spLocks noChangeArrowheads="1"/>
          </p:cNvSpPr>
          <p:nvPr/>
        </p:nvSpPr>
        <p:spPr bwMode="auto">
          <a:xfrm>
            <a:off x="3429000" y="381000"/>
            <a:ext cx="18766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RS" dirty="0" smtClean="0"/>
              <a:t>Kalo, </a:t>
            </a:r>
            <a:r>
              <a:rPr lang="en-US" dirty="0" smtClean="0"/>
              <a:t>1943</a:t>
            </a:r>
            <a:r>
              <a:rPr lang="en-US" dirty="0"/>
              <a:t>, </a:t>
            </a:r>
            <a:r>
              <a:rPr lang="sr-Latn-RS" dirty="0" smtClean="0"/>
              <a:t>Koreni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"/>
          <p:cNvSpPr>
            <a:spLocks noChangeArrowheads="1"/>
          </p:cNvSpPr>
          <p:nvPr/>
        </p:nvSpPr>
        <p:spPr bwMode="auto">
          <a:xfrm>
            <a:off x="914400" y="228600"/>
            <a:ext cx="2743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sr-Latn-RS" b="1" dirty="0" smtClean="0">
                <a:latin typeface="Calibri" pitchFamily="34" charset="0"/>
              </a:rPr>
              <a:t>Kalo, Slomljeni stub (autoportret)</a:t>
            </a:r>
            <a:r>
              <a:rPr lang="sr-Latn-CS" b="1" dirty="0" smtClean="0">
                <a:latin typeface="Calibri" pitchFamily="34" charset="0"/>
              </a:rPr>
              <a:t>,</a:t>
            </a:r>
            <a:endParaRPr lang="sr-Latn-CS" b="1" dirty="0">
              <a:latin typeface="Calibri" pitchFamily="34" charset="0"/>
            </a:endParaRPr>
          </a:p>
          <a:p>
            <a:pPr algn="r"/>
            <a:r>
              <a:rPr lang="en-US" dirty="0">
                <a:latin typeface="Calibri" pitchFamily="34" charset="0"/>
              </a:rPr>
              <a:t>1944, </a:t>
            </a:r>
            <a:r>
              <a:rPr lang="sr-Latn-RS" dirty="0" smtClean="0">
                <a:latin typeface="Calibri" pitchFamily="34" charset="0"/>
              </a:rPr>
              <a:t>ulje na platnu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 err="1">
                <a:latin typeface="Calibri" pitchFamily="34" charset="0"/>
              </a:rPr>
              <a:t>Museo</a:t>
            </a:r>
            <a:r>
              <a:rPr lang="en-US" dirty="0">
                <a:latin typeface="Calibri" pitchFamily="34" charset="0"/>
              </a:rPr>
              <a:t> Dolores </a:t>
            </a:r>
            <a:r>
              <a:rPr lang="en-US" dirty="0" err="1">
                <a:latin typeface="Calibri" pitchFamily="34" charset="0"/>
              </a:rPr>
              <a:t>Olmedo</a:t>
            </a:r>
            <a:r>
              <a:rPr lang="en-US" dirty="0">
                <a:latin typeface="Calibri" pitchFamily="34" charset="0"/>
              </a:rPr>
              <a:t>, Mexico</a:t>
            </a:r>
            <a:endParaRPr lang="en-US" b="1" dirty="0">
              <a:latin typeface="Calibri" pitchFamily="34" charset="0"/>
            </a:endParaRPr>
          </a:p>
        </p:txBody>
      </p:sp>
      <p:pic>
        <p:nvPicPr>
          <p:cNvPr id="168963" name="Picture 2" descr="http://www.headstuff.org/wp-content/uploads/2014/04/Frida-Kahlo-The-Broken-Colum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02100" y="-6350"/>
            <a:ext cx="50419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04800" y="5029200"/>
            <a:ext cx="3429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http://www.museofridakahlo.org.mx/en/frida-kahlo-en/artworks/</a:t>
            </a:r>
            <a:endParaRPr lang="sr-Latn-RS" dirty="0" smtClean="0"/>
          </a:p>
          <a:p>
            <a:endParaRPr lang="sr-Latn-RS" dirty="0" smtClean="0"/>
          </a:p>
          <a:p>
            <a:r>
              <a:rPr lang="en-US" dirty="0" smtClean="0">
                <a:hlinkClick r:id="rId4"/>
              </a:rPr>
              <a:t>http://www.museofridakahlo.org.mx/en/frida-kahlo-en/videos/</a:t>
            </a:r>
            <a:endParaRPr lang="en-US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838200"/>
            <a:ext cx="729615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7" name="Rectangle 2"/>
          <p:cNvSpPr>
            <a:spLocks noChangeArrowheads="1"/>
          </p:cNvSpPr>
          <p:nvPr/>
        </p:nvSpPr>
        <p:spPr bwMode="auto">
          <a:xfrm>
            <a:off x="1066800" y="152400"/>
            <a:ext cx="6858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RS" b="1" dirty="0" smtClean="0"/>
              <a:t>Rene Magrit (</a:t>
            </a:r>
            <a:r>
              <a:rPr lang="en-US" b="1" dirty="0" smtClean="0"/>
              <a:t>René</a:t>
            </a:r>
            <a:r>
              <a:rPr lang="en-US" dirty="0" smtClean="0"/>
              <a:t>  </a:t>
            </a:r>
            <a:r>
              <a:rPr lang="en-US" b="1" dirty="0" smtClean="0"/>
              <a:t>Magritte</a:t>
            </a:r>
            <a:r>
              <a:rPr lang="sr-Latn-RS" b="1" dirty="0" smtClean="0"/>
              <a:t> </a:t>
            </a:r>
            <a:r>
              <a:rPr lang="en-US" dirty="0" smtClean="0">
                <a:latin typeface="Calibri" pitchFamily="34" charset="0"/>
              </a:rPr>
              <a:t>1898-1967</a:t>
            </a:r>
            <a:r>
              <a:rPr lang="sr-Latn-CS" dirty="0">
                <a:latin typeface="Calibri" pitchFamily="34" charset="0"/>
              </a:rPr>
              <a:t>), </a:t>
            </a:r>
            <a:r>
              <a:rPr lang="en-US" dirty="0">
                <a:latin typeface="Calibri" pitchFamily="34" charset="0"/>
              </a:rPr>
              <a:t>1927, </a:t>
            </a:r>
            <a:r>
              <a:rPr lang="sr-Latn-RS" dirty="0" smtClean="0">
                <a:latin typeface="Calibri" pitchFamily="34" charset="0"/>
              </a:rPr>
              <a:t>Ugroženi ubica</a:t>
            </a:r>
            <a:r>
              <a:rPr lang="en-US" dirty="0" smtClean="0">
                <a:latin typeface="Calibri" pitchFamily="34" charset="0"/>
              </a:rPr>
              <a:t>, </a:t>
            </a:r>
            <a:r>
              <a:rPr lang="en-US" dirty="0">
                <a:latin typeface="Calibri" pitchFamily="34" charset="0"/>
              </a:rPr>
              <a:t>151x195cm</a:t>
            </a:r>
            <a:r>
              <a:rPr lang="sr-Latn-CS" dirty="0">
                <a:latin typeface="Calibri" pitchFamily="34" charset="0"/>
              </a:rPr>
              <a:t>, MoMA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Still from Louis Feuillade's Fantômas (1913)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" y="457200"/>
            <a:ext cx="4457700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1" name="Rectangle 2"/>
          <p:cNvSpPr>
            <a:spLocks noChangeArrowheads="1"/>
          </p:cNvSpPr>
          <p:nvPr/>
        </p:nvSpPr>
        <p:spPr bwMode="auto">
          <a:xfrm>
            <a:off x="228600" y="4343400"/>
            <a:ext cx="457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r-Latn-RS" dirty="0" smtClean="0"/>
              <a:t>Kadar iz filma Luja Fejadea (</a:t>
            </a:r>
            <a:r>
              <a:rPr lang="en-US" dirty="0" smtClean="0"/>
              <a:t>Louis </a:t>
            </a:r>
            <a:r>
              <a:rPr lang="en-US" dirty="0" err="1" smtClean="0"/>
              <a:t>Feuillade</a:t>
            </a:r>
            <a:r>
              <a:rPr lang="sr-Latn-RS" dirty="0" smtClean="0"/>
              <a:t>)</a:t>
            </a:r>
            <a:r>
              <a:rPr lang="en-US" dirty="0"/>
              <a:t> </a:t>
            </a:r>
            <a:r>
              <a:rPr lang="en-US" i="1" dirty="0" err="1"/>
              <a:t>Fantômas</a:t>
            </a:r>
            <a:r>
              <a:rPr lang="en-US" dirty="0"/>
              <a:t> (1913)</a:t>
            </a:r>
          </a:p>
          <a:p>
            <a:r>
              <a:rPr lang="en-US" dirty="0" err="1"/>
              <a:t>Kobal</a:t>
            </a:r>
            <a:r>
              <a:rPr lang="en-US" dirty="0"/>
              <a:t> Collection, London</a:t>
            </a:r>
          </a:p>
        </p:txBody>
      </p:sp>
      <p:pic>
        <p:nvPicPr>
          <p:cNvPr id="150532" name="Picture 4" descr="Rene Magritte Ph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0" y="3238500"/>
            <a:ext cx="3333750" cy="3543300"/>
          </a:xfrm>
          <a:prstGeom prst="rect">
            <a:avLst/>
          </a:prstGeom>
          <a:noFill/>
        </p:spPr>
      </p:pic>
      <p:pic>
        <p:nvPicPr>
          <p:cNvPr id="150533" name="Picture 5" descr="bio_magritte_re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9825" y="381000"/>
            <a:ext cx="1628775" cy="2505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antomas 1911 cover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4220316" cy="64389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800600" y="152400"/>
            <a:ext cx="3962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 smtClean="0"/>
              <a:t>Naslovna strana prvog broja</a:t>
            </a:r>
            <a:r>
              <a:rPr lang="en-US" dirty="0" smtClean="0"/>
              <a:t> </a:t>
            </a:r>
            <a:r>
              <a:rPr lang="sr-Latn-RS" dirty="0" smtClean="0"/>
              <a:t>kriminalističkog </a:t>
            </a:r>
            <a:r>
              <a:rPr lang="en-US" dirty="0" err="1" smtClean="0"/>
              <a:t>romana</a:t>
            </a:r>
            <a:r>
              <a:rPr lang="en-US" dirty="0" smtClean="0"/>
              <a:t> </a:t>
            </a:r>
            <a:r>
              <a:rPr lang="en-US" i="1" dirty="0" err="1" smtClean="0"/>
              <a:t>Fantômas</a:t>
            </a:r>
            <a:r>
              <a:rPr lang="en-US" dirty="0" smtClean="0"/>
              <a:t>, 1911. </a:t>
            </a:r>
            <a:r>
              <a:rPr lang="sr-Latn-RS" dirty="0" smtClean="0"/>
              <a:t>(1911-1963)</a:t>
            </a:r>
          </a:p>
          <a:p>
            <a:endParaRPr lang="sr-Latn-RS" dirty="0" smtClean="0"/>
          </a:p>
          <a:p>
            <a:r>
              <a:rPr lang="sr-Latn-RS" dirty="0" smtClean="0"/>
              <a:t>(</a:t>
            </a:r>
            <a:r>
              <a:rPr lang="en-US" dirty="0" err="1" smtClean="0"/>
              <a:t>Fantômas</a:t>
            </a:r>
            <a:r>
              <a:rPr lang="sr-Latn-RS" dirty="0" smtClean="0"/>
              <a:t> izmišljeni lik </a:t>
            </a:r>
            <a:r>
              <a:rPr lang="en-US" dirty="0" err="1" smtClean="0"/>
              <a:t>vrhunskog</a:t>
            </a:r>
            <a:r>
              <a:rPr lang="en-US" dirty="0" smtClean="0"/>
              <a:t> </a:t>
            </a:r>
            <a:r>
              <a:rPr lang="en-US" dirty="0" err="1" smtClean="0"/>
              <a:t>kriminalca</a:t>
            </a:r>
            <a:r>
              <a:rPr lang="en-US" dirty="0" smtClean="0"/>
              <a:t> </a:t>
            </a:r>
            <a:r>
              <a:rPr lang="en-US" dirty="0" err="1" smtClean="0"/>
              <a:t>koji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stvoril</a:t>
            </a:r>
            <a:r>
              <a:rPr lang="sr-Latn-RS" dirty="0" smtClean="0"/>
              <a:t>i francuski autori Marsel Alan (Marcel Allain) i Pjer Suvestr (Pierre Souvestre), </a:t>
            </a:r>
            <a:r>
              <a:rPr lang="pl-PL" dirty="0" smtClean="0"/>
              <a:t>a koji se smatra jednim od najpopularnijih likova francuske kriminačističkog žanra. </a:t>
            </a:r>
            <a:r>
              <a:rPr lang="en-US" dirty="0" err="1" smtClean="0"/>
              <a:t>Fantômas</a:t>
            </a:r>
            <a:r>
              <a:rPr lang="sr-Latn-RS" dirty="0" smtClean="0"/>
              <a:t> je negativac </a:t>
            </a:r>
            <a:r>
              <a:rPr lang="en-US" dirty="0" err="1" smtClean="0"/>
              <a:t>koji</a:t>
            </a:r>
            <a:r>
              <a:rPr lang="en-US" dirty="0" smtClean="0"/>
              <a:t> ne </a:t>
            </a:r>
            <a:r>
              <a:rPr lang="en-US" dirty="0" err="1" smtClean="0"/>
              <a:t>preza</a:t>
            </a:r>
            <a:r>
              <a:rPr lang="en-US" dirty="0" smtClean="0"/>
              <a:t> </a:t>
            </a:r>
            <a:r>
              <a:rPr lang="en-US" dirty="0" err="1" smtClean="0"/>
              <a:t>od</a:t>
            </a:r>
            <a:r>
              <a:rPr lang="en-US" dirty="0" smtClean="0"/>
              <a:t> </a:t>
            </a:r>
            <a:r>
              <a:rPr lang="en-US" dirty="0" err="1" smtClean="0"/>
              <a:t>najokrutnijih</a:t>
            </a:r>
            <a:r>
              <a:rPr lang="en-US" dirty="0" smtClean="0"/>
              <a:t> </a:t>
            </a:r>
            <a:r>
              <a:rPr lang="en-US" dirty="0" err="1" smtClean="0"/>
              <a:t>ubistava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bi </a:t>
            </a:r>
            <a:r>
              <a:rPr lang="en-US" dirty="0" err="1" smtClean="0"/>
              <a:t>stekao</a:t>
            </a:r>
            <a:r>
              <a:rPr lang="en-US" dirty="0" smtClean="0"/>
              <a:t> </a:t>
            </a:r>
            <a:r>
              <a:rPr lang="en-US" dirty="0" err="1" smtClean="0"/>
              <a:t>novac</a:t>
            </a:r>
            <a:r>
              <a:rPr lang="en-US" dirty="0" smtClean="0"/>
              <a:t>, a </a:t>
            </a:r>
            <a:r>
              <a:rPr lang="en-US" dirty="0" err="1" smtClean="0"/>
              <a:t>zahvaljujući</a:t>
            </a:r>
            <a:r>
              <a:rPr lang="en-US" dirty="0" smtClean="0"/>
              <a:t> </a:t>
            </a:r>
            <a:r>
              <a:rPr lang="en-US" dirty="0" err="1" smtClean="0"/>
              <a:t>savršenom</a:t>
            </a:r>
            <a:r>
              <a:rPr lang="en-US" dirty="0" smtClean="0"/>
              <a:t> </a:t>
            </a:r>
            <a:r>
              <a:rPr lang="en-US" dirty="0" err="1" smtClean="0"/>
              <a:t>smislu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prerušavanje</a:t>
            </a:r>
            <a:r>
              <a:rPr lang="en-US" dirty="0" smtClean="0"/>
              <a:t> </a:t>
            </a:r>
            <a:r>
              <a:rPr lang="en-US" dirty="0" err="1" smtClean="0"/>
              <a:t>uvek</a:t>
            </a:r>
            <a:r>
              <a:rPr lang="en-US" dirty="0" smtClean="0"/>
              <a:t> </a:t>
            </a:r>
            <a:r>
              <a:rPr lang="sr-Latn-RS" dirty="0" smtClean="0"/>
              <a:t>uspeva da ne bude uhvaćen</a:t>
            </a:r>
            <a:r>
              <a:rPr lang="en-US" dirty="0" smtClean="0"/>
              <a:t>. Roman je </a:t>
            </a:r>
            <a:r>
              <a:rPr lang="en-US" dirty="0" err="1" smtClean="0"/>
              <a:t>poslužio</a:t>
            </a:r>
            <a:r>
              <a:rPr lang="en-US" dirty="0" smtClean="0"/>
              <a:t> </a:t>
            </a:r>
            <a:r>
              <a:rPr lang="en-US" dirty="0" err="1" smtClean="0"/>
              <a:t>kao</a:t>
            </a:r>
            <a:r>
              <a:rPr lang="en-US" dirty="0" smtClean="0"/>
              <a:t> </a:t>
            </a:r>
            <a:r>
              <a:rPr lang="en-US" dirty="0" err="1" smtClean="0"/>
              <a:t>inspiracij</a:t>
            </a:r>
            <a:r>
              <a:rPr lang="sr-Latn-RS" dirty="0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popularni</a:t>
            </a:r>
            <a:r>
              <a:rPr lang="sr-Latn-RS" dirty="0" smtClean="0"/>
              <a:t> film u nastavcima </a:t>
            </a:r>
            <a:r>
              <a:rPr lang="en-US" dirty="0" smtClean="0"/>
              <a:t>1913-14. </a:t>
            </a:r>
            <a:r>
              <a:rPr lang="en-US" dirty="0" err="1" smtClean="0"/>
              <a:t>godine</a:t>
            </a:r>
            <a:r>
              <a:rPr lang="en-US" dirty="0" smtClean="0"/>
              <a:t>, </a:t>
            </a:r>
            <a:r>
              <a:rPr lang="en-US" dirty="0" err="1" smtClean="0"/>
              <a:t>koji</a:t>
            </a:r>
            <a:r>
              <a:rPr lang="en-US" dirty="0" smtClean="0"/>
              <a:t> se </a:t>
            </a:r>
            <a:r>
              <a:rPr lang="en-US" dirty="0" err="1" smtClean="0"/>
              <a:t>smatra</a:t>
            </a:r>
            <a:r>
              <a:rPr lang="en-US" dirty="0" smtClean="0"/>
              <a:t> </a:t>
            </a:r>
            <a:r>
              <a:rPr lang="en-US" dirty="0" err="1" smtClean="0"/>
              <a:t>jednim</a:t>
            </a:r>
            <a:r>
              <a:rPr lang="en-US" dirty="0" smtClean="0"/>
              <a:t> </a:t>
            </a:r>
            <a:r>
              <a:rPr lang="en-US" dirty="0" err="1" smtClean="0"/>
              <a:t>od</a:t>
            </a:r>
            <a:r>
              <a:rPr lang="en-US" dirty="0" smtClean="0"/>
              <a:t> </a:t>
            </a:r>
            <a:r>
              <a:rPr lang="en-US" dirty="0" err="1" smtClean="0"/>
              <a:t>klasika</a:t>
            </a:r>
            <a:r>
              <a:rPr lang="sr-Latn-RS" dirty="0" smtClean="0"/>
              <a:t> ere nemog filma</a:t>
            </a:r>
            <a:r>
              <a:rPr lang="en-US" dirty="0" smtClean="0"/>
              <a:t>, </a:t>
            </a:r>
            <a:r>
              <a:rPr lang="en-US" dirty="0" err="1" smtClean="0"/>
              <a:t>ali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brojne</a:t>
            </a:r>
            <a:r>
              <a:rPr lang="en-US" dirty="0" smtClean="0"/>
              <a:t> </a:t>
            </a:r>
            <a:r>
              <a:rPr lang="en-US" dirty="0" err="1" smtClean="0"/>
              <a:t>druge</a:t>
            </a:r>
            <a:r>
              <a:rPr lang="en-US" dirty="0" smtClean="0"/>
              <a:t> </a:t>
            </a:r>
            <a:r>
              <a:rPr lang="en-US" dirty="0" err="1" smtClean="0"/>
              <a:t>ekranizacije</a:t>
            </a:r>
            <a:r>
              <a:rPr lang="en-US" dirty="0" smtClean="0"/>
              <a:t>, </a:t>
            </a:r>
            <a:r>
              <a:rPr lang="en-US" dirty="0" err="1" smtClean="0"/>
              <a:t>stripove</a:t>
            </a:r>
            <a:r>
              <a:rPr lang="sr-Latn-RS" dirty="0" smtClean="0"/>
              <a:t>, kao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TV-</a:t>
            </a:r>
            <a:r>
              <a:rPr lang="en-US" dirty="0" err="1" smtClean="0"/>
              <a:t>seriju</a:t>
            </a:r>
            <a:r>
              <a:rPr lang="en-US" dirty="0" smtClean="0"/>
              <a:t> 1980. </a:t>
            </a:r>
            <a:r>
              <a:rPr lang="en-US" dirty="0" err="1" smtClean="0"/>
              <a:t>godine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762000"/>
            <a:ext cx="3686175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5" name="Rectangle 2"/>
          <p:cNvSpPr>
            <a:spLocks noChangeArrowheads="1"/>
          </p:cNvSpPr>
          <p:nvPr/>
        </p:nvSpPr>
        <p:spPr bwMode="auto">
          <a:xfrm>
            <a:off x="152400" y="0"/>
            <a:ext cx="3810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r-Latn-RS" dirty="0" smtClean="0">
                <a:latin typeface="Calibri" pitchFamily="34" charset="0"/>
              </a:rPr>
              <a:t>Magrit, </a:t>
            </a:r>
            <a:r>
              <a:rPr lang="fr-FR" dirty="0" smtClean="0">
                <a:latin typeface="Calibri" pitchFamily="34" charset="0"/>
              </a:rPr>
              <a:t>1927</a:t>
            </a:r>
            <a:r>
              <a:rPr lang="fr-FR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Čarobno ogledalo </a:t>
            </a:r>
            <a:r>
              <a:rPr lang="fr-FR" dirty="0" smtClean="0">
                <a:latin typeface="Calibri" pitchFamily="34" charset="0"/>
              </a:rPr>
              <a:t>[Le Miroir magique], </a:t>
            </a:r>
            <a:r>
              <a:rPr lang="fr-FR" dirty="0">
                <a:latin typeface="Calibri" pitchFamily="34" charset="0"/>
              </a:rPr>
              <a:t>73x55cm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5155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8800" y="0"/>
            <a:ext cx="4775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7" name="Rectangle 5"/>
          <p:cNvSpPr>
            <a:spLocks noChangeArrowheads="1"/>
          </p:cNvSpPr>
          <p:nvPr/>
        </p:nvSpPr>
        <p:spPr bwMode="auto">
          <a:xfrm>
            <a:off x="457200" y="6135469"/>
            <a:ext cx="3810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sr-Latn-RS" dirty="0" smtClean="0"/>
              <a:t>Magrit </a:t>
            </a:r>
            <a:r>
              <a:rPr lang="en-US" dirty="0" smtClean="0"/>
              <a:t>1928</a:t>
            </a:r>
            <a:r>
              <a:rPr lang="en-US" dirty="0"/>
              <a:t>, </a:t>
            </a:r>
            <a:r>
              <a:rPr lang="sr-Latn-RS" dirty="0" smtClean="0"/>
              <a:t>Pokušaj nemogućeg [</a:t>
            </a:r>
            <a:r>
              <a:rPr lang="en-US" b="1" i="1" dirty="0" smtClean="0"/>
              <a:t>Tentative de </a:t>
            </a:r>
            <a:r>
              <a:rPr lang="en-US" b="1" i="1" dirty="0" err="1" smtClean="0"/>
              <a:t>l’impossible</a:t>
            </a:r>
            <a:r>
              <a:rPr lang="sr-Latn-RS" dirty="0" smtClean="0"/>
              <a:t>]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0" y="661988"/>
            <a:ext cx="6667500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79" name="Rectangle 2"/>
          <p:cNvSpPr>
            <a:spLocks noChangeArrowheads="1"/>
          </p:cNvSpPr>
          <p:nvPr/>
        </p:nvSpPr>
        <p:spPr bwMode="auto">
          <a:xfrm>
            <a:off x="2362200" y="152400"/>
            <a:ext cx="42730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RS" dirty="0" smtClean="0"/>
              <a:t>Magrit, </a:t>
            </a:r>
            <a:r>
              <a:rPr lang="en-US" dirty="0" smtClean="0"/>
              <a:t>1936</a:t>
            </a:r>
            <a:r>
              <a:rPr lang="en-US" dirty="0"/>
              <a:t>, </a:t>
            </a:r>
            <a:r>
              <a:rPr lang="sr-Latn-RS" dirty="0" smtClean="0"/>
              <a:t>Vidovitost [</a:t>
            </a:r>
            <a:r>
              <a:rPr lang="en-US" dirty="0" smtClean="0"/>
              <a:t>La Clairvoyance</a:t>
            </a:r>
            <a:r>
              <a:rPr lang="en-US" b="1" dirty="0" smtClean="0"/>
              <a:t> </a:t>
            </a:r>
            <a:r>
              <a:rPr lang="en-US" dirty="0" smtClean="0"/>
              <a:t>]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32313" y="0"/>
            <a:ext cx="46116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3" name="Rectangle 2"/>
          <p:cNvSpPr>
            <a:spLocks noChangeArrowheads="1"/>
          </p:cNvSpPr>
          <p:nvPr/>
        </p:nvSpPr>
        <p:spPr bwMode="auto">
          <a:xfrm>
            <a:off x="381000" y="228600"/>
            <a:ext cx="3810000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r-Latn-RS" dirty="0" smtClean="0">
                <a:latin typeface="Calibri" pitchFamily="34" charset="0"/>
              </a:rPr>
              <a:t>Magrit, </a:t>
            </a:r>
            <a:r>
              <a:rPr lang="en-US" dirty="0" smtClean="0">
                <a:latin typeface="Calibri" pitchFamily="34" charset="0"/>
              </a:rPr>
              <a:t>1938</a:t>
            </a:r>
            <a:r>
              <a:rPr lang="en-US" dirty="0">
                <a:latin typeface="Calibri" pitchFamily="34" charset="0"/>
              </a:rPr>
              <a:t>, </a:t>
            </a:r>
            <a:r>
              <a:rPr lang="sr-Latn-RS" dirty="0" smtClean="0">
                <a:latin typeface="Calibri" pitchFamily="34" charset="0"/>
              </a:rPr>
              <a:t>Paralisano vreme (Tokom vremena zaboden nožem) [</a:t>
            </a:r>
            <a:r>
              <a:rPr lang="en-US" dirty="0" smtClean="0"/>
              <a:t>Time Transfixed</a:t>
            </a:r>
            <a:r>
              <a:rPr lang="sr-Latn-RS" dirty="0" smtClean="0"/>
              <a:t> (</a:t>
            </a:r>
            <a:r>
              <a:rPr lang="en-US" dirty="0" smtClean="0"/>
              <a:t>La </a:t>
            </a:r>
            <a:r>
              <a:rPr lang="en-US" dirty="0" err="1" smtClean="0"/>
              <a:t>durée</a:t>
            </a:r>
            <a:r>
              <a:rPr lang="en-US" dirty="0" smtClean="0"/>
              <a:t> </a:t>
            </a:r>
            <a:r>
              <a:rPr lang="en-US" dirty="0" err="1" smtClean="0"/>
              <a:t>poignardé</a:t>
            </a:r>
            <a:r>
              <a:rPr lang="sr-Latn-RS" dirty="0" smtClean="0"/>
              <a:t>)</a:t>
            </a:r>
            <a:r>
              <a:rPr lang="sr-Latn-RS" dirty="0" smtClean="0">
                <a:latin typeface="Calibri" pitchFamily="34" charset="0"/>
              </a:rPr>
              <a:t>]</a:t>
            </a:r>
            <a:r>
              <a:rPr lang="en-US" dirty="0" smtClean="0">
                <a:latin typeface="Calibri" pitchFamily="34" charset="0"/>
              </a:rPr>
              <a:t>, 147x99cm</a:t>
            </a:r>
            <a:endParaRPr lang="sr-Latn-RS" dirty="0" smtClean="0">
              <a:latin typeface="Calibri" pitchFamily="34" charset="0"/>
            </a:endParaRPr>
          </a:p>
          <a:p>
            <a:endParaRPr lang="sr-Latn-RS" dirty="0" smtClean="0">
              <a:latin typeface="Calibri" pitchFamily="34" charset="0"/>
            </a:endParaRPr>
          </a:p>
          <a:p>
            <a:r>
              <a:rPr lang="en-US" dirty="0" smtClean="0"/>
              <a:t>" </a:t>
            </a:r>
            <a:r>
              <a:rPr lang="en-US" dirty="0" err="1" smtClean="0"/>
              <a:t>Odlučio</a:t>
            </a:r>
            <a:r>
              <a:rPr lang="en-US" dirty="0" smtClean="0"/>
              <a:t> </a:t>
            </a:r>
            <a:r>
              <a:rPr lang="en-US" dirty="0" err="1" smtClean="0"/>
              <a:t>sam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sr-Latn-RS" dirty="0" smtClean="0"/>
              <a:t>na</a:t>
            </a:r>
            <a:r>
              <a:rPr lang="en-US" dirty="0" err="1" smtClean="0"/>
              <a:t>slikam</a:t>
            </a:r>
            <a:r>
              <a:rPr lang="sr-Latn-RS" dirty="0" smtClean="0"/>
              <a:t> sliku (image)</a:t>
            </a:r>
            <a:r>
              <a:rPr lang="en-US" dirty="0" smtClean="0"/>
              <a:t> </a:t>
            </a:r>
            <a:r>
              <a:rPr lang="en-US" dirty="0" err="1" smtClean="0"/>
              <a:t>lokomotive</a:t>
            </a:r>
            <a:r>
              <a:rPr lang="en-US" dirty="0" smtClean="0"/>
              <a:t> ... </a:t>
            </a:r>
            <a:r>
              <a:rPr lang="en-US" dirty="0" err="1" smtClean="0"/>
              <a:t>Da</a:t>
            </a:r>
            <a:r>
              <a:rPr lang="en-US" dirty="0" smtClean="0"/>
              <a:t> bi se </a:t>
            </a:r>
            <a:r>
              <a:rPr lang="en-US" dirty="0" err="1" smtClean="0"/>
              <a:t>njena</a:t>
            </a:r>
            <a:r>
              <a:rPr lang="en-US" dirty="0" smtClean="0"/>
              <a:t> </a:t>
            </a:r>
            <a:r>
              <a:rPr lang="en-US" dirty="0" err="1" smtClean="0"/>
              <a:t>misterija</a:t>
            </a:r>
            <a:r>
              <a:rPr lang="en-US" dirty="0" smtClean="0"/>
              <a:t> </a:t>
            </a:r>
            <a:r>
              <a:rPr lang="en-US" dirty="0" err="1" smtClean="0"/>
              <a:t>dočarala</a:t>
            </a:r>
            <a:r>
              <a:rPr lang="en-US" dirty="0" smtClean="0"/>
              <a:t>, </a:t>
            </a:r>
            <a:r>
              <a:rPr lang="en-US" dirty="0" err="1" smtClean="0"/>
              <a:t>pridruž</a:t>
            </a:r>
            <a:r>
              <a:rPr lang="sr-Latn-RS" dirty="0" smtClean="0"/>
              <a:t>ena</a:t>
            </a:r>
            <a:r>
              <a:rPr lang="en-US" dirty="0" smtClean="0"/>
              <a:t> </a:t>
            </a:r>
            <a:r>
              <a:rPr lang="sr-Latn-RS" dirty="0" smtClean="0"/>
              <a:t>joj je</a:t>
            </a:r>
            <a:r>
              <a:rPr lang="en-US" dirty="0" smtClean="0"/>
              <a:t> </a:t>
            </a:r>
            <a:r>
              <a:rPr lang="sr-Latn-RS" dirty="0" smtClean="0"/>
              <a:t>trenutno pre</a:t>
            </a:r>
            <a:r>
              <a:rPr lang="en-US" dirty="0" err="1" smtClean="0"/>
              <a:t>poznat</a:t>
            </a:r>
            <a:r>
              <a:rPr lang="sr-Latn-RS" dirty="0" smtClean="0"/>
              <a:t>ljiv</a:t>
            </a:r>
            <a:r>
              <a:rPr lang="en-US" dirty="0" smtClean="0"/>
              <a:t>a </a:t>
            </a:r>
            <a:r>
              <a:rPr lang="en-US" dirty="0" err="1" smtClean="0"/>
              <a:t>slika</a:t>
            </a:r>
            <a:r>
              <a:rPr lang="en-US" dirty="0" smtClean="0"/>
              <a:t> </a:t>
            </a:r>
            <a:r>
              <a:rPr lang="en-US" dirty="0" err="1" smtClean="0"/>
              <a:t>bez</a:t>
            </a:r>
            <a:r>
              <a:rPr lang="en-US" dirty="0" smtClean="0"/>
              <a:t> </a:t>
            </a:r>
            <a:r>
              <a:rPr lang="en-US" dirty="0" err="1" smtClean="0"/>
              <a:t>misterije</a:t>
            </a:r>
            <a:r>
              <a:rPr lang="en-US" dirty="0" smtClean="0"/>
              <a:t> - </a:t>
            </a:r>
            <a:r>
              <a:rPr lang="en-US" dirty="0" err="1" smtClean="0"/>
              <a:t>slika</a:t>
            </a:r>
            <a:r>
              <a:rPr lang="en-US" dirty="0" smtClean="0"/>
              <a:t> </a:t>
            </a:r>
            <a:r>
              <a:rPr lang="en-US" dirty="0" err="1" smtClean="0"/>
              <a:t>kamina</a:t>
            </a:r>
            <a:r>
              <a:rPr lang="en-US" dirty="0" smtClean="0"/>
              <a:t> u </a:t>
            </a:r>
            <a:r>
              <a:rPr lang="en-US" dirty="0" err="1" smtClean="0"/>
              <a:t>trpezariji</a:t>
            </a:r>
            <a:r>
              <a:rPr lang="en-US" dirty="0" smtClean="0"/>
              <a:t>.</a:t>
            </a:r>
            <a:r>
              <a:rPr lang="sr-Latn-RS" dirty="0" smtClean="0"/>
              <a:t>”</a:t>
            </a:r>
          </a:p>
          <a:p>
            <a:endParaRPr lang="sr-Latn-CS" dirty="0">
              <a:latin typeface="Calibri" pitchFamily="34" charset="0"/>
            </a:endParaRPr>
          </a:p>
          <a:p>
            <a:r>
              <a:rPr lang="sr-Latn-CS" dirty="0">
                <a:latin typeface="Calibri" pitchFamily="34" charset="0"/>
              </a:rPr>
              <a:t>“sve što vidimo krije nešto drugo a mi smo uvek usmereni ka tome da vidimo ono što se nalazi iza onoga što gledamo.”</a:t>
            </a:r>
          </a:p>
          <a:p>
            <a:endParaRPr lang="sr-Latn-CS" dirty="0">
              <a:latin typeface="Calibri" pitchFamily="34" charset="0"/>
            </a:endParaRPr>
          </a:p>
          <a:p>
            <a:r>
              <a:rPr lang="sr-Latn-CS" i="1" dirty="0"/>
              <a:t>“</a:t>
            </a:r>
            <a:r>
              <a:rPr lang="en-US" i="1" dirty="0"/>
              <a:t>If the dream is a translation of waking life, waking life is also a translation of the dream. ”</a:t>
            </a:r>
            <a:r>
              <a:rPr lang="en-US" dirty="0"/>
              <a:t> </a:t>
            </a:r>
            <a:r>
              <a:rPr lang="sr-Latn-RS" dirty="0" smtClean="0"/>
              <a:t>Magrit, pismo 1967.</a:t>
            </a:r>
          </a:p>
          <a:p>
            <a:endParaRPr lang="sr-Latn-RS" dirty="0" smtClean="0"/>
          </a:p>
          <a:p>
            <a:r>
              <a:rPr lang="en-US" dirty="0" smtClean="0"/>
              <a:t>V</a:t>
            </a:r>
            <a:r>
              <a:rPr lang="sr-Latn-RS" dirty="0" smtClean="0"/>
              <a:t>ideti na: </a:t>
            </a:r>
            <a:r>
              <a:rPr lang="en-US" dirty="0" smtClean="0">
                <a:hlinkClick r:id="rId3"/>
              </a:rPr>
              <a:t>https://www.artic.edu/artworks/34181/time-transfixed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75" y="1590675"/>
            <a:ext cx="428625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2819400" y="685800"/>
            <a:ext cx="32602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r-Latn-RS" dirty="0" smtClean="0"/>
              <a:t>Magrit </a:t>
            </a:r>
            <a:r>
              <a:rPr lang="en-US" dirty="0" smtClean="0"/>
              <a:t>193</a:t>
            </a:r>
            <a:r>
              <a:rPr lang="sr-Latn-RS" dirty="0" smtClean="0"/>
              <a:t>4</a:t>
            </a:r>
            <a:r>
              <a:rPr lang="en-US" dirty="0" smtClean="0"/>
              <a:t>, </a:t>
            </a:r>
            <a:r>
              <a:rPr lang="sr-Latn-RS" dirty="0" smtClean="0"/>
              <a:t>Prazan ram za slike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603</Words>
  <Application>Microsoft Office PowerPoint</Application>
  <PresentationFormat>On-screen Show (4:3)</PresentationFormat>
  <Paragraphs>64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nadrealizam:‘magični realizam’– Rene Magrit mexicanidad – Frida Kalo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47</cp:revision>
  <dcterms:created xsi:type="dcterms:W3CDTF">2020-04-01T15:29:16Z</dcterms:created>
  <dcterms:modified xsi:type="dcterms:W3CDTF">2020-04-07T10:23:39Z</dcterms:modified>
</cp:coreProperties>
</file>