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099F97-A40E-46B4-8D86-E21CCDCEB53D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C0FC7D-4078-4D11-AFD5-7A9E0E9975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752600"/>
            <a:ext cx="6172200" cy="3265962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Izborni</a:t>
            </a:r>
            <a:r>
              <a:rPr lang="en-US" sz="2000" dirty="0" smtClean="0"/>
              <a:t> </a:t>
            </a:r>
            <a:r>
              <a:rPr lang="en-US" sz="2000" dirty="0" err="1" smtClean="0"/>
              <a:t>predmet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Umetnost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vizuelna</a:t>
            </a:r>
            <a:r>
              <a:rPr lang="en-US" sz="2000" dirty="0" smtClean="0"/>
              <a:t> </a:t>
            </a:r>
            <a:r>
              <a:rPr lang="en-US" sz="2000" dirty="0" err="1" smtClean="0"/>
              <a:t>kultura</a:t>
            </a:r>
            <a:r>
              <a:rPr lang="en-US" sz="2000" dirty="0" smtClean="0"/>
              <a:t> </a:t>
            </a:r>
            <a:r>
              <a:rPr lang="en-US" sz="2000" dirty="0" err="1" smtClean="0"/>
              <a:t>mediteranskog</a:t>
            </a:r>
            <a:r>
              <a:rPr lang="en-US" sz="2000" dirty="0" smtClean="0"/>
              <a:t> </a:t>
            </a:r>
            <a:r>
              <a:rPr lang="en-US" sz="2000" dirty="0" err="1" smtClean="0"/>
              <a:t>sveta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pl-PL" dirty="0" smtClean="0"/>
              <a:t>Putevi  </a:t>
            </a:r>
            <a:r>
              <a:rPr lang="pl-PL" dirty="0" smtClean="0"/>
              <a:t>kulturnog transfera </a:t>
            </a:r>
            <a:r>
              <a:rPr lang="en-US" dirty="0" smtClean="0"/>
              <a:t> </a:t>
            </a:r>
            <a:r>
              <a:rPr lang="pl-PL" dirty="0" smtClean="0"/>
              <a:t>između Balkana i </a:t>
            </a:r>
            <a:r>
              <a:rPr lang="pl-PL" dirty="0" smtClean="0"/>
              <a:t>Mediterana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err="1" smtClean="0"/>
              <a:t>rof</a:t>
            </a:r>
            <a:r>
              <a:rPr lang="en-US" dirty="0" smtClean="0"/>
              <a:t>.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Jelena</a:t>
            </a:r>
            <a:r>
              <a:rPr lang="en-US" dirty="0" smtClean="0"/>
              <a:t> </a:t>
            </a:r>
            <a:r>
              <a:rPr lang="en-US" dirty="0" err="1" smtClean="0"/>
              <a:t>Erdeljan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76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dirty="0" smtClean="0"/>
              <a:t>Još </a:t>
            </a:r>
            <a:r>
              <a:rPr lang="sr-Latn-CS" dirty="0"/>
              <a:t>od vremena pozne antike, te ranog i zrelog srednjeg veka </a:t>
            </a:r>
            <a:r>
              <a:rPr lang="sr-Latn-CS" dirty="0" smtClean="0"/>
              <a:t>put </a:t>
            </a:r>
            <a:r>
              <a:rPr lang="sr-Latn-CS" dirty="0"/>
              <a:t>preko mora do </a:t>
            </a:r>
            <a:r>
              <a:rPr lang="sr-Latn-CS" dirty="0" smtClean="0"/>
              <a:t>Balkana </a:t>
            </a:r>
            <a:r>
              <a:rPr lang="sr-Latn-CS" dirty="0"/>
              <a:t>koristili su kao jednu od najvažnijih i najstarijih ruta u svojim </a:t>
            </a:r>
            <a:r>
              <a:rPr lang="sr-Latn-CS" i="1" dirty="0"/>
              <a:t>translationes</a:t>
            </a:r>
            <a:r>
              <a:rPr lang="sr-Latn-CS" dirty="0"/>
              <a:t>, među brojnim drugim svetiteljima, i Sveti arhistratig nebeskih sila arhanđeo Mihailo, Sveti Nikola iz Mire u Likiji, Sveti Marko, Sveta Eufemija, Sveti Trifun i Sveti </a:t>
            </a:r>
            <a:r>
              <a:rPr lang="sr-Latn-CS" dirty="0" smtClean="0"/>
              <a:t>Luka. </a:t>
            </a:r>
            <a:r>
              <a:rPr lang="sr-Latn-CS" dirty="0"/>
              <a:t>Posebno mesto zauzima putovanje svetih čudotvornih ikona Majke Božije. Marijin put preko mora duž balkanske obale Jadrana krunisan je čudesnim preseljenjem njene kuće u Loreto, sa stanicom na Trsatu kod </a:t>
            </a:r>
            <a:r>
              <a:rPr lang="sr-Latn-CS" dirty="0" smtClean="0"/>
              <a:t>Rijeke.</a:t>
            </a:r>
            <a:endParaRPr lang="en-US" dirty="0"/>
          </a:p>
          <a:p>
            <a:endParaRPr lang="en-US" dirty="0"/>
          </a:p>
        </p:txBody>
      </p:sp>
      <p:pic>
        <p:nvPicPr>
          <p:cNvPr id="22530" name="Picture 2" descr="C:\Users\Jela\Desktop\Balkan i Mediteran knjiga final\Poglavlje III Slika 1 Kotor Unutrasnjost katedrale Svetog Trip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3147825" cy="4191000"/>
          </a:xfrm>
          <a:prstGeom prst="rect">
            <a:avLst/>
          </a:prstGeom>
          <a:noFill/>
        </p:spPr>
      </p:pic>
      <p:pic>
        <p:nvPicPr>
          <p:cNvPr id="22531" name="Picture 3" descr="C:\Users\Jela\Desktop\Balkan i Mediteran knjiga final\Poglavlje III Slika 3 Gospa Tsatska, cudotvorna ikona iz XIV v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46562"/>
            <a:ext cx="4038600" cy="29178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2514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/>
              <a:t>Kotor</a:t>
            </a:r>
          </a:p>
          <a:p>
            <a:r>
              <a:rPr lang="sr-Latn-CS" sz="1600" dirty="0" smtClean="0"/>
              <a:t>Katedrala Sv. Trifuna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32766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/>
              <a:t>Trsat, Čudotvorna ikona Gospe Trsatske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Kao ključna sveta mesta u Apuliji, vezana za dva kulta koja su se razvila u maloazijskim oblastima Romejskog carstva i odatle u ranom i zrelom srednjem veku bila preneta na istočnu obalu Apeninskog poluostrva, tj. zapadnu obalu Jadrana, svetilišta, sakralni prostori Svetog Mihaila na Monte Garganu </a:t>
            </a:r>
            <a:r>
              <a:rPr lang="pl-PL" dirty="0" smtClean="0"/>
              <a:t>i </a:t>
            </a:r>
            <a:r>
              <a:rPr lang="pl-PL" dirty="0"/>
              <a:t>Svetog Nikole u </a:t>
            </a:r>
            <a:r>
              <a:rPr lang="pl-PL" dirty="0" smtClean="0"/>
              <a:t>Bariju </a:t>
            </a:r>
            <a:r>
              <a:rPr lang="pl-PL" dirty="0"/>
              <a:t>postali su katalizatori kontinuiranog priliva i saobraćanja ljudi, dobara i ideja. Bili su tačka od koje su se dalje širili preko mora na istočnu, balkansku obalu tog mora, do druge polovine XI veka, obe u okvirima Romejskog carstva. Širenje kulta Svetog Mihaila i Svetog Nikole izvan Apulije određuje koordinate šireg sakralnog prostora ili „regiona” koji se formira na tačkama prijema, recepcije i aproprijacije tih kultova i pripadajućih markera vizuelnog identiteta i retorike svetosti, jedne vrste nove Platonove bare oko koje su okupljenje hrišćanske zajednice koje se tokom vekova profilišu kao katoličke koliko i </a:t>
            </a:r>
            <a:r>
              <a:rPr lang="pl-PL" dirty="0" smtClean="0"/>
              <a:t>pravoslavne.</a:t>
            </a:r>
            <a:endParaRPr lang="en-US" dirty="0"/>
          </a:p>
          <a:p>
            <a:endParaRPr lang="en-US" dirty="0"/>
          </a:p>
        </p:txBody>
      </p:sp>
      <p:pic>
        <p:nvPicPr>
          <p:cNvPr id="23554" name="Picture 2" descr="C:\Users\Jela\Desktop\Balkan i Mediteran knjiga final\Poglavlje III Slika 4 Monte Gargano pecinska crkva Svetog arhandjela Miha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67150"/>
            <a:ext cx="3620683" cy="2914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0" y="60960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/>
              <a:t>Monte Gargano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ela\Desktop\Balkan i Mediteran knjiga final\Poglavlje III Slika 5 Crkva Svetog Nikole u Bari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76200"/>
            <a:ext cx="5372100" cy="3714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718679"/>
            <a:ext cx="861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Bazilika Sv. Nikole u Bariju</a:t>
            </a:r>
          </a:p>
          <a:p>
            <a:pPr algn="just"/>
            <a:r>
              <a:rPr lang="pl-PL" dirty="0"/>
              <a:t>Članovi srpske svetorodne dinastije u periodu dužem od veka i po bazilici Svetog Nikole u Bariju prilažu </a:t>
            </a:r>
            <a:r>
              <a:rPr lang="sr-Latn-CS" dirty="0"/>
              <a:t>darove </a:t>
            </a:r>
            <a:r>
              <a:rPr lang="pl-PL" dirty="0"/>
              <a:t>i šalju ikone i srebrne oltare. Prvi koji uspostavlja tu tradiciju je Stefan Nemanja, a njegov primer slede kraljica Jelena Anžujska sa sinovima Dragutinom i Milutinom, kralj Milutin, njegov sin Stefan Dečanski, car Dušan i njegov sin Uroš, koji potvrđuje očeve priloge, i kesar Grgur Golubić. Srpska ikona iz prve polovine XIV veka, dar Stefana Dečanskog, i danas stoji iznad oltara nad novim, drugim grobom Svetog Nikole u Bariju ka kome gleda moru okrenuta monumentalna figura ovog svetitelja naslikana na fasadi njemu posvećen</a:t>
            </a:r>
            <a:r>
              <a:rPr lang="sr-Latn-CS" dirty="0"/>
              <a:t>og</a:t>
            </a:r>
            <a:r>
              <a:rPr lang="pl-PL" dirty="0"/>
              <a:t> franjevačkog manastira i crkve, zadužbine kraljice Jelene Anžujske u Starom Baru.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Jedan od poslednjih svetitelja pristiglih morem pre pada Carigrada 1453. godine, čije su mošti na Balkan došle mediteranskim vezama, bio je Sveti Luka, apostol i jevanđelista, lekar i ikonopisac. Sveti Luka se upokojio u Ahaji oko 63. godine. Njegove mošti su se prvo čuvale u gradu Tebi u Beotiji, u današnjoj centralnoj Grčkoj, a u IV veku, 357. godine, Sveti Artemije preneo ih je u Carigrad, gde su u vreme cara Konstancija II bile položene u Crkvu Svetih apostola. Ne zna se kad su tačno iz prestonice Carstva njegove mošti prenete preko ostrva Lefkade u Jonskom moru do grada Rogosa koji leži zapadno od Arte u Epiru. Pošto je beneventanska porodica Toko preuzela vlast nad Rogosom u oktobru 1416. godine, veoma je verovatno da su mošti Svetog apostola i jevanđeliste Luke prenete u ovaj grad između 1416. i 1436. godine kad im se, što je dokumentovano, tamo poklonio italijanski humanista Kirijak iz Ankone. Rogos su osvojile Osmanlije 1449. godine. Despot Đurađ Branković ih je otkupio za 30.000 venecijanskih dukata i u svečanom adventusu one su prenete i unete 12. januara 1453. u Smederevo, prestonicu Đurđa Brankovića i poslednji prestoni grad srpske Despotovine. Tu su položene u mitropoliju, u Crkvu Uspenja Bogorodice (Slika 6). Svileni pokrov za mošti ukrašen zlatovezom načinila je prvorođena despotova ćerka Mara Branković</a:t>
            </a:r>
            <a:r>
              <a:rPr lang="pl-PL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ela\Desktop\Balkan i Mediteran knjiga final\Poglavlje III Slika 6 Smederevo crkva Uspenja Bogorod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76200"/>
            <a:ext cx="4953000" cy="3714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9624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Smederevo,Crkva Uspenja Bogorodice</a:t>
            </a:r>
          </a:p>
          <a:p>
            <a:pPr algn="just"/>
            <a:r>
              <a:rPr lang="pl-PL" dirty="0"/>
              <a:t>Nakon smrti despota Đurđa 1456. godine, Despotovinom do 1458. godine vlada njegov najmlađi sin Lazar. Njegov zet, poslednji despot koji je bio i prestolonaslednik Bosanskog kraljevstva Stefan Tomašević, oženjen Lazarevom ćerkom Marom Branković Paleologinom, preuzeo je upravljanje smederevskom tvrđavom do njenog pada pod vlast sultana Mehmeda II, 1459. godine. Stefan Tomašević i Mara Branković preneli su mošti Svetog Luke u Bosnu, u utvrđeni grad Teočak blizu Zvornika. Iz Teočaka, mošti su prenete u Crkvu Svete Katarine u Jajcu pa potom 1463. godine u Dalmaciju, odakle su prenete u Crkvu Svetog Jova u Veneciji.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38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Kultovi </a:t>
            </a:r>
            <a:r>
              <a:rPr lang="pl-PL" dirty="0"/>
              <a:t>koji stižu morem, ili preko mora, na Balkan, prenosom relikvija i širenjem ikona i drugih vidova njihovih svetih slika, obeležavaju ovaj region i imaju izuzetno značajan udeo u njegovoj </a:t>
            </a:r>
            <a:r>
              <a:rPr lang="pl-PL" dirty="0" smtClean="0"/>
              <a:t>sakralizaciji a takođe i u </a:t>
            </a:r>
            <a:r>
              <a:rPr lang="pl-PL" dirty="0"/>
              <a:t>sakralnoj geografiji ili hijerotopiji koja ga time povezuje sa najvažnijim svetim mestima ukupne hrišćanske vaseljene koja se nalaze na istočnom Mediteranu.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dirty="0"/>
              <a:t>Vizuelna kultura koja je tokom predmodernog razdoblja nastajala na Balkanu, najvećim delom kroz neprekidnu povezanost sa mediteranskim svetom, bila je određena izrazitim religioznim polilogom, multikonfesionalnošću i multilingvalnošću. U političkim, verskim i kulturnim zajednicama tog sveta govorilo se, molilo, pisalo i trgovalo na grčkom, latinskom, staroslovenskom, italijanskom, arapskom, turskom, aramejskom, hebrejskom, judeo-španskom, kako u Srbiji Nemanjića, Lazarevića i Brankovića i Drugom bugarskom carstvu tako, naročito, u Romejskom, Latinskom i Osmanskom carstvu, čiji je centar uvek bila jedinstvena carska metropola na </a:t>
            </a:r>
            <a:r>
              <a:rPr lang="sr-Latn-CS" dirty="0" smtClean="0"/>
              <a:t>Bosforu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:\Users\Jela\Desktop\Balkan i Mediteran knjiga final\Poglavlje II Slika 1 Najstarija sacuvana mapa prestonice na Bosforu Buondelmontijeva mapa Carigrada iz 1422. god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124200"/>
            <a:ext cx="2667000" cy="3358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5257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Buondelmontijeva</a:t>
            </a:r>
            <a:r>
              <a:rPr lang="en-US" dirty="0" smtClean="0"/>
              <a:t> </a:t>
            </a:r>
            <a:r>
              <a:rPr lang="en-US" dirty="0" err="1" smtClean="0"/>
              <a:t>mapa</a:t>
            </a:r>
            <a:r>
              <a:rPr lang="en-US" dirty="0" smtClean="0"/>
              <a:t> </a:t>
            </a:r>
            <a:r>
              <a:rPr lang="en-US" dirty="0" err="1" smtClean="0"/>
              <a:t>Carigrada</a:t>
            </a:r>
            <a:endParaRPr lang="en-US" dirty="0" smtClean="0"/>
          </a:p>
          <a:p>
            <a:r>
              <a:rPr lang="en-US" dirty="0" smtClean="0"/>
              <a:t>1422.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8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Mediteran je bio istovremeno fragmentovana ali i integrisana zona međusobno zavisnih i povezanih mikroekologija i mikroekonomija pojedinih zona naseljenih, najčešće, istovremeno zajednicama sve tri avramitske religije — Jevreja, hrišćana i muslimana, različitih denominacija i etničkog porekla.</a:t>
            </a:r>
            <a:r>
              <a:rPr lang="en-US" dirty="0"/>
              <a:t> </a:t>
            </a:r>
            <a:r>
              <a:rPr lang="pl-PL" dirty="0"/>
              <a:t>Upravo tim sponama Balkan je neraskidivo povezan sa mediteranskim svetom, i dalje sa područjem Bliskog istoka, a pre svega sa maloazijskim kulturnim prostorom. Razumevanje društava i njihove pripadajuće kulturne dinamike religije, kao i vizuelne kulture, kao složenih sistema u okviru kojih odnosi na više različitih nivoa organizacione kompleksnosti generišu različite percepcije i reakcije vezane za različite modalitete identiteta, može da ima za ishod stvaranje koherentne slike o stvarno međusobnom uticaju unutar takvog društva. Fleksibilnost i permeabilnost kros-kulturnih kontakata između različitih religiozno etničkih identiteta bila je moguća upravo zbog uzajamnog delovanja i međusobne povezanosti različitih modaliteta identiteta na makro (ekumenskom), mezo (korporativnom) i mikro (lokalnom) nivou i njihove suptilne pripadajuće retorike. Ti različiti modaliteti identiteta i pripadajuće retorike kod savremenog posmatrača proizvode zavaravajući i lažan utisak nedoslednosti i kontradiktornosti. Mediteran se javlja kao region paradoksa, okarakterisan tenzijom između izopštavajuće polemike i inkluzivnih ponuda, ideala rigorozne religiozne čistote i homogenosti naspram praktičnih neophodnosti i potreba razli</a:t>
            </a:r>
            <a:r>
              <a:rPr lang="sr-Latn-CS" dirty="0"/>
              <a:t>č</a:t>
            </a:r>
            <a:r>
              <a:rPr lang="pl-PL" dirty="0"/>
              <a:t>itosti i kompromisa</a:t>
            </a:r>
            <a:r>
              <a:rPr lang="pl-PL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45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Kulturna dinamika religije bila je i ostala jedan od ključnih fenomena najtešnje povezanih sa proizvodnjom i konzumiranjem svih aspekata vizuelne kulture ovog područja pa tako i sa kulturnim transferom, od antičkog doba do kraja predmodernog doba</a:t>
            </a:r>
            <a:r>
              <a:rPr lang="pl-PL" dirty="0" smtClean="0"/>
              <a:t>.</a:t>
            </a:r>
            <a:r>
              <a:rPr lang="sr-Latn-CS" dirty="0"/>
              <a:t> Istorijski primeri </a:t>
            </a:r>
            <a:r>
              <a:rPr lang="sr-Latn-CS" dirty="0" smtClean="0"/>
              <a:t>u </a:t>
            </a:r>
            <a:r>
              <a:rPr lang="sr-Latn-CS" dirty="0"/>
              <a:t>vizuelnoj kulturi Balkana prisutni su u vidu čitavog niza primera, od sakralnih prostora svetilišta i posvete božanstvima koja su doputovala preko mora do najrazličitijih predmeta koji su imali značajnu ulogu u kultnom ali i privatnom životu ljudi. </a:t>
            </a:r>
            <a:r>
              <a:rPr lang="pl-PL" dirty="0"/>
              <a:t>Jedan od najvažijih i najbolje proučenih je kult egipatske boginje Izide. </a:t>
            </a:r>
            <a:r>
              <a:rPr lang="pl-PL" dirty="0" smtClean="0"/>
              <a:t>Vojnici </a:t>
            </a:r>
            <a:r>
              <a:rPr lang="pl-PL" dirty="0"/>
              <a:t>koji su bili u službi Antigonida iz Makedonije zaslužni su za podizanje Izidinog svetilišta na Eubeji, na primer. U Dionu pod Olimpom su, kao rezultat širenja njihovih kultova, egipatska božanstva, a pre svega Izida, u III veku p. n. e. smenila prvenstvo kultova grčkih boginja Afrodite i </a:t>
            </a:r>
            <a:r>
              <a:rPr lang="pl-PL" dirty="0" smtClean="0"/>
              <a:t>Artemide. </a:t>
            </a:r>
            <a:r>
              <a:rPr lang="pl-PL" dirty="0"/>
              <a:t>Već su u prvim kontaktima sa egipatskim kultovima u arhajsko doba Heleni preinačili kult Izide u kult univerzalnog božanstva. Izidine misterije, koje su bile slične panhelenskim svetkovinama ili Artemidinim misterijama u Eleusini, bile su u potpunosti grčka tvorevina, delom verovatno i zato što su mnogi aspekti njenog kulta u Egiptu ostajali nedostupni strancima.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la\Desktop\Balkan i Mediteran knjiga final\Poglavlje II Slika 6 Izidin hram u Dionu pod Olimp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096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Izidin</a:t>
            </a:r>
            <a:r>
              <a:rPr lang="en-US" dirty="0" smtClean="0"/>
              <a:t> </a:t>
            </a:r>
            <a:r>
              <a:rPr lang="en-US" dirty="0" err="1" smtClean="0"/>
              <a:t>hram</a:t>
            </a:r>
            <a:r>
              <a:rPr lang="en-US" dirty="0" smtClean="0"/>
              <a:t> u </a:t>
            </a:r>
            <a:r>
              <a:rPr lang="en-US" dirty="0" err="1" smtClean="0"/>
              <a:t>Dionu</a:t>
            </a:r>
            <a:r>
              <a:rPr lang="en-US" dirty="0" smtClean="0"/>
              <a:t> pod </a:t>
            </a:r>
            <a:r>
              <a:rPr lang="en-US" dirty="0" err="1" smtClean="0"/>
              <a:t>Olimpom</a:t>
            </a:r>
            <a:r>
              <a:rPr lang="en-US" dirty="0" smtClean="0"/>
              <a:t>,</a:t>
            </a:r>
            <a:r>
              <a:rPr lang="sr-Latn-CS" dirty="0" smtClean="0"/>
              <a:t> Grčka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la\Desktop\Balkan i Mediteran knjiga final\Poglavlje II Slika 7 Izidin hram na Delo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76200"/>
            <a:ext cx="5305425" cy="3714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8862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Posebno </a:t>
            </a:r>
            <a:r>
              <a:rPr lang="pl-PL" dirty="0"/>
              <a:t>važno svetilište egipatskih božanstava Izide, Serapisa i Harpokrata nalazilo se na ostrvu Delos u Egejskom </a:t>
            </a:r>
            <a:r>
              <a:rPr lang="pl-PL" dirty="0" smtClean="0"/>
              <a:t>moru. </a:t>
            </a:r>
            <a:r>
              <a:rPr lang="pl-PL" i="1" dirty="0"/>
              <a:t>Translatio</a:t>
            </a:r>
            <a:r>
              <a:rPr lang="pl-PL" dirty="0"/>
              <a:t> kultova bio je ovde upotpunjen i istinskim, zaokruženim </a:t>
            </a:r>
            <a:r>
              <a:rPr lang="pl-PL" i="1" dirty="0"/>
              <a:t>translatio Aegypti</a:t>
            </a:r>
            <a:r>
              <a:rPr lang="pl-PL" dirty="0"/>
              <a:t>. Reka Inopa koja izvire pod planinom Kintos na Delosu bila je izjednačavana sa Nilom, jer se verovalo da ova moćna i sveta egipatska reka ponire na svom ušću iz Delte u Mediteran, teče ispod mora u središtu zemlje i ponovo izvire na ovom ostrvu. Kao čvorište mediteranske trgovine i strateški važna tačka pomorskih puteva ovo je svetilište na Delosu odigralo i izuzetno važnu ulogu u prenošenju egipatski kultova u Rim, u lučke gradove na Apeninskom poluostrvu kao što su Puteoli, Miseno i Ostia.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la\Desktop\Balkan i Mediteran knjiga final\Poglavlje II Slika 8 Temenos Zevsovog prorocista u Dod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99" y="272715"/>
            <a:ext cx="4643333" cy="30800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581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S druge strane, glavno svetilište Zevsa, vrhovnog boga Olimpa, u helenskom svetu nalazilo se u Dodoni, u </a:t>
            </a:r>
            <a:r>
              <a:rPr lang="pl-PL" dirty="0" smtClean="0"/>
              <a:t>Epiru. </a:t>
            </a:r>
            <a:r>
              <a:rPr lang="pl-PL" dirty="0"/>
              <a:t>Ovo sakralno mesto nulte kategorije i proročište kroz koje se božanstvo oglašavalo šuštanjem lišća svetog, posebno obožavanog, kultnog drveta hrasta i zvečanjem karika o njega okačenih, bilo je još jedna posebno važna tačka mediteranske, bliskoistočne i balkanske topografije i mreže kultne isprepletanosti. Ono je još jedna tačka od ključnog značaja za narativ o prenošenju svetosti sa istoka Mediterana na Balkan a iskazano kroz narativ o prenošenju proročišta iz Tebe u Egiptu u Epir.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U vreme pozne antike, narativ o prenošenju tj. uvođenju nove, monoteističke religije — hrišćanstva — iz Male Azije, delovanjem, propovedanjem i poslanicama Svetog apostola </a:t>
            </a:r>
            <a:r>
              <a:rPr lang="pl-PL" dirty="0" smtClean="0"/>
              <a:t>Pavla, </a:t>
            </a:r>
            <a:r>
              <a:rPr lang="pl-PL" dirty="0"/>
              <a:t>vezuje se za Filipe, Korint a posebno Solun, koji doživljava rekonfigurisanje vizuelnog i sveukupnog identiteta od prestonice paganskog tetrarhijskog Rima u grad objave Svetog Pavla, teofanije i zaštite Svetog Dimitrija.</a:t>
            </a:r>
            <a:r>
              <a:rPr lang="en-US" dirty="0"/>
              <a:t> </a:t>
            </a:r>
            <a:r>
              <a:rPr lang="pl-PL" dirty="0"/>
              <a:t>Daleko trajnije, i nikad prekinuto od pojave hrišćanstva do danas, jeste njihovo povezivanje stvaranjem hijerotopije, sakralizacijom prostora, tj. postupkom </a:t>
            </a:r>
            <a:r>
              <a:rPr lang="pl-PL" i="1" dirty="0"/>
              <a:t>translatio Hierosolymi</a:t>
            </a:r>
            <a:r>
              <a:rPr lang="pl-PL" dirty="0"/>
              <a:t>.</a:t>
            </a:r>
            <a:r>
              <a:rPr lang="en-US" dirty="0"/>
              <a:t> </a:t>
            </a:r>
            <a:r>
              <a:rPr lang="pl-PL" dirty="0"/>
              <a:t>Zasnovano je prvenstveno na širenju reči ovaploćenog Logosa, te na putovanjima svetih ljudi koji svedoče o hrišćanskim vrlinama i posreduju u izlivanju božanske blagodati na zajednice i prostore u kojima borave živim telom ili njegovim oduhovljenim moštima, i na oblikovanju svetih mesta vezanih za njihov život i podvig, kao i obeležavanju sakralne topografije morskog i obalnog prostranstva od strane moreplovaca i putnika, neretko upravo na putevima hodočašća koji spajaju tačke mediteranskog sveta.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https://upload.wikimedia.org/wikipedia/commons/thumb/e/e0/Archaeological_site_of_Philippi_BW_2017-10-05_12-54-40.jpg/240px-Archaeological_site_of_Philippi_BW_2017-10-05_12-54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46600"/>
            <a:ext cx="3009898" cy="200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67200" y="5486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dirty="0" smtClean="0"/>
              <a:t>Filipi, podni mozaik oktogonalne bazilike sa imenom Svetog Pavla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338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Dublje</a:t>
            </a:r>
            <a:r>
              <a:rPr lang="en-US" dirty="0"/>
              <a:t> u </a:t>
            </a:r>
            <a:r>
              <a:rPr lang="en-US" dirty="0" err="1"/>
              <a:t>unutrašnjosti</a:t>
            </a:r>
            <a:r>
              <a:rPr lang="en-US" dirty="0"/>
              <a:t> </a:t>
            </a:r>
            <a:r>
              <a:rPr lang="en-US" dirty="0" err="1"/>
              <a:t>Balkana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teritoriji</a:t>
            </a:r>
            <a:r>
              <a:rPr lang="en-US" dirty="0"/>
              <a:t> </a:t>
            </a:r>
            <a:r>
              <a:rPr lang="en-US" dirty="0" err="1"/>
              <a:t>današnje</a:t>
            </a:r>
            <a:r>
              <a:rPr lang="en-US" dirty="0"/>
              <a:t> </a:t>
            </a:r>
            <a:r>
              <a:rPr lang="en-US" dirty="0" err="1"/>
              <a:t>Srbije</a:t>
            </a:r>
            <a:r>
              <a:rPr lang="en-US" dirty="0"/>
              <a:t>, </a:t>
            </a:r>
            <a:r>
              <a:rPr lang="en-US" dirty="0" err="1"/>
              <a:t>Severne</a:t>
            </a:r>
            <a:r>
              <a:rPr lang="en-US" dirty="0"/>
              <a:t> </a:t>
            </a:r>
            <a:r>
              <a:rPr lang="en-US" dirty="0" err="1"/>
              <a:t>Makedonije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Bugarske</a:t>
            </a:r>
            <a:r>
              <a:rPr lang="en-US" dirty="0"/>
              <a:t>,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traju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do </a:t>
            </a:r>
            <a:r>
              <a:rPr lang="en-US" dirty="0" err="1"/>
              <a:t>današnjih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centri</a:t>
            </a:r>
            <a:r>
              <a:rPr lang="en-US" dirty="0"/>
              <a:t> </a:t>
            </a:r>
            <a:r>
              <a:rPr lang="en-US" dirty="0" err="1"/>
              <a:t>kulta</a:t>
            </a:r>
            <a:r>
              <a:rPr lang="en-US" dirty="0"/>
              <a:t> </a:t>
            </a:r>
            <a:r>
              <a:rPr lang="en-US" dirty="0" err="1"/>
              <a:t>balkanskih</a:t>
            </a:r>
            <a:r>
              <a:rPr lang="en-US" dirty="0"/>
              <a:t> </a:t>
            </a:r>
            <a:r>
              <a:rPr lang="en-US" dirty="0" err="1"/>
              <a:t>svetitelja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odredišta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lokalnih</a:t>
            </a:r>
            <a:r>
              <a:rPr lang="en-US" dirty="0"/>
              <a:t> </a:t>
            </a:r>
            <a:r>
              <a:rPr lang="en-US" dirty="0" err="1"/>
              <a:t>hodočašća</a:t>
            </a:r>
            <a:r>
              <a:rPr lang="en-US" dirty="0"/>
              <a:t>, </a:t>
            </a:r>
            <a:r>
              <a:rPr lang="en-US" dirty="0" err="1"/>
              <a:t>sakralni</a:t>
            </a:r>
            <a:r>
              <a:rPr lang="en-US" dirty="0"/>
              <a:t> </a:t>
            </a:r>
            <a:r>
              <a:rPr lang="en-US" dirty="0" err="1"/>
              <a:t>prostori</a:t>
            </a:r>
            <a:r>
              <a:rPr lang="en-US" dirty="0"/>
              <a:t> </a:t>
            </a:r>
            <a:r>
              <a:rPr lang="en-US" dirty="0" err="1"/>
              <a:t>vezani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podvig</a:t>
            </a:r>
            <a:r>
              <a:rPr lang="en-US" dirty="0"/>
              <a:t> </a:t>
            </a:r>
            <a:r>
              <a:rPr lang="en-US" dirty="0" err="1"/>
              <a:t>balkanskih</a:t>
            </a:r>
            <a:r>
              <a:rPr lang="en-US" dirty="0"/>
              <a:t> </a:t>
            </a:r>
            <a:r>
              <a:rPr lang="en-US" dirty="0" err="1"/>
              <a:t>anahoreta</a:t>
            </a:r>
            <a:r>
              <a:rPr lang="en-US" dirty="0"/>
              <a:t> XI </a:t>
            </a:r>
            <a:r>
              <a:rPr lang="en-US" dirty="0" err="1"/>
              <a:t>i</a:t>
            </a:r>
            <a:r>
              <a:rPr lang="en-US" dirty="0"/>
              <a:t> XII </a:t>
            </a:r>
            <a:r>
              <a:rPr lang="en-US" dirty="0" err="1"/>
              <a:t>veka</a:t>
            </a:r>
            <a:r>
              <a:rPr lang="en-US" dirty="0"/>
              <a:t>, </a:t>
            </a:r>
            <a:r>
              <a:rPr lang="en-US" dirty="0" err="1"/>
              <a:t>Svetog</a:t>
            </a:r>
            <a:r>
              <a:rPr lang="en-US" dirty="0"/>
              <a:t> </a:t>
            </a:r>
            <a:r>
              <a:rPr lang="en-US" dirty="0" err="1"/>
              <a:t>Prohora</a:t>
            </a:r>
            <a:r>
              <a:rPr lang="en-US" dirty="0"/>
              <a:t> </a:t>
            </a:r>
            <a:r>
              <a:rPr lang="en-US" dirty="0" err="1"/>
              <a:t>Pčinjskog</a:t>
            </a:r>
            <a:r>
              <a:rPr lang="en-US" dirty="0"/>
              <a:t> (</a:t>
            </a:r>
            <a:r>
              <a:rPr lang="en-US" dirty="0" err="1"/>
              <a:t>Slika</a:t>
            </a:r>
            <a:r>
              <a:rPr lang="en-US" dirty="0"/>
              <a:t> 10), </a:t>
            </a:r>
            <a:r>
              <a:rPr lang="en-US" dirty="0" err="1"/>
              <a:t>Svetog</a:t>
            </a:r>
            <a:r>
              <a:rPr lang="en-US" dirty="0"/>
              <a:t> </a:t>
            </a:r>
            <a:r>
              <a:rPr lang="en-US" dirty="0" err="1"/>
              <a:t>Joakima</a:t>
            </a:r>
            <a:r>
              <a:rPr lang="en-US" dirty="0"/>
              <a:t> </a:t>
            </a:r>
            <a:r>
              <a:rPr lang="en-US" dirty="0" err="1"/>
              <a:t>Osogovskog</a:t>
            </a:r>
            <a:r>
              <a:rPr lang="en-US" dirty="0"/>
              <a:t>, </a:t>
            </a:r>
            <a:r>
              <a:rPr lang="en-US" dirty="0" err="1"/>
              <a:t>Svetog</a:t>
            </a:r>
            <a:r>
              <a:rPr lang="en-US" dirty="0"/>
              <a:t> </a:t>
            </a:r>
            <a:r>
              <a:rPr lang="en-US" dirty="0" err="1"/>
              <a:t>Gavrila</a:t>
            </a:r>
            <a:r>
              <a:rPr lang="en-US" dirty="0"/>
              <a:t> </a:t>
            </a:r>
            <a:r>
              <a:rPr lang="en-US" dirty="0" err="1"/>
              <a:t>Lesnovskog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Svetog</a:t>
            </a:r>
            <a:r>
              <a:rPr lang="en-US" dirty="0"/>
              <a:t> </a:t>
            </a:r>
            <a:r>
              <a:rPr lang="en-US" dirty="0" err="1"/>
              <a:t>Jovana</a:t>
            </a:r>
            <a:r>
              <a:rPr lang="en-US" dirty="0"/>
              <a:t> </a:t>
            </a:r>
            <a:r>
              <a:rPr lang="en-US" dirty="0" err="1"/>
              <a:t>Rilskog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centri</a:t>
            </a:r>
            <a:r>
              <a:rPr lang="en-US" dirty="0"/>
              <a:t> </a:t>
            </a:r>
            <a:r>
              <a:rPr lang="en-US" dirty="0" err="1"/>
              <a:t>hodočašća</a:t>
            </a:r>
            <a:r>
              <a:rPr lang="en-US" dirty="0"/>
              <a:t> </a:t>
            </a:r>
            <a:r>
              <a:rPr lang="en-US" dirty="0" err="1"/>
              <a:t>nastali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Balkanu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predmodernog</a:t>
            </a:r>
            <a:r>
              <a:rPr lang="en-US" dirty="0"/>
              <a:t> </a:t>
            </a:r>
            <a:r>
              <a:rPr lang="en-US" dirty="0" err="1"/>
              <a:t>razdoblja</a:t>
            </a:r>
            <a:r>
              <a:rPr lang="en-US" dirty="0"/>
              <a:t> </a:t>
            </a:r>
            <a:r>
              <a:rPr lang="en-US" dirty="0" err="1"/>
              <a:t>jesu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vezani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Bogorodicu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njoj</a:t>
            </a:r>
            <a:r>
              <a:rPr lang="en-US" dirty="0"/>
              <a:t> </a:t>
            </a:r>
            <a:r>
              <a:rPr lang="en-US" dirty="0" err="1"/>
              <a:t>posvećene</a:t>
            </a:r>
            <a:r>
              <a:rPr lang="en-US" dirty="0"/>
              <a:t> </a:t>
            </a:r>
            <a:r>
              <a:rPr lang="en-US" dirty="0" err="1"/>
              <a:t>svete</a:t>
            </a:r>
            <a:r>
              <a:rPr lang="en-US" dirty="0"/>
              <a:t> gore —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Atosom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najvažnijim</a:t>
            </a:r>
            <a:r>
              <a:rPr lang="en-US" dirty="0"/>
              <a:t> </a:t>
            </a:r>
            <a:r>
              <a:rPr lang="en-US" dirty="0" err="1"/>
              <a:t>Novim</a:t>
            </a:r>
            <a:r>
              <a:rPr lang="en-US" dirty="0"/>
              <a:t> </a:t>
            </a:r>
            <a:r>
              <a:rPr lang="en-US" dirty="0" err="1"/>
              <a:t>Sinajem</a:t>
            </a:r>
            <a:r>
              <a:rPr lang="en-US" dirty="0"/>
              <a:t> </a:t>
            </a:r>
            <a:r>
              <a:rPr lang="en-US" dirty="0" err="1"/>
              <a:t>srednjovekovnog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ranog</a:t>
            </a:r>
            <a:r>
              <a:rPr lang="en-US" dirty="0"/>
              <a:t> </a:t>
            </a:r>
            <a:r>
              <a:rPr lang="en-US" dirty="0" err="1"/>
              <a:t>modernog</a:t>
            </a:r>
            <a:r>
              <a:rPr lang="en-US" dirty="0"/>
              <a:t> </a:t>
            </a:r>
            <a:r>
              <a:rPr lang="en-US" dirty="0" err="1"/>
              <a:t>razdoblja</a:t>
            </a:r>
            <a:r>
              <a:rPr lang="en-US" dirty="0"/>
              <a:t> u </a:t>
            </a:r>
            <a:r>
              <a:rPr lang="en-US" dirty="0" err="1"/>
              <a:t>istočnom</a:t>
            </a:r>
            <a:r>
              <a:rPr lang="en-US" dirty="0"/>
              <a:t> </a:t>
            </a:r>
            <a:r>
              <a:rPr lang="en-US" dirty="0" err="1"/>
              <a:t>hrišćanstvu</a:t>
            </a:r>
            <a:r>
              <a:rPr lang="en-US" dirty="0"/>
              <a:t> (</a:t>
            </a:r>
            <a:r>
              <a:rPr lang="en-US" dirty="0" err="1"/>
              <a:t>Slika</a:t>
            </a:r>
            <a:r>
              <a:rPr lang="en-US" dirty="0"/>
              <a:t> 11),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primerima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Bogorodičine</a:t>
            </a:r>
            <a:r>
              <a:rPr lang="en-US" dirty="0"/>
              <a:t> </a:t>
            </a:r>
            <a:r>
              <a:rPr lang="en-US" dirty="0" err="1"/>
              <a:t>crkve</a:t>
            </a:r>
            <a:r>
              <a:rPr lang="en-US" dirty="0"/>
              <a:t> pod </a:t>
            </a:r>
            <a:r>
              <a:rPr lang="en-US" dirty="0" err="1"/>
              <a:t>planinom</a:t>
            </a:r>
            <a:r>
              <a:rPr lang="en-US" dirty="0"/>
              <a:t> </a:t>
            </a:r>
            <a:r>
              <a:rPr lang="en-US" dirty="0" err="1"/>
              <a:t>Babunom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Prilepa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čitavog</a:t>
            </a:r>
            <a:r>
              <a:rPr lang="en-US" dirty="0"/>
              <a:t> </a:t>
            </a:r>
            <a:r>
              <a:rPr lang="en-US" dirty="0" err="1"/>
              <a:t>sakralnog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</a:t>
            </a:r>
            <a:r>
              <a:rPr lang="en-US" dirty="0" err="1"/>
              <a:t>treskavičke</a:t>
            </a:r>
            <a:r>
              <a:rPr lang="en-US" dirty="0"/>
              <a:t> </a:t>
            </a:r>
            <a:r>
              <a:rPr lang="en-US" dirty="0" err="1"/>
              <a:t>svete</a:t>
            </a:r>
            <a:r>
              <a:rPr lang="en-US" dirty="0"/>
              <a:t> gore </a:t>
            </a:r>
            <a:r>
              <a:rPr lang="en-US" dirty="0" err="1"/>
              <a:t>posvećene</a:t>
            </a:r>
            <a:r>
              <a:rPr lang="en-US" dirty="0"/>
              <a:t> </a:t>
            </a:r>
            <a:r>
              <a:rPr lang="en-US" dirty="0" err="1"/>
              <a:t>Majci</a:t>
            </a:r>
            <a:r>
              <a:rPr lang="en-US" dirty="0"/>
              <a:t> </a:t>
            </a:r>
            <a:r>
              <a:rPr lang="en-US" dirty="0" err="1"/>
              <a:t>Božijoj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1506" name="Picture 2" descr="C:\Users\Jela\Desktop\Balkan i Mediteran knjiga final\Poglavlje II Slika 10 Manastir Sveti Prohor Pcinjski kod Vra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5543550" cy="3714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3600" y="2971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/>
              <a:t>Sveti Prohor Pčinjski</a:t>
            </a:r>
            <a:endParaRPr lang="en-US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1820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Izborni predmet Umetnost i vizuelna kultura mediteranskog sveta   Putevi  kulturnog transfera  između Balkana i Mediterana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Jela</dc:creator>
  <cp:lastModifiedBy>Jela</cp:lastModifiedBy>
  <cp:revision>7</cp:revision>
  <dcterms:created xsi:type="dcterms:W3CDTF">2020-04-01T07:56:04Z</dcterms:created>
  <dcterms:modified xsi:type="dcterms:W3CDTF">2020-04-01T09:00:51Z</dcterms:modified>
</cp:coreProperties>
</file>