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eljka Manic" initials="ZM" lastIdx="1" clrIdx="0">
    <p:extLst>
      <p:ext uri="{19B8F6BF-5375-455C-9EA6-DF929625EA0E}">
        <p15:presenceInfo xmlns:p15="http://schemas.microsoft.com/office/powerpoint/2012/main" userId="Zeljka Mani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1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06-Apr-20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06-Apr-20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06-Apr-20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06-Apr-20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06-Apr-20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D27C6-A698-4A9F-A3EB-4D91E2FC30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9135" y="2254103"/>
            <a:ext cx="8927805" cy="4465674"/>
          </a:xfrm>
        </p:spPr>
        <p:txBody>
          <a:bodyPr/>
          <a:lstStyle/>
          <a:p>
            <a:pPr algn="r"/>
            <a:r>
              <a:rPr lang="en-GB" b="1" dirty="0" err="1">
                <a:solidFill>
                  <a:srgbClr val="C00000"/>
                </a:solidFill>
              </a:rPr>
              <a:t>Struktura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b="1" dirty="0" err="1">
                <a:solidFill>
                  <a:srgbClr val="C00000"/>
                </a:solidFill>
              </a:rPr>
              <a:t>i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b="1" dirty="0" err="1">
                <a:solidFill>
                  <a:srgbClr val="C00000"/>
                </a:solidFill>
              </a:rPr>
              <a:t>karakter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b="1" dirty="0" err="1">
                <a:solidFill>
                  <a:srgbClr val="C00000"/>
                </a:solidFill>
              </a:rPr>
              <a:t>nau</a:t>
            </a:r>
            <a:r>
              <a:rPr lang="sr-Latn-RS" b="1">
                <a:solidFill>
                  <a:srgbClr val="C00000"/>
                </a:solidFill>
              </a:rPr>
              <a:t>čnog saznanja</a:t>
            </a:r>
            <a:br>
              <a:rPr lang="en-US" b="1">
                <a:solidFill>
                  <a:srgbClr val="C00000"/>
                </a:solidFill>
              </a:rPr>
            </a:br>
            <a:br>
              <a:rPr lang="en-US" b="1">
                <a:solidFill>
                  <a:srgbClr val="C00000"/>
                </a:solidFill>
              </a:rPr>
            </a:br>
            <a:br>
              <a:rPr lang="en-US" b="1">
                <a:solidFill>
                  <a:srgbClr val="C00000"/>
                </a:solidFill>
              </a:rPr>
            </a:br>
            <a:r>
              <a:rPr lang="en-US" sz="1800">
                <a:solidFill>
                  <a:srgbClr val="C00000"/>
                </a:solidFill>
              </a:rPr>
              <a:t>Iskra Nikolić SO18/48</a:t>
            </a:r>
            <a:endParaRPr lang="en-GB" sz="1800" dirty="0">
              <a:solidFill>
                <a:srgbClr val="C0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0A2C9F-220A-448D-88DF-216CAA19C786}"/>
              </a:ext>
            </a:extLst>
          </p:cNvPr>
          <p:cNvSpPr txBox="1"/>
          <p:nvPr/>
        </p:nvSpPr>
        <p:spPr>
          <a:xfrm>
            <a:off x="9466555" y="0"/>
            <a:ext cx="27254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>
                <a:solidFill>
                  <a:srgbClr val="C00000"/>
                </a:solidFill>
              </a:rPr>
              <a:t>Filozofski fakultet </a:t>
            </a:r>
          </a:p>
          <a:p>
            <a:r>
              <a:rPr lang="sr-Latn-RS" dirty="0">
                <a:solidFill>
                  <a:srgbClr val="C00000"/>
                </a:solidFill>
              </a:rPr>
              <a:t>Univerzitet u Beogradu</a:t>
            </a:r>
            <a:endParaRPr lang="en-GB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66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EFAF6-5634-4D8F-9DA2-D6E11A5FF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Latn-RS" sz="4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Naučno objašnjenje i razumevanje</a:t>
            </a:r>
            <a:endParaRPr lang="en-GB" sz="4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2C943-7DD8-42BD-9AA3-32B843344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2249010"/>
            <a:ext cx="8915400" cy="3777622"/>
          </a:xfrm>
        </p:spPr>
        <p:txBody>
          <a:bodyPr/>
          <a:lstStyle/>
          <a:p>
            <a:pPr algn="just"/>
            <a:r>
              <a:rPr lang="sr-Latn-RS" dirty="0">
                <a:solidFill>
                  <a:srgbClr val="C00000"/>
                </a:solidFill>
              </a:rPr>
              <a:t>U epistemološkom pogledu razna shvatanja razumevanja, kao jedinstvenog naučno-istraživačkog postupka ima velike nedostatke, pa zbog toga mnogi se slažu da ono  ne može zameniti naučno objašnjenje.</a:t>
            </a:r>
          </a:p>
          <a:p>
            <a:pPr algn="just"/>
            <a:r>
              <a:rPr lang="sr-Latn-RS" dirty="0">
                <a:solidFill>
                  <a:srgbClr val="C00000"/>
                </a:solidFill>
              </a:rPr>
              <a:t>Prvi problem jeste neodređenost termina razumevanja</a:t>
            </a:r>
          </a:p>
          <a:p>
            <a:pPr algn="just"/>
            <a:r>
              <a:rPr lang="sr-Latn-RS" dirty="0">
                <a:solidFill>
                  <a:srgbClr val="C00000"/>
                </a:solidFill>
              </a:rPr>
              <a:t>Zbog toga možemo istaći da razumevanje može biti: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sr-Latn-RS" dirty="0">
                <a:solidFill>
                  <a:srgbClr val="C00000"/>
                </a:solidFill>
              </a:rPr>
              <a:t>Utvrđivanje i celovito izlaganje stvarnog sadržaja psihičkih života lica koja učestvuju u društvenom životu – OPISNA FUNKCIJA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sr-Latn-RS" dirty="0">
                <a:solidFill>
                  <a:srgbClr val="C00000"/>
                </a:solidFill>
              </a:rPr>
              <a:t>Može pretstavljati samostalno tumačenje sisla društvenog ponašanja. – Kada istraživač samostalno tumači smisao ponašanja drugih ljudi, a ne preuzima smisao onih koji su taj smisao dali.</a:t>
            </a:r>
          </a:p>
          <a:p>
            <a:pPr algn="just"/>
            <a:endParaRPr lang="en-GB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069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8448F-8646-4E36-87F2-4E852AE37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4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Naučno</a:t>
            </a:r>
            <a:r>
              <a:rPr lang="en-GB" sz="4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4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objašnjenje</a:t>
            </a:r>
            <a:r>
              <a:rPr lang="sr-Latn-RS" sz="4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razumevanje</a:t>
            </a:r>
            <a:endParaRPr lang="en-GB" sz="4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0B646-5489-4841-804A-CB0A5C346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2293398"/>
            <a:ext cx="8915400" cy="3777622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sr-Latn-RS" dirty="0">
                <a:solidFill>
                  <a:srgbClr val="C00000"/>
                </a:solidFill>
              </a:rPr>
              <a:t>3. Razumevanje može biti tumačenje sadržaja usmerenosti, logičke ili estetske strukture. Ne može se shvatiti neka organizacija ako se ne poznaje i ne razume smisao njenih pogleda, ideala i načela.</a:t>
            </a:r>
          </a:p>
          <a:p>
            <a:pPr algn="just">
              <a:lnSpc>
                <a:spcPct val="150000"/>
              </a:lnSpc>
            </a:pPr>
            <a:r>
              <a:rPr lang="sr-Latn-RS" b="1" u="sng" dirty="0">
                <a:solidFill>
                  <a:srgbClr val="C00000"/>
                </a:solidFill>
              </a:rPr>
              <a:t>RAZUMEVANJE PREDSTAVLJA BAZU ZA DALJE NAUČNO OBJAŠNJENJE</a:t>
            </a:r>
          </a:p>
          <a:p>
            <a:pPr algn="just">
              <a:lnSpc>
                <a:spcPct val="150000"/>
              </a:lnSpc>
            </a:pPr>
            <a:r>
              <a:rPr lang="sr-Latn-RS" dirty="0">
                <a:solidFill>
                  <a:srgbClr val="C00000"/>
                </a:solidFill>
              </a:rPr>
              <a:t>Drugi problem predstavlja zapostavljanje istraživačkih postupaka koji su podesni za metodičnost stvaranja osnove, pomoću kojeg se dalje stvara naučno objašnjenje.</a:t>
            </a:r>
          </a:p>
          <a:p>
            <a:pPr algn="just"/>
            <a:endParaRPr lang="sr-Latn-RS" dirty="0">
              <a:solidFill>
                <a:srgbClr val="C00000"/>
              </a:solidFill>
            </a:endParaRPr>
          </a:p>
          <a:p>
            <a:pPr algn="just"/>
            <a:endParaRPr lang="sr-Latn-RS" dirty="0">
              <a:solidFill>
                <a:srgbClr val="C00000"/>
              </a:solidFill>
            </a:endParaRPr>
          </a:p>
          <a:p>
            <a:pPr algn="just"/>
            <a:endParaRPr lang="en-GB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362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6E9BA-4FB0-485A-853E-859BE9548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Naučno</a:t>
            </a:r>
            <a:r>
              <a:rPr lang="en-GB" sz="4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4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objašnjenje</a:t>
            </a:r>
            <a:endParaRPr lang="en-GB" sz="4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ACFC4-9297-49F1-9E28-AF896CEE8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sr-Latn-RS" sz="2400" dirty="0">
                <a:solidFill>
                  <a:srgbClr val="C00000"/>
                </a:solidFill>
              </a:rPr>
              <a:t>Konačnih naučnih objašnjenja nema iz više razloga!</a:t>
            </a:r>
          </a:p>
          <a:p>
            <a:pPr marL="457200" indent="-457200" algn="just">
              <a:lnSpc>
                <a:spcPct val="200000"/>
              </a:lnSpc>
              <a:buFont typeface="+mj-lt"/>
              <a:buAutoNum type="arabicPeriod"/>
            </a:pPr>
            <a:r>
              <a:rPr lang="sr-Latn-RS" sz="2400" dirty="0">
                <a:solidFill>
                  <a:srgbClr val="C00000"/>
                </a:solidFill>
              </a:rPr>
              <a:t>Zato što je uzroka beskonačno – </a:t>
            </a:r>
            <a:r>
              <a:rPr lang="sr-Latn-RS" sz="2400" u="sng" dirty="0">
                <a:solidFill>
                  <a:srgbClr val="C00000"/>
                </a:solidFill>
              </a:rPr>
              <a:t>ontološka priroda</a:t>
            </a:r>
          </a:p>
          <a:p>
            <a:pPr marL="457200" indent="-457200" algn="just">
              <a:lnSpc>
                <a:spcPct val="200000"/>
              </a:lnSpc>
              <a:buFont typeface="+mj-lt"/>
              <a:buAutoNum type="arabicPeriod"/>
            </a:pPr>
            <a:r>
              <a:rPr lang="sr-Latn-RS" sz="2400" dirty="0">
                <a:solidFill>
                  <a:srgbClr val="C00000"/>
                </a:solidFill>
              </a:rPr>
              <a:t>Na svako objašnjenje uvek je moguće postaviti još jedno „ZAŠTO“ – </a:t>
            </a:r>
            <a:r>
              <a:rPr lang="sr-Latn-RS" sz="2400" u="sng" dirty="0">
                <a:solidFill>
                  <a:srgbClr val="C00000"/>
                </a:solidFill>
              </a:rPr>
              <a:t>gnoseološka priroda </a:t>
            </a:r>
            <a:endParaRPr lang="en-GB" sz="2400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532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0F3E7-8C62-4BF8-AB0B-175B3B694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4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Naučno objašnjenje</a:t>
            </a:r>
            <a:endParaRPr lang="en-GB" sz="4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618B5-9C51-4B5D-A119-43804EC42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Latn-RS" dirty="0">
                <a:solidFill>
                  <a:srgbClr val="C00000"/>
                </a:solidFill>
              </a:rPr>
              <a:t>Teorije i zakoni su jedna od glavnih i osnovnih sredstava naučnog objašnjenja</a:t>
            </a:r>
          </a:p>
          <a:p>
            <a:pPr algn="just"/>
            <a:r>
              <a:rPr lang="sr-Latn-RS" dirty="0">
                <a:solidFill>
                  <a:srgbClr val="C00000"/>
                </a:solidFill>
              </a:rPr>
              <a:t>Otkrivanje neophodnih i dovoljnih uslova nastanka neke pojave jeste ideal kojem teže pojedinci prilikom davanja naučnog objašnjenja</a:t>
            </a:r>
          </a:p>
          <a:p>
            <a:pPr algn="ctr"/>
            <a:r>
              <a:rPr lang="sr-Latn-RS" b="1" dirty="0">
                <a:solidFill>
                  <a:srgbClr val="C00000"/>
                </a:solidFill>
              </a:rPr>
              <a:t>NEOPHODNI I DOVOLJNI USLOVI</a:t>
            </a:r>
          </a:p>
          <a:p>
            <a:pPr algn="just">
              <a:buFont typeface="+mj-lt"/>
              <a:buAutoNum type="arabicPeriod"/>
            </a:pPr>
            <a:r>
              <a:rPr lang="sr-Latn-R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sr-Latn-R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 neophodan uslov za pojavu </a:t>
            </a:r>
            <a:r>
              <a:rPr lang="sr-Latn-R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 </a:t>
            </a:r>
            <a:r>
              <a:rPr lang="sr-Latn-RS" dirty="0">
                <a:solidFill>
                  <a:srgbClr val="C00000"/>
                </a:solidFill>
              </a:rPr>
              <a:t>– neophodan ali ne i dovoljan. A predstavlja sastavni deo nekog šireg spleta uslova od kojih zavisi pojava B. (npr: nivo inteligencije je neophodan uslov za upisivanje škole, ali ne i dovoljan uslov za uspeh u njoj, postoje mnogobrojni faktori kao rad i trud)</a:t>
            </a:r>
            <a:endParaRPr lang="sr-Latn-RS" b="1" dirty="0">
              <a:solidFill>
                <a:srgbClr val="C0000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sr-Latn-R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sr-Latn-R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 dovoljan uslov pojave </a:t>
            </a:r>
            <a:r>
              <a:rPr lang="sr-Latn-R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sr-Latn-RS" b="1" dirty="0">
                <a:solidFill>
                  <a:srgbClr val="C00000"/>
                </a:solidFill>
              </a:rPr>
              <a:t> </a:t>
            </a:r>
            <a:r>
              <a:rPr lang="sr-Latn-RS" dirty="0">
                <a:solidFill>
                  <a:srgbClr val="C00000"/>
                </a:solidFill>
              </a:rPr>
              <a:t>– postoji neki drugi uzrok pojave B, ali je nezavistan od A. B se javlja kada se bilo koji od uzroka pojavi, ne mora to nužno biti pojava A.</a:t>
            </a:r>
            <a:endParaRPr lang="sr-Latn-R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973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62F57-80A8-4B12-ADEF-F0FC9FD18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4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Naučno objašnjenje</a:t>
            </a:r>
            <a:endParaRPr lang="en-GB" sz="4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19FEE-C8E7-4F91-A679-1C8B08D84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sr-Latn-RS" dirty="0">
                <a:solidFill>
                  <a:srgbClr val="C00000"/>
                </a:solidFill>
              </a:rPr>
              <a:t>3. </a:t>
            </a:r>
            <a:r>
              <a:rPr lang="sr-Latn-RS" b="1" dirty="0">
                <a:solidFill>
                  <a:schemeClr val="tx1"/>
                </a:solidFill>
              </a:rPr>
              <a:t>A</a:t>
            </a:r>
            <a:r>
              <a:rPr lang="sr-Latn-RS" dirty="0">
                <a:solidFill>
                  <a:schemeClr val="tx1"/>
                </a:solidFill>
              </a:rPr>
              <a:t> je neophodan i dovoljan uslov pojave </a:t>
            </a:r>
            <a:r>
              <a:rPr lang="sr-Latn-RS" b="1" dirty="0">
                <a:solidFill>
                  <a:schemeClr val="tx1"/>
                </a:solidFill>
              </a:rPr>
              <a:t>B </a:t>
            </a:r>
            <a:endParaRPr lang="sr-Latn-RS" dirty="0">
              <a:solidFill>
                <a:srgbClr val="C00000"/>
              </a:solidFill>
            </a:endParaRPr>
          </a:p>
          <a:p>
            <a:pPr algn="just"/>
            <a:r>
              <a:rPr lang="sr-Latn-RS" dirty="0">
                <a:solidFill>
                  <a:srgbClr val="C00000"/>
                </a:solidFill>
              </a:rPr>
              <a:t>Kada imamo dosta uzroka koji utiču na neku pojavu oni nam dodatno pomažu u potpunijem objašnjenju</a:t>
            </a:r>
          </a:p>
          <a:p>
            <a:pPr algn="just"/>
            <a:r>
              <a:rPr lang="sr-Latn-RS" dirty="0">
                <a:solidFill>
                  <a:srgbClr val="C00000"/>
                </a:solidFill>
              </a:rPr>
              <a:t>Pomoću klasifikacije mi razvrstavamo mnogobrojne uzroke, trudeći se da grupe budu istovrsnije</a:t>
            </a:r>
          </a:p>
          <a:p>
            <a:pPr algn="just"/>
            <a:r>
              <a:rPr lang="sr-Latn-RS" sz="2000" b="1" i="1" dirty="0">
                <a:solidFill>
                  <a:schemeClr val="tx1"/>
                </a:solidFill>
              </a:rPr>
              <a:t>TEORIJSKI RAZVIJENA NAUKA, RASPOLAŽE PROVERLJIVIM ZNANJIMA O NEOPHODNIM I DOVOLJNIM USLOVIMA NEKE POJAVE MOŽE SA DALEKO VIŠE SISTEMA DA USMERA OPISIVANJE POJAVA</a:t>
            </a:r>
            <a:endParaRPr lang="en-GB" sz="20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774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F5AC9-1E74-4B80-9FBC-CBD9D3F07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</a:t>
            </a:r>
            <a:r>
              <a:rPr lang="sr-Latn-RS" sz="4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čno objašnjenje</a:t>
            </a:r>
            <a:endParaRPr lang="en-GB" sz="4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C88BC-0F97-4F14-926F-DCE9123C6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Latn-RS" dirty="0">
                <a:solidFill>
                  <a:srgbClr val="C00000"/>
                </a:solidFill>
              </a:rPr>
              <a:t>Nigel je izvršio podelu naučnih objašnjenja na osnovu odnosa između premise i zaključaka: </a:t>
            </a:r>
          </a:p>
          <a:p>
            <a:pPr lvl="1" algn="just">
              <a:buFont typeface="+mj-lt"/>
              <a:buAutoNum type="arabicPeriod"/>
            </a:pPr>
            <a:r>
              <a:rPr lang="sr-Latn-RS" sz="1800" b="1" u="sng" dirty="0">
                <a:solidFill>
                  <a:schemeClr val="tx1"/>
                </a:solidFill>
              </a:rPr>
              <a:t>ČISTO DEDUKTIVNA </a:t>
            </a:r>
            <a:r>
              <a:rPr lang="sr-Latn-RS" dirty="0">
                <a:solidFill>
                  <a:srgbClr val="C00000"/>
                </a:solidFill>
              </a:rPr>
              <a:t>– zaključak logično i nužno sledi iz premise</a:t>
            </a:r>
          </a:p>
          <a:p>
            <a:pPr lvl="1" algn="just">
              <a:buFont typeface="+mj-lt"/>
              <a:buAutoNum type="arabicPeriod"/>
            </a:pPr>
            <a:r>
              <a:rPr lang="sr-Latn-RS" sz="1800" b="1" u="sng" dirty="0">
                <a:solidFill>
                  <a:schemeClr val="tx1"/>
                </a:solidFill>
              </a:rPr>
              <a:t>PROBABILISTIČKA</a:t>
            </a:r>
            <a:r>
              <a:rPr lang="sr-Latn-RS" sz="1800" dirty="0">
                <a:solidFill>
                  <a:srgbClr val="C00000"/>
                </a:solidFill>
              </a:rPr>
              <a:t> </a:t>
            </a:r>
            <a:r>
              <a:rPr lang="sr-Latn-RS" dirty="0">
                <a:solidFill>
                  <a:srgbClr val="C00000"/>
                </a:solidFill>
              </a:rPr>
              <a:t>– zaključak proizilazi iz premise samo sa određenim verovatnoćama</a:t>
            </a:r>
          </a:p>
          <a:p>
            <a:pPr lvl="1" algn="just">
              <a:buFont typeface="+mj-lt"/>
              <a:buAutoNum type="arabicPeriod"/>
            </a:pPr>
            <a:r>
              <a:rPr lang="sr-Latn-RS" sz="1800" b="1" u="sng" dirty="0">
                <a:solidFill>
                  <a:schemeClr val="tx1"/>
                </a:solidFill>
              </a:rPr>
              <a:t>STRUKTURNO-FUNKCIONALNA</a:t>
            </a:r>
            <a:r>
              <a:rPr lang="sr-Latn-RS" dirty="0">
                <a:solidFill>
                  <a:srgbClr val="C00000"/>
                </a:solidFill>
              </a:rPr>
              <a:t> – cilj da se otkrije položaj i uloga neke vrste pojava u širem sistemu</a:t>
            </a:r>
          </a:p>
          <a:p>
            <a:pPr lvl="1" algn="just">
              <a:buFont typeface="+mj-lt"/>
              <a:buAutoNum type="arabicPeriod"/>
            </a:pPr>
            <a:r>
              <a:rPr lang="sr-Latn-RS" sz="1800" b="1" u="sng">
                <a:solidFill>
                  <a:schemeClr val="tx1"/>
                </a:solidFill>
              </a:rPr>
              <a:t>TE</a:t>
            </a:r>
            <a:r>
              <a:rPr lang="en-US" sz="1800" b="1" u="sng">
                <a:solidFill>
                  <a:schemeClr val="tx1"/>
                </a:solidFill>
              </a:rPr>
              <a:t>LE</a:t>
            </a:r>
            <a:r>
              <a:rPr lang="sr-Latn-RS" sz="1800" b="1" u="sng">
                <a:solidFill>
                  <a:schemeClr val="tx1"/>
                </a:solidFill>
              </a:rPr>
              <a:t>OLOŠKA</a:t>
            </a:r>
            <a:r>
              <a:rPr lang="sr-Latn-RS">
                <a:solidFill>
                  <a:srgbClr val="C00000"/>
                </a:solidFill>
              </a:rPr>
              <a:t> </a:t>
            </a:r>
            <a:r>
              <a:rPr lang="sr-Latn-RS" dirty="0">
                <a:solidFill>
                  <a:srgbClr val="C00000"/>
                </a:solidFill>
              </a:rPr>
              <a:t>– ponašanje se objašnjavam pomoću namera i ciljeva koji žele da se postignu </a:t>
            </a:r>
            <a:endParaRPr lang="en-GB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649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F8AEC-0BD5-440B-801B-3FFFA94F7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4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Naučno objašnjenje</a:t>
            </a:r>
            <a:endParaRPr lang="en-GB" sz="4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BB6DA-8AB2-40DE-94B4-D4137C374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Latn-RS" dirty="0">
                <a:solidFill>
                  <a:srgbClr val="C00000"/>
                </a:solidFill>
              </a:rPr>
              <a:t>Takođe naučna objašnjenja se mogu odnositi na: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sr-Latn-RS" b="1" u="sng" dirty="0">
                <a:solidFill>
                  <a:schemeClr val="tx1"/>
                </a:solidFill>
              </a:rPr>
              <a:t>OPŠTE STAVOVE </a:t>
            </a:r>
            <a:r>
              <a:rPr lang="sr-Latn-RS" dirty="0">
                <a:solidFill>
                  <a:srgbClr val="C00000"/>
                </a:solidFill>
              </a:rPr>
              <a:t>-  teorije i zakone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sr-Latn-RS" b="1" u="sng" dirty="0">
                <a:solidFill>
                  <a:schemeClr val="tx1"/>
                </a:solidFill>
              </a:rPr>
              <a:t>POJEDINAČNE POJAVE ODREĐENE VRSTE </a:t>
            </a:r>
          </a:p>
          <a:p>
            <a:pPr algn="just"/>
            <a:r>
              <a:rPr lang="sr-Latn-RS" dirty="0">
                <a:solidFill>
                  <a:srgbClr val="C00000"/>
                </a:solidFill>
              </a:rPr>
              <a:t>Opšti zakoni i teorije objašnjavaju se time što se izvode iz nekih opštijih zakona odnosno teorija. Jer treba da nastoje da objasne i druge zakone i teorije.</a:t>
            </a:r>
          </a:p>
          <a:p>
            <a:pPr algn="just"/>
            <a:r>
              <a:rPr lang="sr-Latn-RS" dirty="0">
                <a:solidFill>
                  <a:srgbClr val="C00000"/>
                </a:solidFill>
              </a:rPr>
              <a:t>Pojedinačna pojava  se objašnjava otkrivanjem veza sa širim ili užim delovima aktuelne stvarnosti.</a:t>
            </a:r>
            <a:endParaRPr lang="en-GB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043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0DDF0-163E-4BAD-B1A1-40215C908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Naučno</a:t>
            </a:r>
            <a:r>
              <a:rPr lang="en-GB" sz="4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4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objašnjenje</a:t>
            </a:r>
            <a:endParaRPr lang="en-GB" sz="4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854DD1-5C1D-4753-B3D8-2FB14A699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Latn-RS" dirty="0">
                <a:solidFill>
                  <a:srgbClr val="C00000"/>
                </a:solidFill>
              </a:rPr>
              <a:t>Prva pretpostavka kod proučavanja neke pojedinačne pojave jeste tačan opis njenog stanja.</a:t>
            </a:r>
          </a:p>
          <a:p>
            <a:pPr algn="just"/>
            <a:r>
              <a:rPr lang="sr-Latn-RS" dirty="0">
                <a:solidFill>
                  <a:srgbClr val="C00000"/>
                </a:solidFill>
              </a:rPr>
              <a:t>Ispitivanje uslova u kojem se pojedinačna pojava nalazila određeni vremenski period, kako bi se otkrili uzroci njenih stanja ili postupaka.</a:t>
            </a:r>
          </a:p>
          <a:p>
            <a:pPr algn="just"/>
            <a:r>
              <a:rPr lang="sr-Latn-RS" dirty="0">
                <a:solidFill>
                  <a:srgbClr val="C00000"/>
                </a:solidFill>
              </a:rPr>
              <a:t>Prilikom proučavanja pojedinci se koriste zdravim razumom.</a:t>
            </a:r>
          </a:p>
          <a:p>
            <a:pPr algn="just"/>
            <a:r>
              <a:rPr lang="sr-Latn-RS" dirty="0">
                <a:solidFill>
                  <a:srgbClr val="C00000"/>
                </a:solidFill>
              </a:rPr>
              <a:t>Glavna osobina zdravorazumskog objašnjenja jeste improvizacija, dok naučno objašnjenje se razlikuje po tome što se  pojedinačni slučajevi izvode iz opštih pravilnosti, a ne samo iz odvojenih pojedinačnih slučajeva.</a:t>
            </a:r>
          </a:p>
          <a:p>
            <a:pPr algn="just"/>
            <a:r>
              <a:rPr lang="sr-Latn-RS" dirty="0">
                <a:solidFill>
                  <a:srgbClr val="C00000"/>
                </a:solidFill>
              </a:rPr>
              <a:t>Ali ipak improvizacije dodatno mogu upotpuniti naučno objašnjenje.</a:t>
            </a:r>
            <a:endParaRPr lang="en-GB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492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A0DA4-0CD2-414A-87BA-7E289C82E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Naučno</a:t>
            </a:r>
            <a:r>
              <a:rPr lang="en-GB" sz="4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4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objašnjenje</a:t>
            </a:r>
            <a:endParaRPr lang="en-GB" sz="4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51F28-B604-43C7-AD6F-6974EAF6B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Latn-RS" dirty="0">
                <a:solidFill>
                  <a:srgbClr val="C00000"/>
                </a:solidFill>
              </a:rPr>
              <a:t>Da bi se pojedinačna pojava izvela iz opštih stavova za to je potrebna pojedinačna premisa. Upravo ova osobina naučnog objašnjenja daje mu opštost.</a:t>
            </a:r>
          </a:p>
          <a:p>
            <a:pPr algn="just"/>
            <a:r>
              <a:rPr lang="sr-Latn-RS" dirty="0">
                <a:solidFill>
                  <a:srgbClr val="C00000"/>
                </a:solidFill>
              </a:rPr>
              <a:t>Već pomenuti početni opis neophodan je za dalju gradnju naučnog objašnjenja, on predstavlja kamen temeljac.</a:t>
            </a:r>
          </a:p>
          <a:p>
            <a:pPr algn="just"/>
            <a:r>
              <a:rPr lang="sr-Latn-RS" b="1" i="1" dirty="0">
                <a:solidFill>
                  <a:schemeClr val="tx1"/>
                </a:solidFill>
              </a:rPr>
              <a:t>„</a:t>
            </a:r>
            <a:r>
              <a:rPr lang="sr-Latn-RS" dirty="0">
                <a:solidFill>
                  <a:srgbClr val="C00000"/>
                </a:solidFill>
              </a:rPr>
              <a:t> </a:t>
            </a:r>
            <a:r>
              <a:rPr lang="sr-Latn-RS" b="1" i="1" dirty="0">
                <a:solidFill>
                  <a:schemeClr val="tx1"/>
                </a:solidFill>
              </a:rPr>
              <a:t>Pošto su u teorijski razvijenom naučnom objašnjenju neophodni i dovoljni uslovi objašnjavane pojave izvedene iz njenjih početnih uslova tj. Iz opisa njenog stanja i položaja u stvarnosti na osnovu zakona i teorija, po svojoj logičkoj strukturi takvo objašnjenje je deduktivan zaključak u kome su jedne premise provereni naučni zakoni ili provereni teorijski stavovi,a sa druge sadrže pauzdane i precizne iskustvene podatke o početnim uslovima objašnjavane pojave“.</a:t>
            </a:r>
            <a:endParaRPr lang="en-GB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902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57DF7-E294-4FD1-A87B-CE5061D66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RS" sz="4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Naučno objašnjenje i predviđanje</a:t>
            </a:r>
            <a:endParaRPr lang="en-GB" sz="4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2A538-9150-4AEB-A132-012361EF2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266765"/>
            <a:ext cx="8915400" cy="3777622"/>
          </a:xfrm>
        </p:spPr>
        <p:txBody>
          <a:bodyPr/>
          <a:lstStyle/>
          <a:p>
            <a:pPr algn="just"/>
            <a:r>
              <a:rPr lang="sr-Latn-RS" dirty="0">
                <a:solidFill>
                  <a:srgbClr val="C00000"/>
                </a:solidFill>
              </a:rPr>
              <a:t>Pomoću naučnih objašnjenja, pojedinac je u stanju da predvidi određene pojave</a:t>
            </a:r>
          </a:p>
          <a:p>
            <a:pPr algn="just"/>
            <a:r>
              <a:rPr lang="sr-Latn-RS" dirty="0">
                <a:solidFill>
                  <a:srgbClr val="C00000"/>
                </a:solidFill>
              </a:rPr>
              <a:t>Mada glavna razlika izmedju naučnog obrašnjenja i predviđanja jeste to što: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sr-Latn-RS" u="sng" dirty="0">
                <a:solidFill>
                  <a:srgbClr val="C00000"/>
                </a:solidFill>
              </a:rPr>
              <a:t>Kod objašnjenja početni uslovi su već poznati kao i same pojave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sr-Latn-RS" u="sng" dirty="0">
                <a:solidFill>
                  <a:srgbClr val="C00000"/>
                </a:solidFill>
              </a:rPr>
              <a:t>Dok kod predviđanja pojava se još uvek nije desila ali se može isčekivati na osnovu teorijskih pretpostavki</a:t>
            </a:r>
          </a:p>
          <a:p>
            <a:pPr marL="400050" algn="just"/>
            <a:r>
              <a:rPr lang="sr-Latn-RS" dirty="0">
                <a:solidFill>
                  <a:srgbClr val="C00000"/>
                </a:solidFill>
              </a:rPr>
              <a:t>Mogućnost da se ispune zadata predviđanja zavisni od sistema unutar kog se proučava pojava </a:t>
            </a:r>
            <a:endParaRPr lang="en-GB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285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10511-BFD6-4DD6-ADC8-4C07E11C3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4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Naučno</a:t>
            </a:r>
            <a:r>
              <a:rPr lang="en-GB" sz="4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48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objašnjenje</a:t>
            </a:r>
            <a:r>
              <a:rPr lang="sr-Latn-RS" sz="4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predviđanje</a:t>
            </a:r>
            <a:endParaRPr lang="en-GB" sz="4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AD2A1-3D2B-4236-B65A-C988CE4FB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293398"/>
            <a:ext cx="8915400" cy="3777622"/>
          </a:xfrm>
        </p:spPr>
        <p:txBody>
          <a:bodyPr/>
          <a:lstStyle/>
          <a:p>
            <a:pPr algn="just">
              <a:lnSpc>
                <a:spcPct val="200000"/>
              </a:lnSpc>
            </a:pPr>
            <a:r>
              <a:rPr lang="sr-Latn-RS" sz="2000" b="1" dirty="0">
                <a:solidFill>
                  <a:srgbClr val="C00000"/>
                </a:solidFill>
              </a:rPr>
              <a:t>Ako se pojava izučava unutar:</a:t>
            </a:r>
          </a:p>
          <a:p>
            <a:pPr marL="800100" lvl="1" indent="-342900" algn="just">
              <a:lnSpc>
                <a:spcPct val="200000"/>
              </a:lnSpc>
              <a:buFont typeface="+mj-lt"/>
              <a:buAutoNum type="arabicPeriod"/>
            </a:pPr>
            <a:r>
              <a:rPr lang="sr-Latn-RS" b="1" u="sng" dirty="0">
                <a:solidFill>
                  <a:schemeClr val="tx1"/>
                </a:solidFill>
              </a:rPr>
              <a:t>ZATVORENOG SISTEMA </a:t>
            </a:r>
            <a:r>
              <a:rPr lang="sr-Latn-RS" dirty="0">
                <a:solidFill>
                  <a:srgbClr val="C00000"/>
                </a:solidFill>
              </a:rPr>
              <a:t>-  veća je verovatnoća da se predviđanja ispune, jer mala je verovatnoća da će ostali elementi unutar samog sistema značajno promeniti, da bi se ishod previđanja promenio.</a:t>
            </a:r>
          </a:p>
          <a:p>
            <a:pPr marL="800100" lvl="1" indent="-342900" algn="just">
              <a:lnSpc>
                <a:spcPct val="200000"/>
              </a:lnSpc>
              <a:buFont typeface="+mj-lt"/>
              <a:buAutoNum type="arabicPeriod"/>
            </a:pPr>
            <a:r>
              <a:rPr lang="sr-Latn-RS" b="1" u="sng" dirty="0">
                <a:solidFill>
                  <a:schemeClr val="tx1"/>
                </a:solidFill>
              </a:rPr>
              <a:t>OTVORENI SISTEM</a:t>
            </a:r>
            <a:r>
              <a:rPr lang="sr-Latn-RS" dirty="0">
                <a:solidFill>
                  <a:srgbClr val="C00000"/>
                </a:solidFill>
              </a:rPr>
              <a:t> -  manje je verovatnoća u ispunjenju predviđanja, zbog mnogobrojnih činilaca koji imaju uticaj na ishod ostvarenja određene pojave. </a:t>
            </a:r>
            <a:endParaRPr lang="en-GB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54822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118</TotalTime>
  <Words>874</Words>
  <Application>Microsoft Office PowerPoint</Application>
  <PresentationFormat>Widescreen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Wisp</vt:lpstr>
      <vt:lpstr>Struktura i karakter naučnog saznanja   Iskra Nikolić SO18/48</vt:lpstr>
      <vt:lpstr>Naučno objašnjenje</vt:lpstr>
      <vt:lpstr>Naučno objašnjenje</vt:lpstr>
      <vt:lpstr>Naučno objašnjenje</vt:lpstr>
      <vt:lpstr>Naučno objašnjenje</vt:lpstr>
      <vt:lpstr>Naučno objašnjenje</vt:lpstr>
      <vt:lpstr>Naučno objašnjenje</vt:lpstr>
      <vt:lpstr>Naučno objašnjenje i predviđanje</vt:lpstr>
      <vt:lpstr>Naučno objašnjenje i predviđanje</vt:lpstr>
      <vt:lpstr>Naučno objašnjenje i razumevanje</vt:lpstr>
      <vt:lpstr>Naučno objašnjenje i razumevanje</vt:lpstr>
      <vt:lpstr>Naučno objašnjenje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i karakter naučnog saznanja</dc:title>
  <dc:creator>Iskra</dc:creator>
  <cp:lastModifiedBy>Zeljka Manic</cp:lastModifiedBy>
  <cp:revision>18</cp:revision>
  <dcterms:created xsi:type="dcterms:W3CDTF">2020-03-27T15:13:08Z</dcterms:created>
  <dcterms:modified xsi:type="dcterms:W3CDTF">2020-04-06T15:13:40Z</dcterms:modified>
</cp:coreProperties>
</file>