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70" r:id="rId8"/>
    <p:sldId id="272" r:id="rId9"/>
    <p:sldId id="262" r:id="rId10"/>
    <p:sldId id="271" r:id="rId11"/>
    <p:sldId id="263" r:id="rId12"/>
    <p:sldId id="264" r:id="rId13"/>
    <p:sldId id="265" r:id="rId14"/>
    <p:sldId id="266" r:id="rId15"/>
    <p:sldId id="267"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9D4CB18-D737-47F3-A80E-C02BAA637FDC}" type="datetimeFigureOut">
              <a:rPr lang="en-US" smtClean="0"/>
              <a:t>5/16/2020</a:t>
            </a:fld>
            <a:endParaRPr lang="en-US"/>
          </a:p>
        </p:txBody>
      </p:sp>
      <p:sp>
        <p:nvSpPr>
          <p:cNvPr id="16" name="Slide Number Placeholder 15"/>
          <p:cNvSpPr>
            <a:spLocks noGrp="1"/>
          </p:cNvSpPr>
          <p:nvPr>
            <p:ph type="sldNum" sz="quarter" idx="11"/>
          </p:nvPr>
        </p:nvSpPr>
        <p:spPr/>
        <p:txBody>
          <a:bodyPr/>
          <a:lstStyle/>
          <a:p>
            <a:fld id="{B4002384-8C32-47C6-B09A-3C861262413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D4CB18-D737-47F3-A80E-C02BAA637FDC}"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02384-8C32-47C6-B09A-3C861262413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D4CB18-D737-47F3-A80E-C02BAA637FDC}"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02384-8C32-47C6-B09A-3C861262413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9D4CB18-D737-47F3-A80E-C02BAA637FDC}" type="datetimeFigureOut">
              <a:rPr lang="en-US" smtClean="0"/>
              <a:t>5/16/2020</a:t>
            </a:fld>
            <a:endParaRPr lang="en-US"/>
          </a:p>
        </p:txBody>
      </p:sp>
      <p:sp>
        <p:nvSpPr>
          <p:cNvPr id="15" name="Slide Number Placeholder 14"/>
          <p:cNvSpPr>
            <a:spLocks noGrp="1"/>
          </p:cNvSpPr>
          <p:nvPr>
            <p:ph type="sldNum" sz="quarter" idx="15"/>
          </p:nvPr>
        </p:nvSpPr>
        <p:spPr/>
        <p:txBody>
          <a:bodyPr/>
          <a:lstStyle>
            <a:lvl1pPr algn="ctr">
              <a:defRPr/>
            </a:lvl1pPr>
          </a:lstStyle>
          <a:p>
            <a:fld id="{B4002384-8C32-47C6-B09A-3C8612624137}"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9D4CB18-D737-47F3-A80E-C02BAA637FDC}"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02384-8C32-47C6-B09A-3C8612624137}"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9D4CB18-D737-47F3-A80E-C02BAA637FDC}" type="datetimeFigureOut">
              <a:rPr lang="en-US" smtClean="0"/>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02384-8C32-47C6-B09A-3C8612624137}"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4002384-8C32-47C6-B09A-3C8612624137}"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9D4CB18-D737-47F3-A80E-C02BAA637FDC}" type="datetimeFigureOut">
              <a:rPr lang="en-US" smtClean="0"/>
              <a:t>5/16/2020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9D4CB18-D737-47F3-A80E-C02BAA637FDC}" type="datetimeFigureOut">
              <a:rPr lang="en-US" smtClean="0"/>
              <a:t>5/16/2020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02384-8C32-47C6-B09A-3C8612624137}"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D4CB18-D737-47F3-A80E-C02BAA637FDC}" type="datetimeFigureOut">
              <a:rPr lang="en-US" smtClean="0"/>
              <a:t>5/16/2020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02384-8C32-47C6-B09A-3C861262413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9D4CB18-D737-47F3-A80E-C02BAA637FDC}" type="datetimeFigureOut">
              <a:rPr lang="en-US" smtClean="0"/>
              <a:t>5/16/2020</a:t>
            </a:fld>
            <a:endParaRPr lang="en-US"/>
          </a:p>
        </p:txBody>
      </p:sp>
      <p:sp>
        <p:nvSpPr>
          <p:cNvPr id="9" name="Slide Number Placeholder 8"/>
          <p:cNvSpPr>
            <a:spLocks noGrp="1"/>
          </p:cNvSpPr>
          <p:nvPr>
            <p:ph type="sldNum" sz="quarter" idx="15"/>
          </p:nvPr>
        </p:nvSpPr>
        <p:spPr/>
        <p:txBody>
          <a:bodyPr/>
          <a:lstStyle/>
          <a:p>
            <a:fld id="{B4002384-8C32-47C6-B09A-3C8612624137}"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9D4CB18-D737-47F3-A80E-C02BAA637FDC}" type="datetimeFigureOut">
              <a:rPr lang="en-US" smtClean="0"/>
              <a:t>5/16/2020</a:t>
            </a:fld>
            <a:endParaRPr lang="en-US"/>
          </a:p>
        </p:txBody>
      </p:sp>
      <p:sp>
        <p:nvSpPr>
          <p:cNvPr id="9" name="Slide Number Placeholder 8"/>
          <p:cNvSpPr>
            <a:spLocks noGrp="1"/>
          </p:cNvSpPr>
          <p:nvPr>
            <p:ph type="sldNum" sz="quarter" idx="11"/>
          </p:nvPr>
        </p:nvSpPr>
        <p:spPr/>
        <p:txBody>
          <a:bodyPr/>
          <a:lstStyle/>
          <a:p>
            <a:fld id="{B4002384-8C32-47C6-B09A-3C861262413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9D4CB18-D737-47F3-A80E-C02BAA637FDC}" type="datetimeFigureOut">
              <a:rPr lang="en-US" smtClean="0"/>
              <a:t>5/16/2020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4002384-8C32-47C6-B09A-3C8612624137}"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962400"/>
            <a:ext cx="8305800" cy="1143000"/>
          </a:xfrm>
        </p:spPr>
        <p:txBody>
          <a:bodyPr/>
          <a:lstStyle/>
          <a:p>
            <a:r>
              <a:rPr lang="sr-Latn-RS" sz="2600" dirty="0" smtClean="0"/>
              <a:t>Kulturna istorija srednjeg veka 1000-1500. godine</a:t>
            </a:r>
            <a:endParaRPr lang="en-US" sz="2600" dirty="0"/>
          </a:p>
        </p:txBody>
      </p:sp>
      <p:sp>
        <p:nvSpPr>
          <p:cNvPr id="2" name="Title 1"/>
          <p:cNvSpPr>
            <a:spLocks noGrp="1"/>
          </p:cNvSpPr>
          <p:nvPr>
            <p:ph type="ctrTitle"/>
          </p:nvPr>
        </p:nvSpPr>
        <p:spPr/>
        <p:txBody>
          <a:bodyPr/>
          <a:lstStyle/>
          <a:p>
            <a:r>
              <a:rPr lang="sr-Latn-RS" sz="5200" dirty="0" smtClean="0">
                <a:solidFill>
                  <a:schemeClr val="accent2"/>
                </a:solidFill>
              </a:rPr>
              <a:t>Slika Boga u srednjem veku</a:t>
            </a:r>
            <a:endParaRPr lang="en-US" sz="5200" dirty="0">
              <a:solidFill>
                <a:schemeClr val="accent2"/>
              </a:solidFill>
            </a:endParaRPr>
          </a:p>
        </p:txBody>
      </p:sp>
    </p:spTree>
    <p:extLst>
      <p:ext uri="{BB962C8B-B14F-4D97-AF65-F5344CB8AC3E}">
        <p14:creationId xmlns:p14="http://schemas.microsoft.com/office/powerpoint/2010/main" val="347612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0941" y="983673"/>
            <a:ext cx="3818659" cy="509154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914400"/>
            <a:ext cx="3886200" cy="5181600"/>
          </a:xfrm>
          <a:prstGeom prst="rect">
            <a:avLst/>
          </a:prstGeom>
        </p:spPr>
      </p:pic>
    </p:spTree>
    <p:extLst>
      <p:ext uri="{BB962C8B-B14F-4D97-AF65-F5344CB8AC3E}">
        <p14:creationId xmlns:p14="http://schemas.microsoft.com/office/powerpoint/2010/main" val="711888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867400"/>
          </a:xfrm>
        </p:spPr>
        <p:txBody>
          <a:bodyPr>
            <a:normAutofit lnSpcReduction="10000"/>
          </a:bodyPr>
          <a:lstStyle/>
          <a:p>
            <a:r>
              <a:rPr lang="sr-Latn-RS" b="1" dirty="0"/>
              <a:t>Tipična slika zaštite je Bogorodica sa plaštom</a:t>
            </a:r>
            <a:r>
              <a:rPr lang="sr-Latn-RS" dirty="0"/>
              <a:t>; Bogorodica postepeno dobija božanski status  (tema Theotokos dominantna je u Vizantiji, a postepeno od </a:t>
            </a:r>
            <a:r>
              <a:rPr lang="sr-Latn-RS" dirty="0" smtClean="0"/>
              <a:t>12. </a:t>
            </a:r>
            <a:r>
              <a:rPr lang="sr-Latn-RS" dirty="0"/>
              <a:t>veka prelazi i na zapad</a:t>
            </a:r>
            <a:r>
              <a:rPr lang="sr-Latn-RS" dirty="0" smtClean="0"/>
              <a:t>).</a:t>
            </a:r>
          </a:p>
          <a:p>
            <a:pPr lvl="0"/>
            <a:r>
              <a:rPr lang="sr-Latn-RS" b="1" dirty="0"/>
              <a:t>Tema Boga kao gospodara (Deus et dominus) </a:t>
            </a:r>
            <a:r>
              <a:rPr lang="sr-Latn-RS" dirty="0"/>
              <a:t>dobija posebnu ulogu u </a:t>
            </a:r>
            <a:r>
              <a:rPr lang="sr-Latn-RS" dirty="0" smtClean="0"/>
              <a:t>društvu.</a:t>
            </a:r>
            <a:endParaRPr lang="en-US" dirty="0"/>
          </a:p>
          <a:p>
            <a:r>
              <a:rPr lang="sr-Latn-RS" dirty="0"/>
              <a:t>Hrišćanski Bog nema imena,  on je vrhunac i garant feudalnog sveta; njegova moć vezana je za činjenicu da je on kralj; istorijski, kralj je naslednik starozavetne loze; Bog u kraljevskoj pojavi predstavlja tipičan IMAGO srednjovekovnog sveta (vernici ga vide u ljudskoj formi</a:t>
            </a:r>
            <a:r>
              <a:rPr lang="sr-Latn-RS" dirty="0" smtClean="0"/>
              <a:t>).</a:t>
            </a:r>
          </a:p>
          <a:p>
            <a:r>
              <a:rPr lang="sr-Latn-RS" dirty="0"/>
              <a:t>Stoga se slike smatraju za </a:t>
            </a:r>
            <a:r>
              <a:rPr lang="sr-Latn-RS" b="1" dirty="0"/>
              <a:t>instrumenta devotionis</a:t>
            </a:r>
            <a:r>
              <a:rPr lang="sr-Latn-RS" dirty="0"/>
              <a:t> (na zapadu nema kulta ikona, jer je jedino Božanska figura obožavana</a:t>
            </a:r>
            <a:r>
              <a:rPr lang="sr-Latn-RS" dirty="0" smtClean="0"/>
              <a:t>).</a:t>
            </a:r>
            <a:endParaRPr lang="en-US" dirty="0"/>
          </a:p>
          <a:p>
            <a:endParaRPr lang="en-US" dirty="0"/>
          </a:p>
        </p:txBody>
      </p:sp>
    </p:spTree>
    <p:extLst>
      <p:ext uri="{BB962C8B-B14F-4D97-AF65-F5344CB8AC3E}">
        <p14:creationId xmlns:p14="http://schemas.microsoft.com/office/powerpoint/2010/main" val="1608972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943600"/>
          </a:xfrm>
        </p:spPr>
        <p:txBody>
          <a:bodyPr>
            <a:normAutofit lnSpcReduction="10000"/>
          </a:bodyPr>
          <a:lstStyle/>
          <a:p>
            <a:r>
              <a:rPr lang="sr-Latn-RS" dirty="0"/>
              <a:t>Slika Ruke Božje (</a:t>
            </a:r>
            <a:r>
              <a:rPr lang="sr-Latn-RS" b="1" dirty="0"/>
              <a:t>Manus Dei): ruka definiše prirodu i funkciju feudalnog </a:t>
            </a:r>
            <a:r>
              <a:rPr lang="sr-Latn-RS" b="1" dirty="0" smtClean="0"/>
              <a:t>Boga.</a:t>
            </a:r>
            <a:endParaRPr lang="en-US" dirty="0"/>
          </a:p>
          <a:p>
            <a:r>
              <a:rPr lang="sr-Latn-RS" b="1" dirty="0"/>
              <a:t>Funkcije : </a:t>
            </a:r>
            <a:r>
              <a:rPr lang="sr-Latn-RS" dirty="0"/>
              <a:t>a) funkcija zapovesti b)funkcija kažnjavanja c)funkcija </a:t>
            </a:r>
            <a:r>
              <a:rPr lang="sr-Latn-RS" dirty="0" smtClean="0"/>
              <a:t>zaštite </a:t>
            </a:r>
            <a:r>
              <a:rPr lang="sr-Latn-RS" dirty="0"/>
              <a:t>(ova poslednja napreduje tokom srednjeg veka</a:t>
            </a:r>
            <a:r>
              <a:rPr lang="sr-Latn-RS" dirty="0" smtClean="0"/>
              <a:t>).</a:t>
            </a:r>
          </a:p>
          <a:p>
            <a:pPr lvl="0"/>
            <a:r>
              <a:rPr lang="sr-Latn-RS" dirty="0"/>
              <a:t>Uloga Boga – Rex imago Dei: car kao zemaljski model </a:t>
            </a:r>
            <a:r>
              <a:rPr lang="sr-Latn-RS" dirty="0" smtClean="0"/>
              <a:t>Boga.</a:t>
            </a:r>
            <a:endParaRPr lang="en-US" dirty="0"/>
          </a:p>
          <a:p>
            <a:r>
              <a:rPr lang="sr-Latn-RS" dirty="0"/>
              <a:t>Fundamentalnu činjenicu predstavlja Hristova </a:t>
            </a:r>
            <a:r>
              <a:rPr lang="sr-Latn-RS" dirty="0" smtClean="0"/>
              <a:t>inkarnacija.</a:t>
            </a:r>
            <a:endParaRPr lang="en-US" dirty="0"/>
          </a:p>
          <a:p>
            <a:r>
              <a:rPr lang="sr-Latn-RS" dirty="0"/>
              <a:t>Hristova pobeda nad smrću simboliše trijumf nad smrću, kao što je Bog na zemlji zastupnik političke funkcije auctoritas-a i u toj funkciji vladari zamenjuju </a:t>
            </a:r>
            <a:r>
              <a:rPr lang="sr-Latn-RS" dirty="0" smtClean="0"/>
              <a:t>Boga.</a:t>
            </a:r>
            <a:endParaRPr lang="en-US" dirty="0"/>
          </a:p>
          <a:p>
            <a:r>
              <a:rPr lang="sr-Latn-RS" dirty="0"/>
              <a:t>Prema modelu SZ kraljeva Izraela, </a:t>
            </a:r>
            <a:r>
              <a:rPr lang="sr-Latn-RS" dirty="0" smtClean="0"/>
              <a:t>dolazi </a:t>
            </a:r>
            <a:r>
              <a:rPr lang="sr-Latn-RS" dirty="0"/>
              <a:t>do </a:t>
            </a:r>
            <a:r>
              <a:rPr lang="sr-Latn-RS" b="1" dirty="0"/>
              <a:t>sakralizacije političke </a:t>
            </a:r>
            <a:r>
              <a:rPr lang="sr-Latn-RS" b="1" dirty="0" smtClean="0"/>
              <a:t>vlasti.</a:t>
            </a:r>
            <a:endParaRPr lang="en-US" dirty="0"/>
          </a:p>
        </p:txBody>
      </p:sp>
    </p:spTree>
    <p:extLst>
      <p:ext uri="{BB962C8B-B14F-4D97-AF65-F5344CB8AC3E}">
        <p14:creationId xmlns:p14="http://schemas.microsoft.com/office/powerpoint/2010/main" val="940268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562600"/>
          </a:xfrm>
        </p:spPr>
        <p:txBody>
          <a:bodyPr>
            <a:normAutofit/>
          </a:bodyPr>
          <a:lstStyle/>
          <a:p>
            <a:pPr lvl="0"/>
            <a:r>
              <a:rPr lang="sr-Latn-RS" b="1" dirty="0"/>
              <a:t>Odnosi sa Bogom: </a:t>
            </a:r>
            <a:r>
              <a:rPr lang="sr-Latn-RS" dirty="0"/>
              <a:t>u tim odnosima crkva se javlja kao posrednik (Bog crkve je Bog vernika); tokom </a:t>
            </a:r>
            <a:r>
              <a:rPr lang="sr-Latn-RS" dirty="0" smtClean="0"/>
              <a:t>12. veka </a:t>
            </a:r>
            <a:r>
              <a:rPr lang="sr-Latn-RS" dirty="0"/>
              <a:t>ustanovljava se 7 smrtnih grehova, 7 darova Svetog Duha i 7 sakramenta (svetih tajni); oni potkrepljuju ideju da se čovek može spasiti samo posredstvom crkve (ona ima moć da dodeljuje svete tajne, da venčava i razrešuje); taj proces rodio je reakciju koja se ogledala u želji za neposrednim kontaktom sa Bogom; različite forme devotio (pobožnosti) dobijaju u poznom srednjem veku izrazito lični </a:t>
            </a:r>
            <a:r>
              <a:rPr lang="sr-Latn-RS" dirty="0" smtClean="0"/>
              <a:t>karakter.</a:t>
            </a:r>
          </a:p>
          <a:p>
            <a:r>
              <a:rPr lang="sr-Latn-RS" b="1" dirty="0"/>
              <a:t>Tradicija tog neposrednog odnosa prema Bogu je pre svega eremitska i seže u početke </a:t>
            </a:r>
            <a:r>
              <a:rPr lang="sr-Latn-RS" b="1" dirty="0" smtClean="0"/>
              <a:t>hrišćanstva.</a:t>
            </a:r>
          </a:p>
          <a:p>
            <a:r>
              <a:rPr lang="sr-Latn-RS" dirty="0"/>
              <a:t>Opasnost direktnog puta – otvara vrata </a:t>
            </a:r>
            <a:r>
              <a:rPr lang="sr-Latn-RS" dirty="0" smtClean="0"/>
              <a:t>jeresi.</a:t>
            </a:r>
            <a:endParaRPr lang="en-US" dirty="0"/>
          </a:p>
          <a:p>
            <a:pPr marL="0" indent="0">
              <a:buNone/>
            </a:pPr>
            <a:endParaRPr lang="en-US" dirty="0"/>
          </a:p>
          <a:p>
            <a:pPr lvl="0"/>
            <a:endParaRPr lang="en-US" dirty="0"/>
          </a:p>
          <a:p>
            <a:endParaRPr lang="en-US" dirty="0"/>
          </a:p>
        </p:txBody>
      </p:sp>
    </p:spTree>
    <p:extLst>
      <p:ext uri="{BB962C8B-B14F-4D97-AF65-F5344CB8AC3E}">
        <p14:creationId xmlns:p14="http://schemas.microsoft.com/office/powerpoint/2010/main" val="3957130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6324600"/>
          </a:xfrm>
        </p:spPr>
        <p:txBody>
          <a:bodyPr>
            <a:normAutofit/>
          </a:bodyPr>
          <a:lstStyle/>
          <a:p>
            <a:r>
              <a:rPr lang="sr-Latn-RS" dirty="0"/>
              <a:t>Drugi oblik dosezanja Boga išao je preko proučavanja (Bog postaje istoričan</a:t>
            </a:r>
            <a:r>
              <a:rPr lang="sr-Latn-RS" dirty="0" smtClean="0"/>
              <a:t>); </a:t>
            </a:r>
            <a:r>
              <a:rPr lang="sr-Latn-RS" dirty="0"/>
              <a:t>izraz teologija prvi put srećemo kod Abelara, da bi se učvrstio tokom 13.veka na univerzitetima; odražava aspiraciju ka Bogu inteligencijom (razumom): FIDE QUAERENS INTELLECTUM (vera kao razum</a:t>
            </a:r>
            <a:r>
              <a:rPr lang="sr-Latn-RS" dirty="0" smtClean="0"/>
              <a:t>).</a:t>
            </a:r>
          </a:p>
          <a:p>
            <a:r>
              <a:rPr lang="sr-Latn-RS" dirty="0"/>
              <a:t>Komentari na Bibliju rađaju sholastičku teologiju; posredstvom ove egzegeze hrišćanski Bog srednjeg veka postaje istoričan, odnosno, postaje Bog čija se vizija menja s vremenom; ovo znači da se doslovno čitanje svetog teksta postepeno zamenjuje interpretativnim čitanjem (allegoricae) kojim se kombinuje alegorijsko, istorijsko i anagoško mišljenje (u eshatološkoj viziji</a:t>
            </a:r>
            <a:r>
              <a:rPr lang="sr-Latn-RS" dirty="0" smtClean="0"/>
              <a:t>).</a:t>
            </a:r>
            <a:endParaRPr lang="en-US" dirty="0"/>
          </a:p>
          <a:p>
            <a:endParaRPr lang="en-US" dirty="0"/>
          </a:p>
        </p:txBody>
      </p:sp>
    </p:spTree>
    <p:extLst>
      <p:ext uri="{BB962C8B-B14F-4D97-AF65-F5344CB8AC3E}">
        <p14:creationId xmlns:p14="http://schemas.microsoft.com/office/powerpoint/2010/main" val="2419248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6705600"/>
          </a:xfrm>
        </p:spPr>
        <p:txBody>
          <a:bodyPr>
            <a:normAutofit/>
          </a:bodyPr>
          <a:lstStyle/>
          <a:p>
            <a:pPr lvl="0"/>
            <a:r>
              <a:rPr lang="sr-Latn-RS" dirty="0"/>
              <a:t>Bog srednjeg veka bio je večan, ali ne i nepromenjiv; na to ukazuje postepen proces udaljavanja od Jahvea, koji postaje isključivi Bog Talmuda, a ne čitavog </a:t>
            </a:r>
            <a:r>
              <a:rPr lang="sr-Latn-RS" dirty="0" smtClean="0"/>
              <a:t>SZ.</a:t>
            </a:r>
            <a:endParaRPr lang="en-US" dirty="0"/>
          </a:p>
          <a:p>
            <a:r>
              <a:rPr lang="sr-Latn-RS" dirty="0"/>
              <a:t>Konflikt nastaje oko uloge Bogorodice (Sveti Luj je organizovao suđenje Talmudu, odnosno njegovo javno spaljivanje</a:t>
            </a:r>
            <a:r>
              <a:rPr lang="sr-Latn-RS" dirty="0" smtClean="0"/>
              <a:t>).</a:t>
            </a:r>
          </a:p>
          <a:p>
            <a:pPr lvl="0"/>
            <a:r>
              <a:rPr lang="sr-Latn-RS" dirty="0"/>
              <a:t>Direktni kontakt krštenog i Boga ostvaruje se preko </a:t>
            </a:r>
            <a:r>
              <a:rPr lang="sr-Latn-RS" b="1" dirty="0"/>
              <a:t>ispovesti</a:t>
            </a:r>
            <a:r>
              <a:rPr lang="sr-Latn-RS" dirty="0"/>
              <a:t> (od </a:t>
            </a:r>
            <a:r>
              <a:rPr lang="sr-Latn-RS" dirty="0" smtClean="0"/>
              <a:t>1215. </a:t>
            </a:r>
            <a:r>
              <a:rPr lang="sr-Latn-RS" dirty="0"/>
              <a:t>obavezna jedanput godišnje) i preko </a:t>
            </a:r>
            <a:r>
              <a:rPr lang="sr-Latn-RS" b="1" dirty="0"/>
              <a:t>molitve</a:t>
            </a:r>
            <a:r>
              <a:rPr lang="sr-Latn-RS" dirty="0"/>
              <a:t> (u kojoj Bog ima centralno mesto): Pater Noster, Ave Maria, Veni Creator; od sredine 9, posebno od </a:t>
            </a:r>
            <a:r>
              <a:rPr lang="sr-Latn-RS" dirty="0" smtClean="0"/>
              <a:t>11. </a:t>
            </a:r>
            <a:r>
              <a:rPr lang="sr-Latn-RS" dirty="0"/>
              <a:t>veka sv</a:t>
            </a:r>
            <a:r>
              <a:rPr lang="sr-Latn-RS" dirty="0" smtClean="0"/>
              <a:t>. Duh </a:t>
            </a:r>
            <a:r>
              <a:rPr lang="sr-Latn-RS" dirty="0"/>
              <a:t>ima sve važnije mesto u molitvama; moltiva deo svih važnih </a:t>
            </a:r>
            <a:r>
              <a:rPr lang="sr-Latn-RS" dirty="0" smtClean="0"/>
              <a:t>ceremonija.</a:t>
            </a:r>
            <a:endParaRPr lang="en-US" dirty="0"/>
          </a:p>
          <a:p>
            <a:endParaRPr lang="en-US" dirty="0"/>
          </a:p>
        </p:txBody>
      </p:sp>
    </p:spTree>
    <p:extLst>
      <p:ext uri="{BB962C8B-B14F-4D97-AF65-F5344CB8AC3E}">
        <p14:creationId xmlns:p14="http://schemas.microsoft.com/office/powerpoint/2010/main" val="293574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6019800"/>
          </a:xfrm>
        </p:spPr>
        <p:txBody>
          <a:bodyPr>
            <a:normAutofit/>
          </a:bodyPr>
          <a:lstStyle/>
          <a:p>
            <a:r>
              <a:rPr lang="sr-Latn-RS" b="1" dirty="0"/>
              <a:t>Mistični Bog se pokazuje a</a:t>
            </a:r>
            <a:r>
              <a:rPr lang="sr-Latn-RS" b="1" dirty="0" smtClean="0"/>
              <a:t>) per </a:t>
            </a:r>
            <a:r>
              <a:rPr lang="sr-Latn-RS" b="1" dirty="0"/>
              <a:t>signa b</a:t>
            </a:r>
            <a:r>
              <a:rPr lang="sr-Latn-RS" b="1" dirty="0" smtClean="0"/>
              <a:t>) per </a:t>
            </a:r>
            <a:r>
              <a:rPr lang="sr-Latn-RS" b="1" dirty="0"/>
              <a:t>miracula c</a:t>
            </a:r>
            <a:r>
              <a:rPr lang="sr-Latn-RS" b="1" dirty="0" smtClean="0"/>
              <a:t>) per myra (</a:t>
            </a:r>
            <a:r>
              <a:rPr lang="sr-Latn-RS" b="1" dirty="0"/>
              <a:t>zemaljske manifestacije</a:t>
            </a:r>
            <a:r>
              <a:rPr lang="sr-Latn-RS" dirty="0"/>
              <a:t>); </a:t>
            </a:r>
            <a:r>
              <a:rPr lang="sr-Latn-RS" b="1" dirty="0"/>
              <a:t>čovek je stvoren prema slici Boga</a:t>
            </a:r>
            <a:r>
              <a:rPr lang="sr-Latn-RS" dirty="0"/>
              <a:t> (razlika između čoveka i Boga u </a:t>
            </a:r>
            <a:r>
              <a:rPr lang="sr-Latn-RS" dirty="0" smtClean="0"/>
              <a:t>času </a:t>
            </a:r>
            <a:r>
              <a:rPr lang="sr-Latn-RS" dirty="0"/>
              <a:t>stvaranja odnosi se na saznanje, odnosno znanje); Bog se javlja kao sveznajući, a prvobitni greh se stoga vezuje za drvo saznanja; </a:t>
            </a:r>
            <a:r>
              <a:rPr lang="sr-Latn-RS" b="1" dirty="0"/>
              <a:t>SZ insistira na slici čoveka kao </a:t>
            </a:r>
            <a:r>
              <a:rPr lang="sr-Latn-RS" b="1" dirty="0" smtClean="0"/>
              <a:t>grešnika.</a:t>
            </a:r>
          </a:p>
          <a:p>
            <a:r>
              <a:rPr lang="sr-Latn-RS" b="1" dirty="0"/>
              <a:t>K</a:t>
            </a:r>
            <a:r>
              <a:rPr lang="sr-Latn-RS" b="1" dirty="0" smtClean="0"/>
              <a:t>arakteristična </a:t>
            </a:r>
            <a:r>
              <a:rPr lang="sr-Latn-RS" b="1" dirty="0"/>
              <a:t>slika čoveka u SZ je Jov</a:t>
            </a:r>
            <a:r>
              <a:rPr lang="sr-Latn-RS" dirty="0"/>
              <a:t>, kao slika čoveka kojega je Bog ponizio, podsetio ga na njegovu beznačajnost, na slabost i grehe; Jova spasava rezignacija, pokornost i Božje milosrđe (Grgur I, Moralia in Job i kasniji komentari stvaraju od </a:t>
            </a:r>
            <a:r>
              <a:rPr lang="sr-Latn-RS" b="1" dirty="0"/>
              <a:t>Jova sliku Hrista i crkve u vremenima iskušenja</a:t>
            </a:r>
            <a:r>
              <a:rPr lang="sr-Latn-RS" dirty="0" smtClean="0"/>
              <a:t>).</a:t>
            </a:r>
            <a:endParaRPr lang="en-US" dirty="0"/>
          </a:p>
        </p:txBody>
      </p:sp>
    </p:spTree>
    <p:extLst>
      <p:ext uri="{BB962C8B-B14F-4D97-AF65-F5344CB8AC3E}">
        <p14:creationId xmlns:p14="http://schemas.microsoft.com/office/powerpoint/2010/main" val="2335604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572000"/>
          </a:xfrm>
        </p:spPr>
        <p:txBody>
          <a:bodyPr/>
          <a:lstStyle/>
          <a:p>
            <a:pPr lvl="0"/>
            <a:r>
              <a:rPr lang="sr-Latn-RS" dirty="0"/>
              <a:t>Humanizam kraja srednjeg veka radja praksu</a:t>
            </a:r>
            <a:r>
              <a:rPr lang="sr-Latn-RS" b="1" dirty="0"/>
              <a:t> imitatio </a:t>
            </a:r>
            <a:r>
              <a:rPr lang="sr-Latn-RS" b="1" dirty="0" smtClean="0"/>
              <a:t>Christi.</a:t>
            </a:r>
            <a:endParaRPr lang="en-US" dirty="0"/>
          </a:p>
          <a:p>
            <a:r>
              <a:rPr lang="sr-Latn-RS" dirty="0"/>
              <a:t>Jahve se javlja kao najarhaičnija slika Boga (Bog gneva), da bi potom preovlađujuća slika bila slika Boga zaštitnika, a na kraju srednjeg veka slika Boga koji pati </a:t>
            </a:r>
            <a:r>
              <a:rPr lang="sr-Latn-RS" dirty="0" smtClean="0"/>
              <a:t>– Passio.</a:t>
            </a:r>
            <a:endParaRPr lang="en-US" dirty="0"/>
          </a:p>
        </p:txBody>
      </p:sp>
    </p:spTree>
    <p:extLst>
      <p:ext uri="{BB962C8B-B14F-4D97-AF65-F5344CB8AC3E}">
        <p14:creationId xmlns:p14="http://schemas.microsoft.com/office/powerpoint/2010/main" val="314039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943600"/>
          </a:xfrm>
        </p:spPr>
        <p:txBody>
          <a:bodyPr>
            <a:normAutofit/>
          </a:bodyPr>
          <a:lstStyle/>
          <a:p>
            <a:r>
              <a:rPr lang="sr-Latn-RS" dirty="0"/>
              <a:t>Koncept Boga kakav se javlja na srednjovekovnom Zapadu različit je ne samo u odnosu na istočnohrišćansku tradiciju, već, u još većoj meri, u odnosu na jevrejski i muslimanski </a:t>
            </a:r>
            <a:r>
              <a:rPr lang="sr-Latn-RS" dirty="0" smtClean="0"/>
              <a:t>koncept </a:t>
            </a:r>
            <a:r>
              <a:rPr lang="sr-Latn-RS" dirty="0"/>
              <a:t>Jahvea,odnosno Alaha, pre svega zbog različitog odnosa prema </a:t>
            </a:r>
            <a:r>
              <a:rPr lang="sr-Latn-RS" b="1" dirty="0"/>
              <a:t>figurativnosti božanske predstave.</a:t>
            </a:r>
            <a:r>
              <a:rPr lang="sr-Latn-RS" dirty="0"/>
              <a:t> Hrišćanskog Boga je moguće predstaviti i on je po pravilu </a:t>
            </a:r>
            <a:r>
              <a:rPr lang="sr-Latn-RS" b="1" dirty="0"/>
              <a:t>antorpomorfan</a:t>
            </a:r>
            <a:r>
              <a:rPr lang="sr-Latn-RS" dirty="0"/>
              <a:t>, uzima dakle ljudsko obličje. Slika Boga zavisi od prirode posmatrača, odnosno, od njegovog  mesta u društvu, pa tako razlikujemo Boga klerika i laika, Boga kaluđera odnosno sveštenika, Boga moćnih od Boga poniženih, odnosno, Boga bogatih od Boga siromašnih.</a:t>
            </a:r>
            <a:endParaRPr lang="en-US" dirty="0"/>
          </a:p>
        </p:txBody>
      </p:sp>
    </p:spTree>
    <p:extLst>
      <p:ext uri="{BB962C8B-B14F-4D97-AF65-F5344CB8AC3E}">
        <p14:creationId xmlns:p14="http://schemas.microsoft.com/office/powerpoint/2010/main" val="423808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29200"/>
          </a:xfrm>
        </p:spPr>
        <p:txBody>
          <a:bodyPr>
            <a:normAutofit/>
          </a:bodyPr>
          <a:lstStyle/>
          <a:p>
            <a:pPr lvl="0"/>
            <a:r>
              <a:rPr lang="sr-Latn-RS" dirty="0"/>
              <a:t>Slike Boga se vremenom menjaju, a između Boga i vernika umeće se istorijska vizura. Počev od ranohrišćanskog Boga poznoantičkog doba, u vreme kada Bog hrišćana postaje jedinstveni Bog velikog Rimskog carstva, do procesa (na primer uništvanje paganskih hramova ili svetog drveća) koji prepoznajemo tokom ranog srednjeg veka, mesta kulta su ta koja obeležavaju prelaz od hrama ka crkvi.  </a:t>
            </a:r>
            <a:endParaRPr lang="sr-Latn-RS" dirty="0" smtClean="0"/>
          </a:p>
          <a:p>
            <a:r>
              <a:rPr lang="sr-Latn-RS" dirty="0"/>
              <a:t>Srednjovekovni koncept Boga dijahrono posmatran odražava tri odlike Boga u srednjem veku:  a) Spasilac b) Bog gneva koji se preobražava tokom srednjeg veka u dobrog Boga i c)Bog u tri lica</a:t>
            </a:r>
            <a:endParaRPr lang="en-US" dirty="0"/>
          </a:p>
          <a:p>
            <a:pPr lvl="0"/>
            <a:endParaRPr lang="en-US" dirty="0"/>
          </a:p>
          <a:p>
            <a:endParaRPr lang="en-US" dirty="0"/>
          </a:p>
        </p:txBody>
      </p:sp>
    </p:spTree>
    <p:extLst>
      <p:ext uri="{BB962C8B-B14F-4D97-AF65-F5344CB8AC3E}">
        <p14:creationId xmlns:p14="http://schemas.microsoft.com/office/powerpoint/2010/main" val="587654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334000"/>
          </a:xfrm>
        </p:spPr>
        <p:txBody>
          <a:bodyPr>
            <a:normAutofit lnSpcReduction="10000"/>
          </a:bodyPr>
          <a:lstStyle/>
          <a:p>
            <a:pPr lvl="0"/>
            <a:r>
              <a:rPr lang="sr-Latn-RS" b="1" dirty="0"/>
              <a:t>Spasilac: </a:t>
            </a:r>
            <a:r>
              <a:rPr lang="sr-Latn-RS" dirty="0"/>
              <a:t>centralni trenutak inkarnacije Boga u svetu bio je čin stvaranja čoveka; drugi je bila smrt Isusova na krstu, čime je iskupljen greh i obećano spasenje ljudskom rodu; Bog Biblije nije ni dobar ni loš, on je </a:t>
            </a:r>
            <a:r>
              <a:rPr lang="sr-Latn-RS" b="1" dirty="0"/>
              <a:t>svemoguć, pravedan i </a:t>
            </a:r>
            <a:r>
              <a:rPr lang="sr-Latn-RS" b="1" dirty="0" smtClean="0"/>
              <a:t>strašan.</a:t>
            </a:r>
            <a:r>
              <a:rPr lang="sr-Latn-RS" dirty="0" smtClean="0"/>
              <a:t> </a:t>
            </a:r>
          </a:p>
          <a:p>
            <a:pPr lvl="0"/>
            <a:r>
              <a:rPr lang="sr-Latn-RS" b="1" dirty="0"/>
              <a:t>Bog gneva</a:t>
            </a:r>
            <a:r>
              <a:rPr lang="sr-Latn-RS" dirty="0"/>
              <a:t>: tema Božjeg gneva svedočanstvo je transformacije  starozavetnog u novozavetnog Boga; istovremeno sa </a:t>
            </a:r>
            <a:r>
              <a:rPr lang="sr-Latn-RS" dirty="0" smtClean="0"/>
              <a:t>gnevnim </a:t>
            </a:r>
            <a:r>
              <a:rPr lang="sr-Latn-RS" dirty="0"/>
              <a:t>Bogom, u srednjem veku stvara se i slika dobrog Boga (bonus pastor), koji je darovao vernicima posrednike – elitu „privilegovanih mrtvih“ preko svetitelja – heroja </a:t>
            </a:r>
            <a:r>
              <a:rPr lang="sr-Latn-RS" dirty="0" smtClean="0"/>
              <a:t>hrišćanstva.</a:t>
            </a:r>
            <a:endParaRPr lang="en-US" dirty="0"/>
          </a:p>
          <a:p>
            <a:r>
              <a:rPr lang="sr-Latn-RS" dirty="0"/>
              <a:t>Relikvije i grobovi obeležavaju mesta na kojima se Bog manifestuje i gde je moguće da mu se efikasnije moli.</a:t>
            </a:r>
            <a:endParaRPr lang="en-US" dirty="0"/>
          </a:p>
          <a:p>
            <a:pPr lvl="0"/>
            <a:endParaRPr lang="en-US" dirty="0"/>
          </a:p>
          <a:p>
            <a:endParaRPr lang="en-US" dirty="0"/>
          </a:p>
        </p:txBody>
      </p:sp>
    </p:spTree>
    <p:extLst>
      <p:ext uri="{BB962C8B-B14F-4D97-AF65-F5344CB8AC3E}">
        <p14:creationId xmlns:p14="http://schemas.microsoft.com/office/powerpoint/2010/main" val="102709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6096000"/>
          </a:xfrm>
        </p:spPr>
        <p:txBody>
          <a:bodyPr>
            <a:normAutofit lnSpcReduction="10000"/>
          </a:bodyPr>
          <a:lstStyle/>
          <a:p>
            <a:pPr lvl="0"/>
            <a:r>
              <a:rPr lang="sr-Latn-RS" b="1" dirty="0"/>
              <a:t>Bog u tri lica</a:t>
            </a:r>
            <a:r>
              <a:rPr lang="sr-Latn-RS" dirty="0"/>
              <a:t>: kao tri anđela (inkarnacija Trojice); pitanje statusa trojice: credo definisan u Nikeji, na vaseljenskom saboru (sabori služe procesu samoodređenja crkve) – donet stav da Sv.Duh proishodi i iz Oca i iz </a:t>
            </a:r>
            <a:r>
              <a:rPr lang="sr-Latn-RS" dirty="0" smtClean="0"/>
              <a:t>Sina.</a:t>
            </a:r>
            <a:endParaRPr lang="en-US" dirty="0"/>
          </a:p>
          <a:p>
            <a:r>
              <a:rPr lang="sr-Latn-RS" dirty="0"/>
              <a:t>Ova je tradicija bila je manje popularna na Zapadu; iz nje proizlaze </a:t>
            </a:r>
            <a:r>
              <a:rPr lang="sr-Latn-RS" dirty="0" smtClean="0"/>
              <a:t>brojne</a:t>
            </a:r>
            <a:r>
              <a:rPr lang="sr-Latn-RS" dirty="0"/>
              <a:t> </a:t>
            </a:r>
            <a:r>
              <a:rPr lang="sr-Latn-RS" dirty="0" smtClean="0"/>
              <a:t>rasprave </a:t>
            </a:r>
            <a:r>
              <a:rPr lang="sr-Latn-RS" dirty="0"/>
              <a:t>o Hristovoj prirodi (arijanci, monofiziti, pelagijanci). U osnovi spora o Hristovoj prirodi nalazile su se dve koncepcije. Prema prvoj, sin je jedinosuštan ocu, dakle, ima po sebi božansku prirodu. Prema drugoj, koju zastupa Arije, Hristos nije Bog; pošto je Got Ulfila preveo bibliju na gotski jezik, Goti su od V veka arijanci. Na Saboru u Toledu </a:t>
            </a:r>
            <a:r>
              <a:rPr lang="sr-Latn-RS" dirty="0" smtClean="0"/>
              <a:t>587. </a:t>
            </a:r>
            <a:r>
              <a:rPr lang="sr-Latn-RS" dirty="0"/>
              <a:t>radi pokršatavanja Vizigota kralj Rekared je odbacio arijanstvo i potvrdio FILIOQUE (da Sv.Duh proističe i od oca i od sina)</a:t>
            </a:r>
            <a:endParaRPr lang="en-US" dirty="0"/>
          </a:p>
          <a:p>
            <a:endParaRPr lang="en-US" dirty="0"/>
          </a:p>
        </p:txBody>
      </p:sp>
    </p:spTree>
    <p:extLst>
      <p:ext uri="{BB962C8B-B14F-4D97-AF65-F5344CB8AC3E}">
        <p14:creationId xmlns:p14="http://schemas.microsoft.com/office/powerpoint/2010/main" val="1002349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486400"/>
          </a:xfrm>
        </p:spPr>
        <p:txBody>
          <a:bodyPr>
            <a:normAutofit/>
          </a:bodyPr>
          <a:lstStyle/>
          <a:p>
            <a:pPr lvl="0"/>
            <a:r>
              <a:rPr lang="sr-Latn-RS" b="1" dirty="0"/>
              <a:t>Otac</a:t>
            </a:r>
            <a:r>
              <a:rPr lang="sr-Latn-RS" dirty="0"/>
              <a:t> se slika kao izvor </a:t>
            </a:r>
            <a:r>
              <a:rPr lang="sr-Latn-RS" dirty="0" smtClean="0"/>
              <a:t>autoriteta </a:t>
            </a:r>
            <a:r>
              <a:rPr lang="sr-Latn-RS" dirty="0"/>
              <a:t>(starac, gospodar i zaštitnik); kada je Karlo, a </a:t>
            </a:r>
            <a:r>
              <a:rPr lang="sr-Latn-RS" dirty="0" smtClean="0"/>
              <a:t>posle njega </a:t>
            </a:r>
            <a:r>
              <a:rPr lang="sr-Latn-RS" dirty="0"/>
              <a:t>i nemački carevi nastojao da rekonstruiše hrišćansko carstvo proklamovana je </a:t>
            </a:r>
            <a:r>
              <a:rPr lang="sr-Latn-RS" b="1" dirty="0"/>
              <a:t>kraljevska figura Boga in </a:t>
            </a:r>
            <a:r>
              <a:rPr lang="sr-Latn-RS" b="1" dirty="0" smtClean="0"/>
              <a:t>Maiestatem.</a:t>
            </a:r>
            <a:endParaRPr lang="en-US" dirty="0"/>
          </a:p>
          <a:p>
            <a:r>
              <a:rPr lang="sr-Latn-RS" b="1" dirty="0" smtClean="0"/>
              <a:t>Sin</a:t>
            </a:r>
            <a:r>
              <a:rPr lang="sr-Latn-RS" dirty="0" smtClean="0"/>
              <a:t>, </a:t>
            </a:r>
            <a:r>
              <a:rPr lang="sr-Latn-RS" dirty="0"/>
              <a:t>slika Boga koji je postao </a:t>
            </a:r>
            <a:r>
              <a:rPr lang="sr-Latn-RS" dirty="0" smtClean="0"/>
              <a:t>čovek </a:t>
            </a:r>
            <a:r>
              <a:rPr lang="sr-Latn-RS" dirty="0"/>
              <a:t>je slika ikonomije spasa (vrhunac nalazi u činu stradanja i smrti na krstu); tokom krize 13. i 14</a:t>
            </a:r>
            <a:r>
              <a:rPr lang="sr-Latn-RS" dirty="0" smtClean="0"/>
              <a:t>. veka </a:t>
            </a:r>
            <a:r>
              <a:rPr lang="sr-Latn-RS" dirty="0"/>
              <a:t>javljaju se dve nove ikonografske teme – Pieta i Ecce homo (Hristos stradanja). Tokom 13</a:t>
            </a:r>
            <a:r>
              <a:rPr lang="sr-Latn-RS" dirty="0" smtClean="0"/>
              <a:t>. veka </a:t>
            </a:r>
            <a:r>
              <a:rPr lang="sr-Latn-RS" dirty="0"/>
              <a:t>koegzistiraju slike Christus patiens i evharistički Hristos slave; trojstvo je prikazano kao Sin koji je u krilu Oca, a golub koji simbolizuje Sveti Duh lebdi iznad </a:t>
            </a:r>
            <a:r>
              <a:rPr lang="sr-Latn-RS" dirty="0" smtClean="0"/>
              <a:t>njih.</a:t>
            </a:r>
            <a:endParaRPr lang="en-US" dirty="0"/>
          </a:p>
        </p:txBody>
      </p:sp>
    </p:spTree>
    <p:extLst>
      <p:ext uri="{BB962C8B-B14F-4D97-AF65-F5344CB8AC3E}">
        <p14:creationId xmlns:p14="http://schemas.microsoft.com/office/powerpoint/2010/main" val="1184148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3450" y="381000"/>
            <a:ext cx="4629150" cy="6172200"/>
          </a:xfrm>
        </p:spPr>
      </p:pic>
      <p:sp>
        <p:nvSpPr>
          <p:cNvPr id="3" name="Title 2"/>
          <p:cNvSpPr>
            <a:spLocks noGrp="1"/>
          </p:cNvSpPr>
          <p:nvPr>
            <p:ph type="title"/>
          </p:nvPr>
        </p:nvSpPr>
        <p:spPr>
          <a:xfrm>
            <a:off x="3810000" y="2667000"/>
            <a:ext cx="6629400" cy="1447800"/>
          </a:xfrm>
        </p:spPr>
        <p:txBody>
          <a:bodyPr>
            <a:normAutofit/>
          </a:bodyPr>
          <a:lstStyle/>
          <a:p>
            <a:pPr algn="ctr"/>
            <a:r>
              <a:rPr lang="sr-Latn-RS" dirty="0" smtClean="0">
                <a:solidFill>
                  <a:schemeClr val="tx2"/>
                </a:solidFill>
              </a:rPr>
              <a:t>Slika Boga, </a:t>
            </a:r>
            <a:br>
              <a:rPr lang="sr-Latn-RS" dirty="0" smtClean="0">
                <a:solidFill>
                  <a:schemeClr val="tx2"/>
                </a:solidFill>
              </a:rPr>
            </a:br>
            <a:r>
              <a:rPr lang="sr-Latn-RS" dirty="0" smtClean="0">
                <a:solidFill>
                  <a:schemeClr val="tx2"/>
                </a:solidFill>
              </a:rPr>
              <a:t>triptih</a:t>
            </a:r>
            <a:endParaRPr lang="en-US" dirty="0">
              <a:solidFill>
                <a:schemeClr val="tx2"/>
              </a:solidFill>
            </a:endParaRPr>
          </a:p>
        </p:txBody>
      </p:sp>
    </p:spTree>
    <p:extLst>
      <p:ext uri="{BB962C8B-B14F-4D97-AF65-F5344CB8AC3E}">
        <p14:creationId xmlns:p14="http://schemas.microsoft.com/office/powerpoint/2010/main" val="2729057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838200"/>
            <a:ext cx="7010400" cy="5257800"/>
          </a:xfrm>
        </p:spPr>
      </p:pic>
    </p:spTree>
    <p:extLst>
      <p:ext uri="{BB962C8B-B14F-4D97-AF65-F5344CB8AC3E}">
        <p14:creationId xmlns:p14="http://schemas.microsoft.com/office/powerpoint/2010/main" val="3284234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305800" cy="6019800"/>
          </a:xfrm>
        </p:spPr>
        <p:txBody>
          <a:bodyPr>
            <a:normAutofit fontScale="92500"/>
          </a:bodyPr>
          <a:lstStyle/>
          <a:p>
            <a:pPr lvl="0"/>
            <a:r>
              <a:rPr lang="sr-Latn-RS" b="1" dirty="0"/>
              <a:t>Sveti Duh</a:t>
            </a:r>
            <a:r>
              <a:rPr lang="sr-Latn-RS" dirty="0"/>
              <a:t>: u ranijem periodu istorijski i mitski mentalitet čuva tragove njegove čudesne intervencije poput pokrštavanja Klovisa; od 13.veka javlja se u urbanom okviru, kao Bog bratovština i bolnica; beleže se darovi Svetog Duha medju kojima se javlja i strah (prema Isaiji, još i inteligencija, mudrost, pobožnost, snaga, savet...), on deluje darovima u svakodnevnom životu, igrajući posebnu ulogu u duhovnom i moralnom životu pojedinca i </a:t>
            </a:r>
            <a:r>
              <a:rPr lang="sr-Latn-RS" dirty="0" smtClean="0"/>
              <a:t>kolektiva. </a:t>
            </a:r>
            <a:endParaRPr lang="en-US" dirty="0"/>
          </a:p>
          <a:p>
            <a:pPr lvl="0"/>
            <a:r>
              <a:rPr lang="sr-Latn-RS" b="1" dirty="0"/>
              <a:t>Dominantne su dve slike Boga </a:t>
            </a:r>
            <a:r>
              <a:rPr lang="sr-Latn-RS" dirty="0"/>
              <a:t>– Patiens i Maiestas (njima odgovaraju slike dobrog Boga proviđenja i onoga koji najavljuje Dies irae) – u osnovi ovih pojavaj je potreba za postojanjem različitih manifestacija Boga</a:t>
            </a:r>
            <a:r>
              <a:rPr lang="sr-Latn-RS" dirty="0" smtClean="0"/>
              <a:t>. Među </a:t>
            </a:r>
            <a:r>
              <a:rPr lang="sr-Latn-RS" dirty="0"/>
              <a:t>prvima je slika Passio, stardalnika, a kasnije se javlja potreba za zaštitom. Upravo iz te potrebe javlja se izraženija uloga svetog Duha , razvoj njegove uloge, a posebno sve značajnija uloga </a:t>
            </a:r>
            <a:r>
              <a:rPr lang="sr-Latn-RS" dirty="0" smtClean="0"/>
              <a:t>Bogorodice.</a:t>
            </a:r>
            <a:endParaRPr lang="en-US" dirty="0"/>
          </a:p>
          <a:p>
            <a:endParaRPr lang="en-US" dirty="0"/>
          </a:p>
        </p:txBody>
      </p:sp>
    </p:spTree>
    <p:extLst>
      <p:ext uri="{BB962C8B-B14F-4D97-AF65-F5344CB8AC3E}">
        <p14:creationId xmlns:p14="http://schemas.microsoft.com/office/powerpoint/2010/main" val="3284472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4">
      <a:dk1>
        <a:srgbClr val="2F2B20"/>
      </a:dk1>
      <a:lt1>
        <a:srgbClr val="6D5125"/>
      </a:lt1>
      <a:dk2>
        <a:srgbClr val="675E47"/>
      </a:dk2>
      <a:lt2>
        <a:srgbClr val="DFDCB7"/>
      </a:lt2>
      <a:accent1>
        <a:srgbClr val="A9A57C"/>
      </a:accent1>
      <a:accent2>
        <a:srgbClr val="A47A37"/>
      </a:accent2>
      <a:accent3>
        <a:srgbClr val="D2CB6C"/>
      </a:accent3>
      <a:accent4>
        <a:srgbClr val="C89F5D"/>
      </a:accent4>
      <a:accent5>
        <a:srgbClr val="C89F5D"/>
      </a:accent5>
      <a:accent6>
        <a:srgbClr val="B1A089"/>
      </a:accent6>
      <a:hlink>
        <a:srgbClr val="D25814"/>
      </a:hlink>
      <a:folHlink>
        <a:srgbClr val="849A0A"/>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321</TotalTime>
  <Words>1466</Words>
  <Application>Microsoft Office PowerPoint</Application>
  <PresentationFormat>On-screen Show (4:3)</PresentationFormat>
  <Paragraphs>38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Paper</vt:lpstr>
      <vt:lpstr>Slika Boga u srednjem veku</vt:lpstr>
      <vt:lpstr>PowerPoint Presentation</vt:lpstr>
      <vt:lpstr>PowerPoint Presentation</vt:lpstr>
      <vt:lpstr>PowerPoint Presentation</vt:lpstr>
      <vt:lpstr>PowerPoint Presentation</vt:lpstr>
      <vt:lpstr>PowerPoint Presentation</vt:lpstr>
      <vt:lpstr>Slika Boga,  triptih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Reprezentativna kultura i simboli epohe</dc:title>
  <dc:creator>A. Z. Savic</dc:creator>
  <cp:lastModifiedBy>A. Z. Savic</cp:lastModifiedBy>
  <cp:revision>17</cp:revision>
  <dcterms:created xsi:type="dcterms:W3CDTF">2020-04-23T12:22:25Z</dcterms:created>
  <dcterms:modified xsi:type="dcterms:W3CDTF">2020-05-16T13:03:54Z</dcterms:modified>
</cp:coreProperties>
</file>