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5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8FAC-87C4-458F-B24A-440361A9DD8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BA27-6F7F-4585-AF2C-E30FA355C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76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8FAC-87C4-458F-B24A-440361A9DD8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BA27-6F7F-4585-AF2C-E30FA355C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679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8FAC-87C4-458F-B24A-440361A9DD8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BA27-6F7F-4585-AF2C-E30FA355C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502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8FAC-87C4-458F-B24A-440361A9DD8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BA27-6F7F-4585-AF2C-E30FA355C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11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8FAC-87C4-458F-B24A-440361A9DD8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BA27-6F7F-4585-AF2C-E30FA355C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8FAC-87C4-458F-B24A-440361A9DD8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BA27-6F7F-4585-AF2C-E30FA355C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96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8FAC-87C4-458F-B24A-440361A9DD8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BA27-6F7F-4585-AF2C-E30FA355C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866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8FAC-87C4-458F-B24A-440361A9DD8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BA27-6F7F-4585-AF2C-E30FA355C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299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8FAC-87C4-458F-B24A-440361A9DD8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BA27-6F7F-4585-AF2C-E30FA355C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64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8FAC-87C4-458F-B24A-440361A9DD8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BA27-6F7F-4585-AF2C-E30FA355C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74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8FAC-87C4-458F-B24A-440361A9DD8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BA27-6F7F-4585-AF2C-E30FA355C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13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38FAC-87C4-458F-B24A-440361A9DD8A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9BA27-6F7F-4585-AF2C-E30FA355C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015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/>
          <a:p>
            <a:r>
              <a:rPr lang="sr-Latn-RS" sz="40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DOSELJAVANJE MAĐARA</a:t>
            </a:r>
            <a:endParaRPr lang="en-US" sz="40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909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5551488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294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-14288"/>
            <a:ext cx="7991475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716463" y="5764213"/>
            <a:ext cx="338137" cy="441325"/>
          </a:xfrm>
          <a:prstGeom prst="ellipse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78486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140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5384800"/>
            <a:ext cx="9144000" cy="931863"/>
          </a:xfrm>
        </p:spPr>
        <p:txBody>
          <a:bodyPr/>
          <a:lstStyle/>
          <a:p>
            <a:r>
              <a:rPr lang="hr-HR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Batajnica – Bekića salaš, </a:t>
            </a: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ratnički grob, sredina 6. veka</a:t>
            </a: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Content Placeholder 3" descr="Batajnica.t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13" y="-22225"/>
            <a:ext cx="2646362" cy="4856163"/>
          </a:xfrm>
        </p:spPr>
      </p:pic>
      <p:sp>
        <p:nvSpPr>
          <p:cNvPr id="14340" name="Rectangle 1"/>
          <p:cNvSpPr>
            <a:spLocks noChangeArrowheads="1"/>
          </p:cNvSpPr>
          <p:nvPr/>
        </p:nvSpPr>
        <p:spPr bwMode="auto">
          <a:xfrm>
            <a:off x="5084763" y="3167063"/>
            <a:ext cx="29162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en-US" altLang="en-US" sz="2400">
              <a:latin typeface="Arial" charset="0"/>
            </a:endParaRPr>
          </a:p>
        </p:txBody>
      </p:sp>
      <p:pic>
        <p:nvPicPr>
          <p:cNvPr id="1434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75" y="-22225"/>
            <a:ext cx="3730625" cy="486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100" y="-44450"/>
            <a:ext cx="2763838" cy="485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28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43475" cy="41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8325" y="3668713"/>
            <a:ext cx="787400" cy="4095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MAP  3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55838" y="2722563"/>
            <a:ext cx="762000" cy="11509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536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325" y="3057525"/>
            <a:ext cx="4003675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3017838" y="2955925"/>
            <a:ext cx="2603500" cy="68421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6100763" y="5245100"/>
            <a:ext cx="1206500" cy="16129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2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3163888"/>
            <a:ext cx="4900612" cy="369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62538" cy="316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95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725"/>
            <a:ext cx="7315200" cy="613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7315200" y="2882900"/>
            <a:ext cx="1828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r-HR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Profesor J. Kovačević</a:t>
            </a:r>
            <a:endParaRPr lang="en-US" altLang="en-US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70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300" y="0"/>
            <a:ext cx="7788275" cy="6862763"/>
          </a:xfrm>
        </p:spPr>
      </p:pic>
    </p:spTree>
    <p:extLst>
      <p:ext uri="{BB962C8B-B14F-4D97-AF65-F5344CB8AC3E}">
        <p14:creationId xmlns:p14="http://schemas.microsoft.com/office/powerpoint/2010/main" val="221047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3535363"/>
          </a:xfrm>
        </p:spPr>
        <p:txBody>
          <a:bodyPr/>
          <a:lstStyle/>
          <a:p>
            <a:pPr algn="l"/>
            <a:r>
              <a:rPr lang="sr-Latn-R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Nomadski, ratnički narod.</a:t>
            </a:r>
            <a:br>
              <a:rPr lang="sr-Latn-R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Konjica – luk i strela.</a:t>
            </a:r>
            <a:br>
              <a:rPr lang="sr-Latn-R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Slični Avarima.</a:t>
            </a:r>
            <a:br>
              <a:rPr lang="sr-Latn-R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Pojasevi ukrašeni srcolikim privescima.</a:t>
            </a:r>
            <a:br>
              <a:rPr lang="sr-Latn-R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Sahranjivanje sa konjima, parcijalno.</a:t>
            </a:r>
            <a:br>
              <a:rPr lang="sr-Latn-R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Primili hrišćanstvo.</a:t>
            </a:r>
            <a:br>
              <a:rPr lang="sr-Latn-R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059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3338"/>
            <a:ext cx="3200400" cy="4232275"/>
          </a:xfrm>
        </p:spPr>
      </p:pic>
      <p:pic>
        <p:nvPicPr>
          <p:cNvPr id="4099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2819400"/>
            <a:ext cx="2757488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763" y="1447800"/>
            <a:ext cx="3195637" cy="425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96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0" y="0"/>
            <a:ext cx="91440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3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en-US" sz="3200"/>
          </a:p>
        </p:txBody>
      </p:sp>
      <p:sp>
        <p:nvSpPr>
          <p:cNvPr id="5123" name="Title 1"/>
          <p:cNvSpPr txBox="1">
            <a:spLocks/>
          </p:cNvSpPr>
          <p:nvPr/>
        </p:nvSpPr>
        <p:spPr bwMode="auto">
          <a:xfrm>
            <a:off x="0" y="1493838"/>
            <a:ext cx="9144000" cy="489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 predanju potomci drugog Nojinog sina Hama (nižerazredni), a potom od Jafeta.</a:t>
            </a:r>
          </a:p>
          <a:p>
            <a:pPr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Posle rušenja Vavilonske kule Nimrod ima sinove Hunora i Magora.</a:t>
            </a:r>
          </a:p>
          <a:p>
            <a:pPr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 18. veka grupa fino-ugarskih plemena. Mala, ali ključna sličnost</a:t>
            </a:r>
            <a:r>
              <a:rPr 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 jeziku.</a:t>
            </a:r>
          </a:p>
          <a:p>
            <a:pPr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Oko 500. g. p.n.e. žive u oblasti između reka Volge, Kame i Ural i planine Ural.</a:t>
            </a:r>
          </a:p>
          <a:p>
            <a:pPr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Najkasnije oko 830. g. n.e se sele u južnoruske stepe (od sliva Dona do sliva Dnjepra), a od 9. veka </a:t>
            </a:r>
            <a:r>
              <a:rPr 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 </a:t>
            </a: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oko ušća Dunava. Mađari ovu oblast nazivaju Etelkez.</a:t>
            </a:r>
          </a:p>
          <a:p>
            <a:pPr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Ovde dolaze u kontakt sa bugarskim plemenima.</a:t>
            </a:r>
          </a:p>
          <a:p>
            <a:pPr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Mađari su deo Hazarskog kaganata.</a:t>
            </a:r>
          </a:p>
          <a:p>
            <a:pPr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 tri plemena Kabara (judeizam) sele se u Panonsku niziju.</a:t>
            </a:r>
          </a:p>
          <a:p>
            <a:pPr>
              <a:buFontTx/>
              <a:buChar char="-"/>
            </a:pPr>
            <a:endParaRPr lang="sr-Latn-RS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n-US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06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3513"/>
            <a:ext cx="8539163" cy="639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948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0" y="0"/>
            <a:ext cx="91440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3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en-US" sz="320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1371600"/>
            <a:ext cx="9144000" cy="4891088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sr-Latn-RS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Politeizam praktikuju.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sr-Latn-RS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Veruju u drvo života (koren, stablo, krošnja).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sr-Latn-RS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Svaki rod ima svoj totem.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sr-Latn-RS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Šamani – taltoši.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sr-Latn-RS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Konstantin Porfirogenit navodi da su bili podeljeni u 7 plemena, koja se dalje dele na rodove.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sr-Latn-RS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Dolazak u Panonsku niziju 895/896. godine. Sukob Simeona I i Vizantije. Mađari vizantijski saveznici, pa Bugari pozivaju Pečenjege. 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sr-Latn-RS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Mađare vodi Arpad.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sr-Latn-RS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Izvornih pisanih podatak o dolasku u Panonsku niziju nema puno, ali o tome pored vizantijskih izvora svedoči i delo Anonimnog notara iz 12. veka.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endParaRPr lang="sr-Latn-R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endParaRPr lang="sr-Latn-R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endParaRPr lang="sr-Latn-R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04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/>
        </p:nvSpPr>
        <p:spPr bwMode="auto">
          <a:xfrm>
            <a:off x="0" y="0"/>
            <a:ext cx="91440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3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en-US" sz="320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533400"/>
            <a:ext cx="9144000" cy="6172200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sr-Latn-RS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Prvih 75. </a:t>
            </a:r>
            <a:r>
              <a:rPr lang="en-US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sr-Latn-RS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odina boravka u Panoniji obeleženi su sukobima i pljačkaškim pohodima.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sr-Latn-RS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Napadi ka zapadu. Laka konjica (husari), pljačkanje i paljenje drvenih kuća.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sr-Latn-RS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Podizanje utvrđenih kamenih dvoraca i kuća od kamena.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sr-Latn-RS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Dobijanje danka.</a:t>
            </a:r>
          </a:p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r-Latn-RS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955. godine Oton I </a:t>
            </a:r>
            <a:r>
              <a:rPr lang="sr-Latn-C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(936–973</a:t>
            </a:r>
            <a:r>
              <a:rPr lang="sr-Latn-CS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ih zaustavlja na Lehovom polju.</a:t>
            </a:r>
          </a:p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r-Latn-CS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Potom </a:t>
            </a:r>
            <a:r>
              <a:rPr lang="sr-Latn-C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slede sukobi sa Bugarima i Vizantijom</a:t>
            </a:r>
            <a:r>
              <a:rPr lang="sr-Latn-CS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Napadi na Vizantiju obustavljeni su 970. godine, posle poraza kod Arkadiopolisa – Lile Burgas u Turskoj.</a:t>
            </a:r>
          </a:p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r-Latn-CS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Arpadov čukununuk Stefan I (997-1038), sin Geze prihvata hrišćanstvo oko 1000. godine.</a:t>
            </a:r>
          </a:p>
          <a:p>
            <a:pPr marL="342900" indent="-342900" algn="l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r-Latn-CS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Postoje podaci o pokrštavanju od strane Vizantije, ali je na kraju prevagu odnela misionarska delatnost Rima.</a:t>
            </a:r>
            <a:endParaRPr lang="sr-Latn-RS" sz="3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endParaRPr lang="sr-Latn-R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79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0" y="0"/>
            <a:ext cx="91440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3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en-US" sz="3200"/>
          </a:p>
        </p:txBody>
      </p:sp>
      <p:sp>
        <p:nvSpPr>
          <p:cNvPr id="9219" name="Title 1"/>
          <p:cNvSpPr txBox="1">
            <a:spLocks/>
          </p:cNvSpPr>
          <p:nvPr/>
        </p:nvSpPr>
        <p:spPr bwMode="auto">
          <a:xfrm>
            <a:off x="0" y="990600"/>
            <a:ext cx="9144000" cy="489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Tx/>
              <a:buChar char="-"/>
            </a:pPr>
            <a:endParaRPr lang="sr-Latn-R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sr-Latn-R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sr-Latn-R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n-U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Rectangle 1"/>
          <p:cNvSpPr>
            <a:spLocks noChangeArrowheads="1"/>
          </p:cNvSpPr>
          <p:nvPr/>
        </p:nvSpPr>
        <p:spPr bwMode="auto">
          <a:xfrm>
            <a:off x="0" y="1143000"/>
            <a:ext cx="91440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40. poglavlje DAI govori o naseljavanju Mađara.</a:t>
            </a:r>
          </a:p>
          <a:p>
            <a:pPr marL="285750" indent="-285750"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Zemlja Turska (ugarskih plemena) počinje od Trajanovog mosta.</a:t>
            </a:r>
          </a:p>
          <a:p>
            <a:pPr marL="285750" indent="-285750"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 tri dana uzvodno je Beograd, a posle još dva dana Sirmijum.</a:t>
            </a:r>
          </a:p>
          <a:p>
            <a:pPr marL="285750" indent="-285750"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Oblast gde žive Mađari ispresecana je rekama Timisus, Tutis, Morisos, Krisos i Tisa koje i danas postaje. Tutis bi mogao biti Begej.</a:t>
            </a:r>
          </a:p>
          <a:p>
            <a:pPr marL="285750" indent="-285750"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 istoku su im susedi Bugari i Pečenjezi, zapadu Franci i jugu Hrvati.</a:t>
            </a:r>
          </a:p>
          <a:p>
            <a:pPr marL="285750" indent="-285750"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Ovi podaci se odnose na 10. vek. </a:t>
            </a:r>
          </a:p>
          <a:p>
            <a:pPr marL="285750" indent="-285750"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Šta kaže srpska arheologija?</a:t>
            </a:r>
            <a:endParaRPr lang="en-US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91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ChangeArrowheads="1"/>
          </p:cNvSpPr>
          <p:nvPr/>
        </p:nvSpPr>
        <p:spPr bwMode="auto">
          <a:xfrm>
            <a:off x="0" y="0"/>
            <a:ext cx="91440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3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en-US" sz="3200"/>
          </a:p>
        </p:txBody>
      </p:sp>
      <p:sp>
        <p:nvSpPr>
          <p:cNvPr id="10243" name="Title 1"/>
          <p:cNvSpPr txBox="1">
            <a:spLocks/>
          </p:cNvSpPr>
          <p:nvPr/>
        </p:nvSpPr>
        <p:spPr bwMode="auto">
          <a:xfrm>
            <a:off x="0" y="990600"/>
            <a:ext cx="9144000" cy="489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Tx/>
              <a:buChar char="-"/>
            </a:pPr>
            <a:endParaRPr lang="sr-Latn-R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sr-Latn-R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sr-Latn-R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n-US" sz="2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4" name="Rectangle 1"/>
          <p:cNvSpPr>
            <a:spLocks noChangeArrowheads="1"/>
          </p:cNvSpPr>
          <p:nvPr/>
        </p:nvSpPr>
        <p:spPr bwMode="auto">
          <a:xfrm>
            <a:off x="0" y="1143000"/>
            <a:ext cx="91440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Postoji mali broj radova.</a:t>
            </a:r>
          </a:p>
          <a:p>
            <a:pPr marL="285750" indent="-285750"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Ovom temom su se bavili Mađari – J. Hampel početkom 20. veka.</a:t>
            </a:r>
          </a:p>
          <a:p>
            <a:pPr marL="285750" indent="-285750"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Nalazi iz Vojvodine su slučajni, ali ima i sistematskih istraživanja do I sv. rata.</a:t>
            </a:r>
          </a:p>
          <a:p>
            <a:pPr marL="285750" indent="-285750"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Srpski arheolozi se mahom bave prostorom južno od Save i Dunava. Uglavnom o ovome pišu Mađari. Čanad Balint.</a:t>
            </a:r>
          </a:p>
          <a:p>
            <a:pPr marL="285750" indent="-285750"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Nekropola u Batanici publikovana posle 60 godina.</a:t>
            </a:r>
          </a:p>
          <a:p>
            <a:pPr marL="285750" indent="-285750"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Ipak postoje i danas istraživanja na ovu temu, tako da raspolažemo sa 30-ak lokaliteta.</a:t>
            </a:r>
          </a:p>
          <a:p>
            <a:pPr marL="285750" indent="-285750">
              <a:buFontTx/>
              <a:buChar char="-"/>
            </a:pP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Rasporedjeni su na spojevima različitih geomorfoloških celina.</a:t>
            </a:r>
            <a:endParaRPr lang="en-US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00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</Words>
  <Application>Microsoft Office PowerPoint</Application>
  <PresentationFormat>On-screen Show (4:3)</PresentationFormat>
  <Paragraphs>79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DOSELJAVANJE MAĐARA</vt:lpstr>
      <vt:lpstr>- Nomadski, ratnički narod. - Konjica – luk i strela. - Slični Avarima. - Pojasevi ukrašeni srcolikim privescima. - Sahranjivanje sa konjima, parcijalno. - Primili hrišćanstvo.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Batajnica – Bekića salaš, ratnički grob, sredina 6. veka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DOSELJAVANJE MAĐARA</dc:title>
  <dc:creator>Windows User</dc:creator>
  <cp:lastModifiedBy>Windows User</cp:lastModifiedBy>
  <cp:revision>1</cp:revision>
  <dcterms:created xsi:type="dcterms:W3CDTF">2020-04-28T15:37:10Z</dcterms:created>
  <dcterms:modified xsi:type="dcterms:W3CDTF">2020-04-28T15:38:01Z</dcterms:modified>
</cp:coreProperties>
</file>