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8700E59C-07A6-457F-AF00-63235DA7BA20}" type="datetimeFigureOut">
              <a:rPr lang="sr-Latn-RS" smtClean="0"/>
              <a:t>23.2.2024.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3AD2B9A-7060-4FDC-B55E-05C47828A6DA}" type="slidenum">
              <a:rPr lang="sr-Latn-RS" smtClean="0"/>
              <a:t>‹#›</a:t>
            </a:fld>
            <a:endParaRPr lang="sr-Latn-R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00E59C-07A6-457F-AF00-63235DA7BA20}" type="datetimeFigureOut">
              <a:rPr lang="sr-Latn-RS" smtClean="0"/>
              <a:t>23.2.2024.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3AD2B9A-7060-4FDC-B55E-05C47828A6DA}" type="slidenum">
              <a:rPr lang="sr-Latn-RS" smtClean="0"/>
              <a:t>‹#›</a:t>
            </a:fld>
            <a:endParaRPr lang="sr-Latn-R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00E59C-07A6-457F-AF00-63235DA7BA20}" type="datetimeFigureOut">
              <a:rPr lang="sr-Latn-RS" smtClean="0"/>
              <a:t>23.2.2024.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3AD2B9A-7060-4FDC-B55E-05C47828A6DA}" type="slidenum">
              <a:rPr lang="sr-Latn-RS" smtClean="0"/>
              <a:t>‹#›</a:t>
            </a:fld>
            <a:endParaRPr lang="sr-Latn-R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00E59C-07A6-457F-AF00-63235DA7BA20}" type="datetimeFigureOut">
              <a:rPr lang="sr-Latn-RS" smtClean="0"/>
              <a:t>23.2.2024.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3AD2B9A-7060-4FDC-B55E-05C47828A6DA}" type="slidenum">
              <a:rPr lang="sr-Latn-RS" smtClean="0"/>
              <a:t>‹#›</a:t>
            </a:fld>
            <a:endParaRPr lang="sr-Latn-R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8700E59C-07A6-457F-AF00-63235DA7BA20}" type="datetimeFigureOut">
              <a:rPr lang="sr-Latn-RS" smtClean="0"/>
              <a:t>23.2.2024.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3AD2B9A-7060-4FDC-B55E-05C47828A6DA}" type="slidenum">
              <a:rPr lang="sr-Latn-RS" smtClean="0"/>
              <a:t>‹#›</a:t>
            </a:fld>
            <a:endParaRPr lang="sr-Latn-R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00E59C-07A6-457F-AF00-63235DA7BA20}" type="datetimeFigureOut">
              <a:rPr lang="sr-Latn-RS" smtClean="0"/>
              <a:t>23.2.2024.</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23AD2B9A-7060-4FDC-B55E-05C47828A6DA}" type="slidenum">
              <a:rPr lang="sr-Latn-RS" smtClean="0"/>
              <a:t>‹#›</a:t>
            </a:fld>
            <a:endParaRPr lang="sr-Latn-R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00E59C-07A6-457F-AF00-63235DA7BA20}" type="datetimeFigureOut">
              <a:rPr lang="sr-Latn-RS" smtClean="0"/>
              <a:t>23.2.2024.</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23AD2B9A-7060-4FDC-B55E-05C47828A6DA}" type="slidenum">
              <a:rPr lang="sr-Latn-RS" smtClean="0"/>
              <a:t>‹#›</a:t>
            </a:fld>
            <a:endParaRPr lang="sr-Latn-R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00E59C-07A6-457F-AF00-63235DA7BA20}" type="datetimeFigureOut">
              <a:rPr lang="sr-Latn-RS" smtClean="0"/>
              <a:t>23.2.2024.</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23AD2B9A-7060-4FDC-B55E-05C47828A6DA}" type="slidenum">
              <a:rPr lang="sr-Latn-RS" smtClean="0"/>
              <a:t>‹#›</a:t>
            </a:fld>
            <a:endParaRPr lang="sr-Latn-R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0E59C-07A6-457F-AF00-63235DA7BA20}" type="datetimeFigureOut">
              <a:rPr lang="sr-Latn-RS" smtClean="0"/>
              <a:t>23.2.2024.</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23AD2B9A-7060-4FDC-B55E-05C47828A6DA}" type="slidenum">
              <a:rPr lang="sr-Latn-RS" smtClean="0"/>
              <a:t>‹#›</a:t>
            </a:fld>
            <a:endParaRPr lang="sr-Latn-R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8700E59C-07A6-457F-AF00-63235DA7BA20}" type="datetimeFigureOut">
              <a:rPr lang="sr-Latn-RS" smtClean="0"/>
              <a:t>23.2.2024.</a:t>
            </a:fld>
            <a:endParaRPr lang="sr-Latn-R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sr-Latn-R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3AD2B9A-7060-4FDC-B55E-05C47828A6DA}" type="slidenum">
              <a:rPr lang="sr-Latn-RS" smtClean="0"/>
              <a:t>‹#›</a:t>
            </a:fld>
            <a:endParaRPr lang="sr-Latn-R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00E59C-07A6-457F-AF00-63235DA7BA20}" type="datetimeFigureOut">
              <a:rPr lang="sr-Latn-RS" smtClean="0"/>
              <a:t>23.2.2024.</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23AD2B9A-7060-4FDC-B55E-05C47828A6DA}" type="slidenum">
              <a:rPr lang="sr-Latn-RS" smtClean="0"/>
              <a:t>‹#›</a:t>
            </a:fld>
            <a:endParaRPr lang="sr-Latn-R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700E59C-07A6-457F-AF00-63235DA7BA20}" type="datetimeFigureOut">
              <a:rPr lang="sr-Latn-RS" smtClean="0"/>
              <a:t>23.2.2024.</a:t>
            </a:fld>
            <a:endParaRPr lang="sr-Latn-R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sr-Latn-R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3AD2B9A-7060-4FDC-B55E-05C47828A6DA}" type="slidenum">
              <a:rPr lang="sr-Latn-RS" smtClean="0"/>
              <a:t>‹#›</a:t>
            </a:fld>
            <a:endParaRPr lang="sr-Latn-R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601864" y="1533813"/>
            <a:ext cx="5648623" cy="1204306"/>
          </a:xfrm>
        </p:spPr>
        <p:txBody>
          <a:bodyPr/>
          <a:lstStyle/>
          <a:p>
            <a:pPr algn="ctr"/>
            <a:r>
              <a:rPr lang="sr-Latn-RS" dirty="0"/>
              <a:t>MLADI I PORODICE</a:t>
            </a:r>
          </a:p>
        </p:txBody>
      </p:sp>
      <p:sp>
        <p:nvSpPr>
          <p:cNvPr id="3" name="Subtitle 2"/>
          <p:cNvSpPr>
            <a:spLocks noGrp="1"/>
          </p:cNvSpPr>
          <p:nvPr>
            <p:ph type="subTitle" idx="1"/>
          </p:nvPr>
        </p:nvSpPr>
        <p:spPr>
          <a:xfrm rot="19140000">
            <a:off x="1148370" y="2229049"/>
            <a:ext cx="6511131" cy="778133"/>
          </a:xfrm>
        </p:spPr>
        <p:txBody>
          <a:bodyPr>
            <a:normAutofit/>
          </a:bodyPr>
          <a:lstStyle/>
          <a:p>
            <a:r>
              <a:rPr lang="sr-Latn-RS" dirty="0"/>
              <a:t>Mladi i porodične tranzicije: između porodice </a:t>
            </a:r>
          </a:p>
          <a:p>
            <a:pPr algn="ctr"/>
            <a:r>
              <a:rPr lang="sr-Latn-RS" dirty="0"/>
              <a:t>Porekla i porodice opredeljenja</a:t>
            </a:r>
          </a:p>
        </p:txBody>
      </p:sp>
      <p:sp>
        <p:nvSpPr>
          <p:cNvPr id="4" name="Title 1"/>
          <p:cNvSpPr txBox="1">
            <a:spLocks/>
          </p:cNvSpPr>
          <p:nvPr/>
        </p:nvSpPr>
        <p:spPr>
          <a:xfrm>
            <a:off x="3468697" y="5753456"/>
            <a:ext cx="5654296" cy="959048"/>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sr-Latn-RS" sz="1600" dirty="0">
                <a:latin typeface="+mn-lt"/>
              </a:rPr>
              <a:t>STUDENTKINJA: Jovana Mihailović, so20/50</a:t>
            </a:r>
          </a:p>
          <a:p>
            <a:pPr algn="ctr"/>
            <a:r>
              <a:rPr lang="sr-Latn-RS" sz="1600" dirty="0">
                <a:latin typeface="+mn-lt"/>
              </a:rPr>
              <a:t>MENTORKA: PROF. SMILJKA TOMANOVIĆ,</a:t>
            </a:r>
          </a:p>
          <a:p>
            <a:pPr algn="ctr"/>
            <a:r>
              <a:rPr lang="sr-Latn-RS" sz="1600" dirty="0">
                <a:latin typeface="+mn-lt"/>
              </a:rPr>
              <a:t>SOCIOLOGIJA OMLADINE</a:t>
            </a:r>
          </a:p>
        </p:txBody>
      </p:sp>
    </p:spTree>
    <p:extLst>
      <p:ext uri="{BB962C8B-B14F-4D97-AF65-F5344CB8AC3E}">
        <p14:creationId xmlns:p14="http://schemas.microsoft.com/office/powerpoint/2010/main" val="218715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t>uvod</a:t>
            </a:r>
          </a:p>
        </p:txBody>
      </p:sp>
      <p:sp>
        <p:nvSpPr>
          <p:cNvPr id="3" name="Content Placeholder 2"/>
          <p:cNvSpPr>
            <a:spLocks noGrp="1"/>
          </p:cNvSpPr>
          <p:nvPr>
            <p:ph idx="1"/>
          </p:nvPr>
        </p:nvSpPr>
        <p:spPr/>
        <p:txBody>
          <a:bodyPr/>
          <a:lstStyle/>
          <a:p>
            <a:pPr>
              <a:buFont typeface="Arial" pitchFamily="34" charset="0"/>
              <a:buChar char="•"/>
            </a:pPr>
            <a:r>
              <a:rPr lang="sr-Latn-RS" b="0" dirty="0"/>
              <a:t>Svrstavanje mladih u kontekstu porodice:</a:t>
            </a:r>
          </a:p>
          <a:p>
            <a:pPr>
              <a:buFont typeface="+mj-lt"/>
              <a:buAutoNum type="arabicPeriod"/>
            </a:pPr>
            <a:r>
              <a:rPr lang="sr-Latn-RS" u="sng" dirty="0"/>
              <a:t>PORODICA POREKLA </a:t>
            </a:r>
            <a:r>
              <a:rPr lang="sr-Latn-RS" b="0" dirty="0"/>
              <a:t>– roditeljska porodica</a:t>
            </a:r>
          </a:p>
          <a:p>
            <a:pPr>
              <a:buFont typeface="+mj-lt"/>
              <a:buAutoNum type="arabicPeriod"/>
            </a:pPr>
            <a:r>
              <a:rPr lang="sr-Latn-RS" u="sng" dirty="0"/>
              <a:t>PORODICA OPREDELJENJA </a:t>
            </a:r>
            <a:r>
              <a:rPr lang="sr-Latn-RS" b="0" dirty="0"/>
              <a:t>– vlastito zasnovana porodica</a:t>
            </a:r>
          </a:p>
          <a:p>
            <a:pPr>
              <a:buFont typeface="+mj-lt"/>
              <a:buAutoNum type="arabicPeriod"/>
            </a:pPr>
            <a:r>
              <a:rPr lang="sr-Latn-RS" u="sng" dirty="0"/>
              <a:t>PORODIČNA TRANZICIJA </a:t>
            </a:r>
            <a:r>
              <a:rPr lang="sr-Latn-RS" b="0" dirty="0"/>
              <a:t>– proces koji povezuje prethodna dva pojma</a:t>
            </a:r>
          </a:p>
          <a:p>
            <a:pPr marL="0" indent="0"/>
            <a:r>
              <a:rPr lang="sr-Latn-RS" b="0" dirty="0"/>
              <a:t>VAŽNI FAKTORI – kulturne i društvene specifičnosti, kao i globalni trendovi  koji utiču na tip tranzicije</a:t>
            </a:r>
          </a:p>
          <a:p>
            <a:pPr marL="0" indent="0"/>
            <a:r>
              <a:rPr lang="sr-Latn-RS" b="0" dirty="0"/>
              <a:t>Tip tranzicije:</a:t>
            </a:r>
          </a:p>
          <a:p>
            <a:pPr>
              <a:buAutoNum type="arabicPeriod"/>
            </a:pPr>
            <a:r>
              <a:rPr lang="sr-Latn-RS" b="0" dirty="0"/>
              <a:t>Materijalna</a:t>
            </a:r>
          </a:p>
          <a:p>
            <a:pPr>
              <a:buAutoNum type="arabicPeriod"/>
            </a:pPr>
            <a:r>
              <a:rPr lang="sr-Latn-RS" b="0" dirty="0"/>
              <a:t>Stambena – pomoć oko čuvanja dece – promene </a:t>
            </a:r>
            <a:r>
              <a:rPr lang="sr-Latn-RS" b="0"/>
              <a:t>u intergeneracijskim </a:t>
            </a:r>
            <a:r>
              <a:rPr lang="sr-Latn-RS" b="0" dirty="0"/>
              <a:t>odnosima </a:t>
            </a:r>
          </a:p>
        </p:txBody>
      </p:sp>
    </p:spTree>
    <p:extLst>
      <p:ext uri="{BB962C8B-B14F-4D97-AF65-F5344CB8AC3E}">
        <p14:creationId xmlns:p14="http://schemas.microsoft.com/office/powerpoint/2010/main" val="1707621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r>
              <a:rPr lang="sr-Latn-RS" sz="1800" b="0" dirty="0"/>
              <a:t>Faktori:</a:t>
            </a:r>
          </a:p>
          <a:p>
            <a:pPr>
              <a:buAutoNum type="arabicPeriod"/>
            </a:pPr>
            <a:r>
              <a:rPr lang="sr-Latn-RS" sz="1800" b="0" dirty="0"/>
              <a:t>Društveno kulturološki obrazac Srbije -  </a:t>
            </a:r>
            <a:r>
              <a:rPr lang="sr-Latn-RS" sz="1800" dirty="0"/>
              <a:t>južnoevropski model </a:t>
            </a:r>
            <a:r>
              <a:rPr lang="sr-Latn-RS" sz="1800" b="0" dirty="0"/>
              <a:t>(podržan sa institucionalnim okvirom postsocijalističkog tranzicionog režima)</a:t>
            </a:r>
          </a:p>
          <a:p>
            <a:pPr>
              <a:buAutoNum type="arabicPeriod"/>
            </a:pPr>
            <a:r>
              <a:rPr lang="sr-Latn-RS" sz="1800" dirty="0"/>
              <a:t>Kultura odlaganja – </a:t>
            </a:r>
            <a:r>
              <a:rPr lang="sr-Latn-RS" sz="1800" b="0" dirty="0"/>
              <a:t>zamrznute tranzicije</a:t>
            </a:r>
            <a:endParaRPr lang="sr-Latn-RS" sz="1800" dirty="0"/>
          </a:p>
        </p:txBody>
      </p:sp>
      <p:sp>
        <p:nvSpPr>
          <p:cNvPr id="3" name="Content Placeholder 2"/>
          <p:cNvSpPr>
            <a:spLocks noGrp="1"/>
          </p:cNvSpPr>
          <p:nvPr>
            <p:ph sz="half" idx="2"/>
          </p:nvPr>
        </p:nvSpPr>
        <p:spPr/>
        <p:txBody>
          <a:bodyPr>
            <a:normAutofit lnSpcReduction="10000"/>
          </a:bodyPr>
          <a:lstStyle/>
          <a:p>
            <a:r>
              <a:rPr lang="sr-Latn-RS" sz="1600" b="0" dirty="0"/>
              <a:t>Autonomija, aspekti: strukturalni, funkcionalni, emotivni, subjektivni</a:t>
            </a:r>
          </a:p>
          <a:p>
            <a:r>
              <a:rPr lang="sr-Latn-RS" sz="1600" b="0" dirty="0"/>
              <a:t>„</a:t>
            </a:r>
            <a:r>
              <a:rPr lang="sr-Latn-RS" sz="1600" dirty="0">
                <a:solidFill>
                  <a:srgbClr val="FF0000"/>
                </a:solidFill>
              </a:rPr>
              <a:t>Subjektivni osećaj nezavisnosti se ne mora poklapati sa objektivnim pokazateljima njene strukturalne i funkcionalne autonomije“</a:t>
            </a:r>
          </a:p>
          <a:p>
            <a:pPr>
              <a:buFont typeface="Arial" pitchFamily="34" charset="0"/>
              <a:buChar char="•"/>
            </a:pPr>
            <a:r>
              <a:rPr lang="sr-Latn-RS" sz="1600" b="0" dirty="0"/>
              <a:t>Intergeneracijski odnosi: podstičuće i nepodstičuće porodice</a:t>
            </a:r>
          </a:p>
          <a:p>
            <a:pPr>
              <a:buFont typeface="Arial" pitchFamily="34" charset="0"/>
              <a:buChar char="•"/>
            </a:pPr>
            <a:r>
              <a:rPr lang="sr-Latn-RS" sz="1600" b="0" dirty="0"/>
              <a:t>Prisutno razmimoilaženje između normativnog i praktičnog aspekta tranzicija</a:t>
            </a:r>
          </a:p>
        </p:txBody>
      </p:sp>
      <p:sp>
        <p:nvSpPr>
          <p:cNvPr id="4" name="Title 3"/>
          <p:cNvSpPr>
            <a:spLocks noGrp="1"/>
          </p:cNvSpPr>
          <p:nvPr>
            <p:ph type="title"/>
          </p:nvPr>
        </p:nvSpPr>
        <p:spPr/>
        <p:txBody>
          <a:bodyPr/>
          <a:lstStyle/>
          <a:p>
            <a:pPr algn="ctr"/>
            <a:r>
              <a:rPr lang="sr-Latn-RS" dirty="0"/>
              <a:t>PORODIČNE TRANZICIJE</a:t>
            </a:r>
          </a:p>
        </p:txBody>
      </p:sp>
    </p:spTree>
    <p:extLst>
      <p:ext uri="{BB962C8B-B14F-4D97-AF65-F5344CB8AC3E}">
        <p14:creationId xmlns:p14="http://schemas.microsoft.com/office/powerpoint/2010/main" val="1455920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miha\Downloads\IMG_6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8" y="0"/>
            <a:ext cx="9361040" cy="515719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895682" y="5445224"/>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sr-Latn-RS" dirty="0"/>
              <a:t>Mladi u roditeljskoj porodici</a:t>
            </a:r>
          </a:p>
        </p:txBody>
      </p:sp>
    </p:spTree>
    <p:extLst>
      <p:ext uri="{BB962C8B-B14F-4D97-AF65-F5344CB8AC3E}">
        <p14:creationId xmlns:p14="http://schemas.microsoft.com/office/powerpoint/2010/main" val="879068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t>Mladi u roditeljskoj porodici</a:t>
            </a:r>
          </a:p>
        </p:txBody>
      </p:sp>
      <p:sp>
        <p:nvSpPr>
          <p:cNvPr id="3" name="Content Placeholder 2"/>
          <p:cNvSpPr>
            <a:spLocks noGrp="1"/>
          </p:cNvSpPr>
          <p:nvPr>
            <p:ph idx="1"/>
          </p:nvPr>
        </p:nvSpPr>
        <p:spPr/>
        <p:txBody>
          <a:bodyPr>
            <a:normAutofit/>
          </a:bodyPr>
          <a:lstStyle/>
          <a:p>
            <a:r>
              <a:rPr lang="sr-Latn-RS" sz="2400" dirty="0"/>
              <a:t>VIDLJIVI PATRIJARHALNI OBRASCI – </a:t>
            </a:r>
            <a:r>
              <a:rPr lang="sr-Latn-RS" sz="2400" b="0" dirty="0"/>
              <a:t>kvalitet odnosa sa roditejima se razlikuje kod ispitanika i ispitanica, prisutne i razlike po obrazovanju.</a:t>
            </a:r>
          </a:p>
          <a:p>
            <a:r>
              <a:rPr lang="sr-Latn-RS" sz="2400" dirty="0"/>
              <a:t>NAČIN ODLUČIVANJA I STAMBENA NEZAVISNOST – </a:t>
            </a:r>
            <a:r>
              <a:rPr lang="sr-Latn-RS" sz="2400" b="0" dirty="0"/>
              <a:t>skoro podjednak broj onih koji odlučuju samostalno i onih koji odlučuju zajedno sa roditeljima – jasna veza između ovog faktora i stambene nezavisnosti, radnim statusom, finansijskom nezavisnošću i stepenom obrazovanja.</a:t>
            </a:r>
            <a:endParaRPr lang="sr-Latn-RS" sz="2400" dirty="0"/>
          </a:p>
        </p:txBody>
      </p:sp>
    </p:spTree>
    <p:extLst>
      <p:ext uri="{BB962C8B-B14F-4D97-AF65-F5344CB8AC3E}">
        <p14:creationId xmlns:p14="http://schemas.microsoft.com/office/powerpoint/2010/main" val="246339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t>PORODIČNE TRANZICIJE – STAVOVI, PERCEPCIJE, ASPIRACIJE</a:t>
            </a:r>
          </a:p>
        </p:txBody>
      </p:sp>
      <p:sp>
        <p:nvSpPr>
          <p:cNvPr id="3" name="Content Placeholder 2"/>
          <p:cNvSpPr>
            <a:spLocks noGrp="1"/>
          </p:cNvSpPr>
          <p:nvPr>
            <p:ph idx="1"/>
          </p:nvPr>
        </p:nvSpPr>
        <p:spPr/>
        <p:txBody>
          <a:bodyPr>
            <a:normAutofit/>
          </a:bodyPr>
          <a:lstStyle/>
          <a:p>
            <a:pPr algn="just"/>
            <a:r>
              <a:rPr lang="sr-Latn-RS" sz="1800" dirty="0"/>
              <a:t>BRAK ILI VANBRAČNA ZAJEDNICA?</a:t>
            </a:r>
          </a:p>
          <a:p>
            <a:pPr algn="just"/>
            <a:r>
              <a:rPr lang="sr-Latn-RS" sz="1800" b="0" dirty="0"/>
              <a:t>Brak obezbeđuje veću odgovornost između partnera (28%)</a:t>
            </a:r>
          </a:p>
          <a:p>
            <a:pPr algn="just"/>
            <a:r>
              <a:rPr lang="sr-Latn-RS" sz="1800" b="0" dirty="0"/>
              <a:t>Brak obezbeđuje veću odgovornost prema deci (24,7%)</a:t>
            </a:r>
          </a:p>
          <a:p>
            <a:pPr algn="just"/>
            <a:r>
              <a:rPr lang="sr-Latn-RS" sz="1800" b="0" dirty="0"/>
              <a:t>Nema razlike između braka i kohabitacije (preko petine uzorka)</a:t>
            </a:r>
          </a:p>
          <a:p>
            <a:pPr algn="just"/>
            <a:r>
              <a:rPr lang="sr-Latn-RS" sz="1800" b="0" dirty="0"/>
              <a:t>Vidljiva je rodna rodna razlika kod izražavanja stavova o važnosti braka – važnost braka u Srbiji više naglašavale devojke, što pokazuje veću tradicionalnost žena</a:t>
            </a:r>
          </a:p>
          <a:p>
            <a:pPr algn="just"/>
            <a:r>
              <a:rPr lang="sr-Latn-RS" sz="1800" u="sng" dirty="0">
                <a:solidFill>
                  <a:srgbClr val="FF0000"/>
                </a:solidFill>
              </a:rPr>
              <a:t>Vanbračna zajednica – faza koja prethodi braku</a:t>
            </a:r>
          </a:p>
          <a:p>
            <a:pPr algn="just"/>
            <a:r>
              <a:rPr lang="sr-Latn-RS" sz="1800" b="0" dirty="0"/>
              <a:t>Željeni broj dece – dvoje ili troje, manje od petine mladih ne planira decu</a:t>
            </a:r>
          </a:p>
        </p:txBody>
      </p:sp>
    </p:spTree>
    <p:extLst>
      <p:ext uri="{BB962C8B-B14F-4D97-AF65-F5344CB8AC3E}">
        <p14:creationId xmlns:p14="http://schemas.microsoft.com/office/powerpoint/2010/main" val="2467998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miha\Downloads\IMG_6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0"/>
            <a:ext cx="9433048" cy="508518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895682" y="5445224"/>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sr-Latn-RS" dirty="0"/>
              <a:t>Faktori značajni za izbor bračnog partnera</a:t>
            </a:r>
          </a:p>
        </p:txBody>
      </p:sp>
    </p:spTree>
    <p:extLst>
      <p:ext uri="{BB962C8B-B14F-4D97-AF65-F5344CB8AC3E}">
        <p14:creationId xmlns:p14="http://schemas.microsoft.com/office/powerpoint/2010/main" val="2214912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t>Porodične tranzicije - prakse</a:t>
            </a:r>
          </a:p>
        </p:txBody>
      </p:sp>
      <p:sp>
        <p:nvSpPr>
          <p:cNvPr id="3" name="Content Placeholder 2"/>
          <p:cNvSpPr>
            <a:spLocks noGrp="1"/>
          </p:cNvSpPr>
          <p:nvPr>
            <p:ph idx="1"/>
          </p:nvPr>
        </p:nvSpPr>
        <p:spPr>
          <a:xfrm>
            <a:off x="822960" y="1100628"/>
            <a:ext cx="7520940" cy="3912548"/>
          </a:xfrm>
        </p:spPr>
        <p:txBody>
          <a:bodyPr>
            <a:normAutofit lnSpcReduction="10000"/>
          </a:bodyPr>
          <a:lstStyle/>
          <a:p>
            <a:pPr algn="just">
              <a:buFont typeface="Arial" pitchFamily="34" charset="0"/>
              <a:buChar char="•"/>
            </a:pPr>
            <a:r>
              <a:rPr lang="sr-Latn-RS" b="0" dirty="0"/>
              <a:t>Najveći broj mladih živi sa roditeljima – socio/ekonomski položaj mladih zavistan od resursa porodice porekla</a:t>
            </a:r>
          </a:p>
          <a:p>
            <a:pPr algn="just">
              <a:buFont typeface="Arial" pitchFamily="34" charset="0"/>
              <a:buChar char="•"/>
            </a:pPr>
            <a:r>
              <a:rPr lang="sr-Latn-RS" b="0" dirty="0"/>
              <a:t>10,2% ispitanika boravi u samostalni stečenim, kupljenim ili iznajmljenim stambenim prosorom (ako se isključe oni iz studentskih domova)</a:t>
            </a:r>
          </a:p>
          <a:p>
            <a:pPr algn="just">
              <a:buFont typeface="Arial" pitchFamily="34" charset="0"/>
              <a:buChar char="•"/>
            </a:pPr>
            <a:r>
              <a:rPr lang="sr-Latn-RS" b="0" dirty="0"/>
              <a:t>Osnovni podsticaj za napuštanje roditeljskog doma: </a:t>
            </a:r>
            <a:r>
              <a:rPr lang="sr-Latn-RS" dirty="0"/>
              <a:t>zasnivanje vlastite porodice </a:t>
            </a:r>
            <a:r>
              <a:rPr lang="sr-Latn-RS" b="0" dirty="0"/>
              <a:t>(češće kod devojaka nego kod mladića)</a:t>
            </a:r>
          </a:p>
          <a:p>
            <a:pPr algn="just">
              <a:buFont typeface="Arial" pitchFamily="34" charset="0"/>
              <a:buChar char="•"/>
            </a:pPr>
            <a:r>
              <a:rPr lang="sr-Latn-RS" b="0" dirty="0"/>
              <a:t>Stambeni status mladih: mladi u kohabitaciji uglavnom iznajmljuju prostor, oni koji su u braku uglavnom poseduju kupljen ili nasleđen prostor (16% njih iznajmljuje)</a:t>
            </a:r>
          </a:p>
          <a:p>
            <a:pPr algn="just">
              <a:buFont typeface="Arial" pitchFamily="34" charset="0"/>
              <a:buChar char="•"/>
            </a:pPr>
            <a:r>
              <a:rPr lang="sr-Latn-RS" dirty="0"/>
              <a:t>Roditeljstvo</a:t>
            </a:r>
            <a:r>
              <a:rPr lang="sr-Latn-RS" b="0" dirty="0"/>
              <a:t> – najviše onih sa jednim detetom, mladih roditelja više na selu, svostruko više mladih majki nego očeva, više mladih roditelja porodica porekla sa niskim kulturnim kapitalom, najviše je onih koji se sami izdržavaju, stambeni status mladih roditelja je bolji nego što su pokazivala ranija istraživanja – ali roditeljska porodica i dalje igra ključnu ulogu što se tiče stambenog pitanja tranzicije</a:t>
            </a:r>
          </a:p>
        </p:txBody>
      </p:sp>
    </p:spTree>
    <p:extLst>
      <p:ext uri="{BB962C8B-B14F-4D97-AF65-F5344CB8AC3E}">
        <p14:creationId xmlns:p14="http://schemas.microsoft.com/office/powerpoint/2010/main" val="412099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b="1" dirty="0"/>
              <a:t>zaključak</a:t>
            </a:r>
          </a:p>
        </p:txBody>
      </p:sp>
      <p:sp>
        <p:nvSpPr>
          <p:cNvPr id="3" name="Content Placeholder 2"/>
          <p:cNvSpPr>
            <a:spLocks noGrp="1"/>
          </p:cNvSpPr>
          <p:nvPr>
            <p:ph idx="1"/>
          </p:nvPr>
        </p:nvSpPr>
        <p:spPr/>
        <p:txBody>
          <a:bodyPr/>
          <a:lstStyle/>
          <a:p>
            <a:pPr>
              <a:buFont typeface="Arial" pitchFamily="34" charset="0"/>
              <a:buChar char="•"/>
            </a:pPr>
            <a:r>
              <a:rPr lang="sr-Latn-RS" dirty="0"/>
              <a:t>INDIVIDUALIZACIJA I DETRADICIONALIZACIJA – </a:t>
            </a:r>
            <a:r>
              <a:rPr lang="sr-Latn-RS" b="0" dirty="0"/>
              <a:t>konteksti u kojima je važno posmatrati odnos mladih i porodice porekla i opredeljenja</a:t>
            </a:r>
          </a:p>
          <a:p>
            <a:pPr>
              <a:buFont typeface="Arial" pitchFamily="34" charset="0"/>
              <a:buChar char="•"/>
            </a:pPr>
            <a:r>
              <a:rPr lang="sr-Latn-RS" b="0" dirty="0"/>
              <a:t>Strukturalna zavisnost prisutna, ali je prisutna i individualizacija – većinski prevaziđen patrijarhalni obrazac autoriteta (Srbija prema tome jedna od najmanje patrijarhalnih zemalja u regionu – mali broj je mladih koji navode da roditelji o svemu odlučuju) – </a:t>
            </a:r>
            <a:r>
              <a:rPr lang="sr-Latn-RS" dirty="0"/>
              <a:t>funkcionalna autonomija utiče na subjektivni osećaj autonomije mlade osobe</a:t>
            </a:r>
            <a:endParaRPr lang="sr-Latn-RS" b="0" dirty="0"/>
          </a:p>
          <a:p>
            <a:pPr>
              <a:buFont typeface="Arial" pitchFamily="34" charset="0"/>
              <a:buChar char="•"/>
            </a:pPr>
            <a:r>
              <a:rPr lang="sr-Latn-RS" dirty="0"/>
              <a:t>Važna je emocionalna podrška roditelja</a:t>
            </a:r>
          </a:p>
          <a:p>
            <a:pPr>
              <a:buFont typeface="Arial" pitchFamily="34" charset="0"/>
              <a:buChar char="•"/>
            </a:pPr>
            <a:r>
              <a:rPr lang="sr-Latn-RS" dirty="0">
                <a:solidFill>
                  <a:srgbClr val="FF0000"/>
                </a:solidFill>
              </a:rPr>
              <a:t>Izrazita tradicionalnost u poimanju porodičnog života – bark i kohabitacija samo tranzicione faze koje će dovesti do roditeljstva</a:t>
            </a:r>
          </a:p>
          <a:p>
            <a:pPr>
              <a:buFont typeface="Arial" pitchFamily="34" charset="0"/>
              <a:buChar char="•"/>
            </a:pPr>
            <a:r>
              <a:rPr lang="sr-Latn-RS" dirty="0"/>
              <a:t>Porodični domen – izrazite RODNE razlike </a:t>
            </a:r>
          </a:p>
        </p:txBody>
      </p:sp>
    </p:spTree>
    <p:extLst>
      <p:ext uri="{BB962C8B-B14F-4D97-AF65-F5344CB8AC3E}">
        <p14:creationId xmlns:p14="http://schemas.microsoft.com/office/powerpoint/2010/main" val="8246903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867</TotalTime>
  <Words>570</Words>
  <Application>Microsoft Office PowerPoint</Application>
  <PresentationFormat>On-screen Show (4:3)</PresentationFormat>
  <Paragraphs>48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Franklin Gothic Book</vt:lpstr>
      <vt:lpstr>Franklin Gothic Medium</vt:lpstr>
      <vt:lpstr>Wingdings</vt:lpstr>
      <vt:lpstr>Angles</vt:lpstr>
      <vt:lpstr>MLADI I PORODICE</vt:lpstr>
      <vt:lpstr>uvod</vt:lpstr>
      <vt:lpstr>PORODIČNE TRANZICIJE</vt:lpstr>
      <vt:lpstr>PowerPoint Presentation</vt:lpstr>
      <vt:lpstr>Mladi u roditeljskoj porodici</vt:lpstr>
      <vt:lpstr>PORODIČNE TRANZICIJE – STAVOVI, PERCEPCIJE, ASPIRACIJE</vt:lpstr>
      <vt:lpstr>PowerPoint Presentation</vt:lpstr>
      <vt:lpstr>Porodične tranzicije - prakse</vt:lpstr>
      <vt:lpstr>zaključak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MLADI I PORODICE</dc:title>
  <dc:creator>jmiha</dc:creator>
  <cp:lastModifiedBy>Dell</cp:lastModifiedBy>
  <cp:revision>18</cp:revision>
  <dcterms:created xsi:type="dcterms:W3CDTF">2024-02-21T10:33:36Z</dcterms:created>
  <dcterms:modified xsi:type="dcterms:W3CDTF">2024-02-23T14:23:52Z</dcterms:modified>
</cp:coreProperties>
</file>